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50.xml.rels" ContentType="application/vnd.openxmlformats-package.relationships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48.xml.rels" ContentType="application/vnd.openxmlformats-package.relationships+xml"/>
  <Override PartName="/ppt/slides/_rels/slide21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45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4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99.jpeg" ContentType="image/jpeg"/>
  <Override PartName="/ppt/media/image97.jpeg" ContentType="image/jpeg"/>
  <Override PartName="/ppt/media/image94.jpeg" ContentType="image/jpeg"/>
  <Override PartName="/ppt/media/image89.jpeg" ContentType="image/jpeg"/>
  <Override PartName="/ppt/media/image88.jpeg" ContentType="image/jpeg"/>
  <Override PartName="/ppt/media/image86.jpeg" ContentType="image/jpeg"/>
  <Override PartName="/ppt/media/image82.jpeg" ContentType="image/jpeg"/>
  <Override PartName="/ppt/media/image81.jpeg" ContentType="image/jpeg"/>
  <Override PartName="/ppt/media/image90.jpeg" ContentType="image/jpeg"/>
  <Override PartName="/ppt/media/image80.jpeg" ContentType="image/jpeg"/>
  <Override PartName="/ppt/media/image79.wmf" ContentType="image/x-wmf"/>
  <Override PartName="/ppt/media/image76.jpeg" ContentType="image/jpeg"/>
  <Override PartName="/ppt/media/image74.jpeg" ContentType="image/jpeg"/>
  <Override PartName="/ppt/media/image72.jpeg" ContentType="image/jpeg"/>
  <Override PartName="/ppt/media/image78.jpeg" ContentType="image/jpeg"/>
  <Override PartName="/ppt/media/image71.jpeg" ContentType="image/jpeg"/>
  <Override PartName="/ppt/media/image70.jpeg" ContentType="image/jpeg"/>
  <Override PartName="/ppt/media/image98.jpeg" ContentType="image/jpeg"/>
  <Override PartName="/ppt/media/image69.png" ContentType="image/png"/>
  <Override PartName="/ppt/media/image68.png" ContentType="image/png"/>
  <Override PartName="/ppt/media/image67.jpeg" ContentType="image/jpeg"/>
  <Override PartName="/ppt/media/image66.wmf" ContentType="image/x-wmf"/>
  <Override PartName="/ppt/media/image91.jpeg" ContentType="image/jpeg"/>
  <Override PartName="/ppt/media/image65.jpeg" ContentType="image/jpeg"/>
  <Override PartName="/ppt/media/image64.jpeg" ContentType="image/jpeg"/>
  <Override PartName="/ppt/media/image100.jpeg" ContentType="image/jpeg"/>
  <Override PartName="/ppt/media/image62.jpeg" ContentType="image/jpeg"/>
  <Override PartName="/ppt/media/image61.jpeg" ContentType="image/jpeg"/>
  <Override PartName="/ppt/media/image59.jpeg" ContentType="image/jpeg"/>
  <Override PartName="/ppt/media/image96.jpeg" ContentType="image/jpeg"/>
  <Override PartName="/ppt/media/image58.jpeg" ContentType="image/jpeg"/>
  <Override PartName="/ppt/media/image63.jpeg" ContentType="image/jpeg"/>
  <Override PartName="/ppt/media/image57.jpeg" ContentType="image/jpeg"/>
  <Override PartName="/ppt/media/image55.png" ContentType="image/png"/>
  <Override PartName="/ppt/media/image54.jpeg" ContentType="image/jpeg"/>
  <Override PartName="/ppt/media/image73.png" ContentType="image/png"/>
  <Override PartName="/ppt/media/image49.jpeg" ContentType="image/jpeg"/>
  <Override PartName="/ppt/media/image45.jpeg" ContentType="image/jpeg"/>
  <Override PartName="/ppt/media/image44.jpeg" ContentType="image/jpeg"/>
  <Override PartName="/ppt/media/image52.jpeg" ContentType="image/jpeg"/>
  <Override PartName="/ppt/media/image48.jpeg" ContentType="image/jpeg"/>
  <Override PartName="/ppt/media/image42.png" ContentType="image/png"/>
  <Override PartName="/ppt/media/image38.wmf" ContentType="image/x-wmf"/>
  <Override PartName="/ppt/media/image37.wmf" ContentType="image/x-wmf"/>
  <Override PartName="/ppt/media/image36.png" ContentType="image/png"/>
  <Override PartName="/ppt/media/image35.wmf" ContentType="image/x-wmf"/>
  <Override PartName="/ppt/media/image46.wmf" ContentType="image/x-wmf"/>
  <Override PartName="/ppt/media/image56.jpeg" ContentType="image/jpeg"/>
  <Override PartName="/ppt/media/image87.jpeg" ContentType="image/jpeg"/>
  <Override PartName="/ppt/media/image33.jpeg" ContentType="image/jpeg"/>
  <Override PartName="/ppt/media/image31.jpeg" ContentType="image/jpeg"/>
  <Override PartName="/ppt/media/image30.jpeg" ContentType="image/jpeg"/>
  <Override PartName="/ppt/media/image47.wmf" ContentType="image/x-wmf"/>
  <Override PartName="/ppt/media/image28.jpeg" ContentType="image/jpeg"/>
  <Override PartName="/ppt/media/image25.jpeg" ContentType="image/jpeg"/>
  <Override PartName="/ppt/media/image41.jpeg" ContentType="image/jpeg"/>
  <Override PartName="/ppt/media/image53.wmf" ContentType="image/x-wmf"/>
  <Override PartName="/ppt/media/image77.jpeg" ContentType="image/jpeg"/>
  <Override PartName="/ppt/media/image24.png" ContentType="image/png"/>
  <Override PartName="/ppt/media/image23.jpeg" ContentType="image/jpeg"/>
  <Override PartName="/ppt/media/image21.jpeg" ContentType="image/jpeg"/>
  <Override PartName="/ppt/media/image29.jpeg" ContentType="image/jpeg"/>
  <Override PartName="/ppt/media/image20.png" ContentType="image/png"/>
  <Override PartName="/ppt/media/image83.jpeg" ContentType="image/jpeg"/>
  <Override PartName="/ppt/media/image19.png" ContentType="image/png"/>
  <Override PartName="/ppt/media/image60.jpeg" ContentType="image/jpeg"/>
  <Override PartName="/ppt/media/image16.jpeg" ContentType="image/jpeg"/>
  <Override PartName="/ppt/media/image22.jpeg" ContentType="image/jpeg"/>
  <Override PartName="/ppt/media/image84.jpeg" ContentType="image/jpeg"/>
  <Override PartName="/ppt/media/image39.wmf" ContentType="image/x-wmf"/>
  <Override PartName="/ppt/media/image40.jpeg" ContentType="image/jpeg"/>
  <Override PartName="/ppt/media/image95.jpeg" ContentType="image/jpeg"/>
  <Override PartName="/ppt/media/image15.png" ContentType="image/png"/>
  <Override PartName="/ppt/media/image17.png" ContentType="image/png"/>
  <Override PartName="/ppt/media/image14.png" ContentType="image/png"/>
  <Override PartName="/ppt/media/image11.png" ContentType="image/png"/>
  <Override PartName="/ppt/media/image8.png" ContentType="image/png"/>
  <Override PartName="/ppt/media/image26.jpeg" ContentType="image/jpeg"/>
  <Override PartName="/ppt/media/image27.jpeg" ContentType="image/jpeg"/>
  <Override PartName="/ppt/media/image5.png" ContentType="image/png"/>
  <Override PartName="/ppt/media/image51.jpeg" ContentType="image/jpeg"/>
  <Override PartName="/ppt/media/image34.jpeg" ContentType="image/jpeg"/>
  <Override PartName="/ppt/media/image4.png" ContentType="image/png"/>
  <Override PartName="/ppt/media/image13.jpeg" ContentType="image/jpeg"/>
  <Override PartName="/ppt/media/image50.jpeg" ContentType="image/jpeg"/>
  <Override PartName="/ppt/media/image7.png" ContentType="image/png"/>
  <Override PartName="/ppt/media/image12.jpeg" ContentType="image/jpeg"/>
  <Override PartName="/ppt/media/image3.png" ContentType="image/png"/>
  <Override PartName="/ppt/media/image9.jpeg" ContentType="image/jpeg"/>
  <Override PartName="/ppt/media/image43.jpeg" ContentType="image/jpeg"/>
  <Override PartName="/ppt/media/image75.png" ContentType="image/png"/>
  <Override PartName="/ppt/media/image18.jpeg" ContentType="image/jpeg"/>
  <Override PartName="/ppt/media/image92.png" ContentType="image/png"/>
  <Override PartName="/ppt/media/image6.jpeg" ContentType="image/jpeg"/>
  <Override PartName="/ppt/media/image93.jpeg" ContentType="image/jpeg"/>
  <Override PartName="/ppt/media/image85.jpeg" ContentType="image/jpeg"/>
  <Override PartName="/ppt/media/image2.jpeg" ContentType="image/jpeg"/>
  <Override PartName="/ppt/media/image101.jpeg" ContentType="image/jpeg"/>
  <Override PartName="/ppt/media/image10.png" ContentType="image/png"/>
  <Override PartName="/ppt/media/image32.jpeg" ContentType="image/jpeg"/>
  <Override PartName="/ppt/media/image1.jpeg" ContentType="image/jpe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39640" y="3954960"/>
            <a:ext cx="822924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75668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3964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35800" y="1773000"/>
            <a:ext cx="5236200" cy="417636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35800" y="1773000"/>
            <a:ext cx="5236200" cy="4176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39640" y="1773360"/>
            <a:ext cx="8229240" cy="4176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63036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3964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39640" y="1773360"/>
            <a:ext cx="8229240" cy="4176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75668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39640" y="3954960"/>
            <a:ext cx="822924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39640" y="3954960"/>
            <a:ext cx="822924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75668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3964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35800" y="1773000"/>
            <a:ext cx="5236200" cy="417636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35800" y="1773000"/>
            <a:ext cx="5236200" cy="4176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539640" y="1773360"/>
            <a:ext cx="8229240" cy="4176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63036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3964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75668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39640" y="3954960"/>
            <a:ext cx="822924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39640" y="3954960"/>
            <a:ext cx="822924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75668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53964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35800" y="1773000"/>
            <a:ext cx="5236200" cy="4176360"/>
          </a:xfrm>
          <a:prstGeom prst="rect">
            <a:avLst/>
          </a:prstGeom>
          <a:ln>
            <a:noFill/>
          </a:ln>
        </p:spPr>
      </p:pic>
      <p:pic>
        <p:nvPicPr>
          <p:cNvPr id="12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35800" y="1773000"/>
            <a:ext cx="5236200" cy="4176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539640" y="1773360"/>
            <a:ext cx="8229240" cy="4176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457200" y="63036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3964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75668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39640" y="3954960"/>
            <a:ext cx="822924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39640" y="3954960"/>
            <a:ext cx="822924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75668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53964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6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35800" y="1773000"/>
            <a:ext cx="5236200" cy="4176360"/>
          </a:xfrm>
          <a:prstGeom prst="rect">
            <a:avLst/>
          </a:prstGeom>
          <a:ln>
            <a:noFill/>
          </a:ln>
        </p:spPr>
      </p:pic>
      <p:pic>
        <p:nvPicPr>
          <p:cNvPr id="16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35800" y="1773000"/>
            <a:ext cx="5236200" cy="4176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63036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3964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4176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56680" y="39549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964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56680" y="1773360"/>
            <a:ext cx="401580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9640" y="3954960"/>
            <a:ext cx="8229240" cy="1991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-80640" y="6308640"/>
            <a:ext cx="9324360" cy="0"/>
          </a:xfrm>
          <a:prstGeom prst="line">
            <a:avLst/>
          </a:prstGeom>
          <a:ln w="6480">
            <a:solidFill>
              <a:srgbClr val="000080"/>
            </a:solidFill>
            <a:round/>
          </a:ln>
        </p:spPr>
      </p:sp>
      <p:pic>
        <p:nvPicPr>
          <p:cNvPr id="1" name="Picture 1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0920" y="260280"/>
            <a:ext cx="1456920" cy="609120"/>
          </a:xfrm>
          <a:prstGeom prst="rect">
            <a:avLst/>
          </a:prstGeom>
          <a:ln w="9360">
            <a:noFill/>
          </a:ln>
        </p:spPr>
      </p:pic>
      <p:sp>
        <p:nvSpPr>
          <p:cNvPr id="2" name="Line 2"/>
          <p:cNvSpPr/>
          <p:nvPr/>
        </p:nvSpPr>
        <p:spPr>
          <a:xfrm>
            <a:off x="-80640" y="6308640"/>
            <a:ext cx="9324360" cy="0"/>
          </a:xfrm>
          <a:prstGeom prst="line">
            <a:avLst/>
          </a:prstGeom>
          <a:ln w="6480">
            <a:solidFill>
              <a:srgbClr val="000080"/>
            </a:solidFill>
            <a:round/>
          </a:ln>
        </p:spPr>
      </p:sp>
      <p:pic>
        <p:nvPicPr>
          <p:cNvPr id="3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35280" y="1484280"/>
            <a:ext cx="1999800" cy="836280"/>
          </a:xfrm>
          <a:prstGeom prst="rect">
            <a:avLst/>
          </a:prstGeom>
          <a:ln w="9360">
            <a:noFill/>
          </a:ln>
        </p:spPr>
      </p:pic>
      <p:pic>
        <p:nvPicPr>
          <p:cNvPr id="4" name="Picture 3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995640" y="476280"/>
            <a:ext cx="1218960" cy="761760"/>
          </a:xfrm>
          <a:prstGeom prst="rect">
            <a:avLst/>
          </a:prstGeom>
          <a:ln w="9360">
            <a:noFill/>
          </a:ln>
        </p:spPr>
      </p:pic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Click to edit the title text formatTitelmasterformat durch Klicken bearbeiten</a:t>
            </a:r>
            <a:endParaRPr/>
          </a:p>
        </p:txBody>
      </p:sp>
      <p:sp>
        <p:nvSpPr>
          <p:cNvPr id="6" name="PlaceHolder 4"/>
          <p:cNvSpPr>
            <a:spLocks noGrp="1"/>
          </p:cNvSpPr>
          <p:nvPr>
            <p:ph type="dt"/>
          </p:nvPr>
        </p:nvSpPr>
        <p:spPr>
          <a:xfrm>
            <a:off x="5678640" y="6316560"/>
            <a:ext cx="1701360" cy="47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7" name="PlaceHolder 5"/>
          <p:cNvSpPr>
            <a:spLocks noGrp="1"/>
          </p:cNvSpPr>
          <p:nvPr>
            <p:ph type="sldNum"/>
          </p:nvPr>
        </p:nvSpPr>
        <p:spPr>
          <a:xfrm>
            <a:off x="7020000" y="6316560"/>
            <a:ext cx="115056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DEA36B43-F5C4-4551-A91D-52829C2119CC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1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1"/>
          <p:cNvSpPr/>
          <p:nvPr/>
        </p:nvSpPr>
        <p:spPr>
          <a:xfrm>
            <a:off x="-80640" y="6308640"/>
            <a:ext cx="9324360" cy="0"/>
          </a:xfrm>
          <a:prstGeom prst="line">
            <a:avLst/>
          </a:prstGeom>
          <a:ln w="6480">
            <a:solidFill>
              <a:srgbClr val="000080"/>
            </a:solidFill>
            <a:round/>
          </a:ln>
        </p:spPr>
      </p:sp>
      <p:pic>
        <p:nvPicPr>
          <p:cNvPr id="44" name="Picture 1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0920" y="260280"/>
            <a:ext cx="1456920" cy="609120"/>
          </a:xfrm>
          <a:prstGeom prst="rect">
            <a:avLst/>
          </a:prstGeom>
          <a:ln w="9360"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457200" y="630360"/>
            <a:ext cx="82292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Click to edit the title text formatОбразец заголовка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de-DE" sz="2000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000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000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000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000">
                <a:solidFill>
                  <a:srgbClr val="000000"/>
                </a:solidFill>
                <a:latin typeface="Arial"/>
              </a:rPr>
              <a:t>Seventh Outline LevelОбразец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r>
              <a:rPr lang="de-DE" sz="1400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de-DE" sz="2000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de-DE" sz="2000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                                                         </a:t>
            </a:r>
            <a:r>
              <a:rPr lang="en-US" sz="1000" u="sng">
                <a:solidFill>
                  <a:srgbClr val="000000"/>
                </a:solidFill>
                <a:latin typeface="Arial"/>
              </a:rPr>
              <a:t>www.ecompetences.eu</a:t>
            </a:r>
            <a:endParaRPr/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28E02426-2DAD-4FF0-A487-015C8BDA79FF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Line 1"/>
          <p:cNvSpPr/>
          <p:nvPr/>
        </p:nvSpPr>
        <p:spPr>
          <a:xfrm>
            <a:off x="-80640" y="6308640"/>
            <a:ext cx="9324360" cy="0"/>
          </a:xfrm>
          <a:prstGeom prst="line">
            <a:avLst/>
          </a:prstGeom>
          <a:ln w="6480">
            <a:solidFill>
              <a:srgbClr val="000080"/>
            </a:solidFill>
            <a:round/>
          </a:ln>
        </p:spPr>
      </p:sp>
      <p:pic>
        <p:nvPicPr>
          <p:cNvPr id="85" name="Picture 1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0920" y="260280"/>
            <a:ext cx="1456920" cy="609120"/>
          </a:xfrm>
          <a:prstGeom prst="rect">
            <a:avLst/>
          </a:prstGeom>
          <a:ln w="9360">
            <a:noFill/>
          </a:ln>
        </p:spPr>
      </p:pic>
      <p:sp>
        <p:nvSpPr>
          <p:cNvPr id="86" name="PlaceHolder 2"/>
          <p:cNvSpPr>
            <a:spLocks noGrp="1"/>
          </p:cNvSpPr>
          <p:nvPr>
            <p:ph type="dt"/>
          </p:nvPr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ftr"/>
          </p:nvPr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                                                         </a:t>
            </a:r>
            <a:r>
              <a:rPr lang="en-US" sz="1000" u="sng">
                <a:solidFill>
                  <a:srgbClr val="000000"/>
                </a:solidFill>
                <a:latin typeface="Arial"/>
              </a:rPr>
              <a:t>www.ecompetences.eu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sldNum"/>
          </p:nvPr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FD11340B-3E3B-44BD-BE61-7B1FB6C37778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de-DE" sz="2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1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Line 1"/>
          <p:cNvSpPr/>
          <p:nvPr/>
        </p:nvSpPr>
        <p:spPr>
          <a:xfrm>
            <a:off x="-80640" y="6308640"/>
            <a:ext cx="9324360" cy="0"/>
          </a:xfrm>
          <a:prstGeom prst="line">
            <a:avLst/>
          </a:prstGeom>
          <a:ln w="6480">
            <a:solidFill>
              <a:srgbClr val="000080"/>
            </a:solidFill>
            <a:round/>
          </a:ln>
        </p:spPr>
      </p:sp>
      <p:pic>
        <p:nvPicPr>
          <p:cNvPr id="126" name="Picture 1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0920" y="260280"/>
            <a:ext cx="1456920" cy="609120"/>
          </a:xfrm>
          <a:prstGeom prst="rect">
            <a:avLst/>
          </a:prstGeom>
          <a:ln w="9360">
            <a:noFill/>
          </a:ln>
        </p:spPr>
      </p:pic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37960" y="1124640"/>
            <a:ext cx="8664120" cy="47995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de-DE" sz="1200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1200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1200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1200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1200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1200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200">
                <a:solidFill>
                  <a:srgbClr val="000000"/>
                </a:solidFill>
                <a:latin typeface="Arial"/>
              </a:rPr>
              <a:t>Seventh Outline LevelСодержимое / Content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i="1" lang="de-DE" sz="1100">
                <a:solidFill>
                  <a:srgbClr val="808080"/>
                </a:solidFill>
                <a:latin typeface="Arial"/>
              </a:rPr>
              <a:t>Second level</a:t>
            </a:r>
            <a:endParaRPr/>
          </a:p>
          <a:p>
            <a:r>
              <a:rPr lang="de-DE" sz="1050">
                <a:solidFill>
                  <a:srgbClr val="000000"/>
                </a:solidFill>
                <a:latin typeface="Arial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de-DE" sz="1000">
                <a:solidFill>
                  <a:srgbClr val="000000"/>
                </a:solidFill>
                <a:latin typeface="Arial"/>
              </a:rPr>
              <a:t>Fourth level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sldNum"/>
          </p:nvPr>
        </p:nvSpPr>
        <p:spPr>
          <a:xfrm>
            <a:off x="7380360" y="6125760"/>
            <a:ext cx="1522080" cy="59652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BAEE7696-918D-474F-B706-138783FC0E28}" type="slidenum">
              <a:rPr i="1" lang="en-US" sz="900">
                <a:solidFill>
                  <a:srgbClr val="7f7f7f"/>
                </a:solidFill>
                <a:latin typeface="Myriad Pro"/>
              </a:rPr>
              <a:t>&lt;number&gt;</a:t>
            </a:fld>
            <a:endParaRPr/>
          </a:p>
        </p:txBody>
      </p:sp>
      <p:sp>
        <p:nvSpPr>
          <p:cNvPr id="129" name="Line 4"/>
          <p:cNvSpPr/>
          <p:nvPr/>
        </p:nvSpPr>
        <p:spPr>
          <a:xfrm>
            <a:off x="107280" y="740520"/>
            <a:ext cx="8929080" cy="0"/>
          </a:xfrm>
          <a:prstGeom prst="line">
            <a:avLst/>
          </a:prstGeom>
          <a:ln w="12600">
            <a:solidFill>
              <a:srgbClr val="a41d48"/>
            </a:solidFill>
            <a:round/>
          </a:ln>
        </p:spPr>
      </p:sp>
      <p:sp>
        <p:nvSpPr>
          <p:cNvPr id="130" name="Line 5"/>
          <p:cNvSpPr/>
          <p:nvPr/>
        </p:nvSpPr>
        <p:spPr>
          <a:xfrm>
            <a:off x="107280" y="6125400"/>
            <a:ext cx="8929080" cy="0"/>
          </a:xfrm>
          <a:prstGeom prst="line">
            <a:avLst/>
          </a:prstGeom>
          <a:ln w="6480">
            <a:solidFill>
              <a:srgbClr val="808080"/>
            </a:solidFill>
            <a:round/>
          </a:ln>
        </p:spPr>
      </p:sp>
      <p:sp>
        <p:nvSpPr>
          <p:cNvPr id="131" name="Line 6"/>
          <p:cNvSpPr/>
          <p:nvPr/>
        </p:nvSpPr>
        <p:spPr>
          <a:xfrm flipV="1">
            <a:off x="869040" y="6258600"/>
            <a:ext cx="0" cy="336600"/>
          </a:xfrm>
          <a:prstGeom prst="line">
            <a:avLst/>
          </a:prstGeom>
          <a:ln w="3240">
            <a:solidFill>
              <a:srgbClr val="000000"/>
            </a:solidFill>
            <a:round/>
          </a:ln>
        </p:spPr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8244360" y="67680"/>
            <a:ext cx="790200" cy="6728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buSzPct val="45000"/>
              <a:buFont typeface="StarSymbol"/>
              <a:buChar char=""/>
            </a:pPr>
            <a:r>
              <a:rPr b="1" i="1" lang="de-DE" sz="1200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i="1" lang="de-DE" sz="1200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i="1" lang="de-DE" sz="1200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i="1" lang="de-DE" sz="1200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i="1" lang="de-DE" sz="1200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i="1" lang="de-DE" sz="1200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de-DE" sz="1200">
                <a:solidFill>
                  <a:srgbClr val="000000"/>
                </a:solidFill>
                <a:latin typeface="Arial"/>
              </a:rPr>
              <a:t>Seventh Outline LevelCompany logo</a:t>
            </a:r>
            <a:endParaRPr/>
          </a:p>
        </p:txBody>
      </p:sp>
      <p:sp>
        <p:nvSpPr>
          <p:cNvPr id="133" name="PlaceHolder 8"/>
          <p:cNvSpPr>
            <a:spLocks noGrp="1"/>
          </p:cNvSpPr>
          <p:nvPr>
            <p:ph type="title"/>
          </p:nvPr>
        </p:nvSpPr>
        <p:spPr>
          <a:xfrm>
            <a:off x="237960" y="275040"/>
            <a:ext cx="8664120" cy="658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Click to edit the title text formatНазвание слайда / Header</a:t>
            </a:r>
            <a:endParaRPr/>
          </a:p>
        </p:txBody>
      </p:sp>
      <p:pic>
        <p:nvPicPr>
          <p:cNvPr id="134" name="Picture 11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872480" y="69480"/>
            <a:ext cx="1203120" cy="670680"/>
          </a:xfrm>
          <a:prstGeom prst="rect">
            <a:avLst/>
          </a:prstGeom>
          <a:ln w="936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wmf"/><Relationship Id="rId4" Type="http://schemas.openxmlformats.org/officeDocument/2006/relationships/image" Target="../media/image36.png"/><Relationship Id="rId5" Type="http://schemas.openxmlformats.org/officeDocument/2006/relationships/image" Target="../media/image37.wmf"/><Relationship Id="rId6" Type="http://schemas.openxmlformats.org/officeDocument/2006/relationships/image" Target="../media/image38.wmf"/><Relationship Id="rId7" Type="http://schemas.openxmlformats.org/officeDocument/2006/relationships/image" Target="../media/image39.wmf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0" Type="http://schemas.openxmlformats.org/officeDocument/2006/relationships/image" Target="../media/image42.png"/><Relationship Id="rId1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wmf"/><Relationship Id="rId3" Type="http://schemas.openxmlformats.org/officeDocument/2006/relationships/image" Target="../media/image48.jpeg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jpe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jpe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wmf"/><Relationship Id="rId3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image" Target="../media/image71.jpeg"/><Relationship Id="rId3" Type="http://schemas.openxmlformats.org/officeDocument/2006/relationships/image" Target="../media/image72.jpeg"/><Relationship Id="rId4" Type="http://schemas.openxmlformats.org/officeDocument/2006/relationships/image" Target="../media/image73.png"/><Relationship Id="rId5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image" Target="../media/image75.png"/><Relationship Id="rId3" Type="http://schemas.openxmlformats.org/officeDocument/2006/relationships/image" Target="../media/image76.jpeg"/><Relationship Id="rId4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slideLayout" Target="../slideLayouts/slideLayout3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7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79.wmf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80.jpeg"/><Relationship Id="rId2" Type="http://schemas.openxmlformats.org/officeDocument/2006/relationships/image" Target="../media/image81.jpeg"/><Relationship Id="rId3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82.jpeg"/><Relationship Id="rId2" Type="http://schemas.openxmlformats.org/officeDocument/2006/relationships/image" Target="../media/image83.jpeg"/><Relationship Id="rId3" Type="http://schemas.openxmlformats.org/officeDocument/2006/relationships/image" Target="../media/image84.jpeg"/><Relationship Id="rId4" Type="http://schemas.openxmlformats.org/officeDocument/2006/relationships/image" Target="../media/image85.jpeg"/><Relationship Id="rId5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86.jpe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87.jpeg"/><Relationship Id="rId2" Type="http://schemas.openxmlformats.org/officeDocument/2006/relationships/image" Target="../media/image88.jpeg"/><Relationship Id="rId3" Type="http://schemas.openxmlformats.org/officeDocument/2006/relationships/image" Target="../media/image89.jpeg"/><Relationship Id="rId4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90.jpeg"/><Relationship Id="rId2" Type="http://schemas.openxmlformats.org/officeDocument/2006/relationships/image" Target="../media/image91.jpeg"/><Relationship Id="rId3" Type="http://schemas.openxmlformats.org/officeDocument/2006/relationships/image" Target="../media/image92.png"/><Relationship Id="rId4" Type="http://schemas.openxmlformats.org/officeDocument/2006/relationships/image" Target="../media/image93.jpeg"/><Relationship Id="rId5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94.jpeg"/><Relationship Id="rId2" Type="http://schemas.openxmlformats.org/officeDocument/2006/relationships/image" Target="../media/image95.jpeg"/><Relationship Id="rId3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96.jpeg"/><Relationship Id="rId2" Type="http://schemas.openxmlformats.org/officeDocument/2006/relationships/image" Target="../media/image97.jpeg"/><Relationship Id="rId3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98.jpeg"/><Relationship Id="rId2" Type="http://schemas.openxmlformats.org/officeDocument/2006/relationships/image" Target="../media/image99.jpeg"/><Relationship Id="rId3" Type="http://schemas.openxmlformats.org/officeDocument/2006/relationships/image" Target="../media/image100.jpeg"/><Relationship Id="rId4" Type="http://schemas.openxmlformats.org/officeDocument/2006/relationships/image" Target="../media/image101.jpeg"/><Relationship Id="rId5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11280" y="2565360"/>
            <a:ext cx="7772040" cy="15840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de-DE" sz="2000">
                <a:solidFill>
                  <a:srgbClr val="000000"/>
                </a:solidFill>
                <a:latin typeface="Arial"/>
              </a:rPr>
              <a:t>
</a:t>
            </a:r>
            <a:r>
              <a:rPr lang="de-DE" sz="2000">
                <a:solidFill>
                  <a:srgbClr val="000000"/>
                </a:solidFill>
                <a:latin typeface="Arial"/>
              </a:rPr>
              <a:t>«О формировании в России национальной системы квалификаций, разработке профессиональных стандартов и возможных способов их гармонизации с международными профессиональными стандартами. Рекомендуемые механизмы учета положений профессиональных стандартов при разработке образовательных программ. Пример ИТ-отрасли». </a:t>
            </a:r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250920" y="4509000"/>
            <a:ext cx="8497440" cy="151200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i="1" lang="en-US" sz="1400">
                <a:solidFill>
                  <a:srgbClr val="000000"/>
                </a:solidFill>
                <a:latin typeface="Arial"/>
              </a:rPr>
              <a:t>Член Межотраслевого Совета по информационным технологиям Комитета РСПП по техническому регулированию, стандартизации и оценке соответствия Вольпян Надежда  Сергеевна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Семинар АКУР 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21-23 мая 2014 года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2" name="TextShape 2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 u="sng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213" name="TextShape 3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26909F13-F120-4571-9380-9BC1DF68620C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214" name="CustomShape 4"/>
          <p:cNvSpPr/>
          <p:nvPr/>
        </p:nvSpPr>
        <p:spPr>
          <a:xfrm>
            <a:off x="2411640" y="260640"/>
            <a:ext cx="6562800" cy="7102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Профессиональные стандарты – методическая основа для: оценивания, разработки….</a:t>
            </a:r>
            <a:endParaRPr/>
          </a:p>
        </p:txBody>
      </p:sp>
      <p:pic>
        <p:nvPicPr>
          <p:cNvPr id="215" name="Picture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340640"/>
            <a:ext cx="1829880" cy="27360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216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40" y="2565000"/>
            <a:ext cx="2264040" cy="315792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217" name="CustomShape 5"/>
          <p:cNvSpPr/>
          <p:nvPr/>
        </p:nvSpPr>
        <p:spPr>
          <a:xfrm>
            <a:off x="4572000" y="1124640"/>
            <a:ext cx="4067640" cy="447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</a:rPr>
              <a:t>Разработка профессиональных стандартов должен предваряется масштабными обследованиями предприятий отрасли, использующими, в том числе, базовые принципы и методы современной эконометрики и эмпирической социологии: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Arial"/>
              </a:rPr>
              <a:t>метод информационного запроса с заранее разработанной системой индикаторов и инструкцией по заполнению листа запроса;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Arial"/>
              </a:rPr>
              <a:t>метод группового заочного анкетирования респондентов по квотной выборке с контролируемыми параметрами;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Arial"/>
              </a:rPr>
              <a:t>метод стандартизированного экспертного интервьюирования и др.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883800" y="36000"/>
            <a:ext cx="82292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Структура макета ПС </a:t>
            </a:r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0" name="TextShape 3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7C89CC3B-A334-4B70-A8D2-277170AC921E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221" name="TextShape 4"/>
          <p:cNvSpPr txBox="1"/>
          <p:nvPr/>
        </p:nvSpPr>
        <p:spPr>
          <a:xfrm>
            <a:off x="539640" y="1011240"/>
            <a:ext cx="8229240" cy="4176360"/>
          </a:xfrm>
          <a:prstGeom prst="rect">
            <a:avLst/>
          </a:prstGeom>
        </p:spPr>
        <p:txBody>
          <a:bodyPr lIns="182880" tIns="91440"/>
          <a:p>
            <a:pPr>
              <a:lnSpc>
                <a:spcPct val="100000"/>
              </a:lnSpc>
            </a:pPr>
            <a:r>
              <a:rPr b="1" lang="de-DE" sz="1600">
                <a:solidFill>
                  <a:srgbClr val="000000"/>
                </a:solidFill>
                <a:latin typeface="Arial"/>
              </a:rPr>
              <a:t>1. Общие сведения о виде профессиональной деятельности (наименование вида проф. деятельности и его место в структуре ОКВЭД)</a:t>
            </a:r>
            <a:endParaRPr/>
          </a:p>
          <a:p>
            <a:pPr>
              <a:lnSpc>
                <a:spcPct val="100000"/>
              </a:lnSpc>
            </a:pPr>
            <a:r>
              <a:rPr b="1" lang="de-DE" sz="1600">
                <a:solidFill>
                  <a:srgbClr val="000000"/>
                </a:solidFill>
                <a:latin typeface="Arial"/>
              </a:rPr>
              <a:t>2. Функциональная карта вида профессиональной деятельности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: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обобщенные трудовые функции (ОТФ), входящий в состав вида проф. деятельности: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 sz="1400">
                <a:solidFill>
                  <a:srgbClr val="000000"/>
                </a:solidFill>
                <a:latin typeface="Arial"/>
              </a:rPr>
              <a:t>трудовые функции, распределенные по квалификационным уровням</a:t>
            </a:r>
            <a:endParaRPr/>
          </a:p>
          <a:p>
            <a:pPr>
              <a:lnSpc>
                <a:spcPct val="80000"/>
              </a:lnSpc>
            </a:pPr>
            <a:r>
              <a:rPr b="1" lang="de-DE" sz="1600">
                <a:solidFill>
                  <a:srgbClr val="000000"/>
                </a:solidFill>
                <a:latin typeface="Arial"/>
              </a:rPr>
              <a:t>3. Описание обобщенных трудовых функций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de-DE" sz="1600">
                <a:solidFill>
                  <a:srgbClr val="000000"/>
                </a:solidFill>
                <a:latin typeface="Arial"/>
              </a:rPr>
              <a:t>3.1. Описания каждой ОТФ по структуре: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связь ОТФ с общероссийскими классификаторами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наименования возможных должностей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требования к образованию и обучению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требования к практическому опыту</a:t>
            </a:r>
            <a:endParaRPr/>
          </a:p>
          <a:p>
            <a:pPr>
              <a:lnSpc>
                <a:spcPct val="100000"/>
              </a:lnSpc>
            </a:pPr>
            <a:r>
              <a:rPr lang="de-DE" sz="1400">
                <a:solidFill>
                  <a:srgbClr val="000000"/>
                </a:solidFill>
                <a:latin typeface="Arial"/>
              </a:rPr>
              <a:t>3.1.1. Описания трудовых функций, образующих ОТФ по структуре: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de-DE" sz="1400">
                <a:solidFill>
                  <a:srgbClr val="000000"/>
                </a:solidFill>
                <a:latin typeface="Arial"/>
              </a:rPr>
              <a:t>трудовые действия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de-DE" sz="1400">
                <a:solidFill>
                  <a:srgbClr val="000000"/>
                </a:solidFill>
                <a:latin typeface="Arial"/>
              </a:rPr>
              <a:t>необходимые умения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de-DE" sz="1400">
                <a:solidFill>
                  <a:srgbClr val="000000"/>
                </a:solidFill>
                <a:latin typeface="Arial"/>
              </a:rPr>
              <a:t>необходимые знания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de-DE" sz="1600">
                <a:solidFill>
                  <a:srgbClr val="000000"/>
                </a:solidFill>
                <a:latin typeface="Arial"/>
              </a:rPr>
              <a:t>4. Сведения об организации – разработчике профессионального </a:t>
            </a:r>
            <a:endParaRPr/>
          </a:p>
          <a:p>
            <a:pPr>
              <a:lnSpc>
                <a:spcPct val="100000"/>
              </a:lnSpc>
            </a:pPr>
            <a:r>
              <a:rPr b="1" lang="de-DE" sz="1600">
                <a:solidFill>
                  <a:srgbClr val="000000"/>
                </a:solidFill>
                <a:latin typeface="Arial"/>
              </a:rPr>
              <a:t>стандарта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237960" y="7920"/>
            <a:ext cx="8640360" cy="9133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006600"/>
                </a:solidFill>
                <a:latin typeface="Arial"/>
              </a:rPr>
              <a:t>Приказ Минтруда России №148н от 12 апреля 2013 г.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006600"/>
                </a:solidFill>
                <a:latin typeface="Arial"/>
              </a:rPr>
              <a:t>Об утверждении уровней квалификации в целях разработки проектов профессиональных стандартов</a:t>
            </a:r>
            <a:endParaRPr/>
          </a:p>
        </p:txBody>
      </p:sp>
      <p:pic>
        <p:nvPicPr>
          <p:cNvPr id="223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76360" y="907920"/>
            <a:ext cx="6408360" cy="95220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224" name="Table 2"/>
          <p:cNvGraphicFramePr/>
          <p:nvPr/>
        </p:nvGraphicFramePr>
        <p:xfrm>
          <a:off x="755640" y="2298600"/>
          <a:ext cx="7561080" cy="4524120"/>
        </p:xfrm>
        <a:graphic>
          <a:graphicData uri="http://schemas.openxmlformats.org/drawingml/2006/table">
            <a:tbl>
              <a:tblPr/>
              <a:tblGrid>
                <a:gridCol w="2087280"/>
                <a:gridCol w="3384360"/>
                <a:gridCol w="2089440"/>
              </a:tblGrid>
              <a:tr h="428400">
                <a:tc>
                  <a:txBody>
                    <a:bodyPr lIns="8280" rIns="8280" tIns="8280" bIns="828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libri"/>
                        </a:rPr>
                        <a:t>Дескриптор НРК</a:t>
                      </a:r>
                      <a:endParaRPr/>
                    </a:p>
                  </a:txBody>
                  <a:tcPr/>
                </a:tc>
                <a:tc>
                  <a:txBody>
                    <a:bodyPr lIns="8280" rIns="8280" tIns="8280" bIns="828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libri"/>
                        </a:rPr>
                        <a:t>Содержание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200">
                          <a:solidFill>
                            <a:srgbClr val="006600"/>
                          </a:solidFill>
                          <a:latin typeface="Calibri"/>
                        </a:rPr>
                        <a:t>Показатель уровня квалификации</a:t>
                      </a:r>
                      <a:endParaRPr/>
                    </a:p>
                  </a:txBody>
                  <a:tcPr/>
                </a:tc>
              </a:tr>
              <a:tr h="1365120">
                <a:tc>
                  <a:txBody>
                    <a:bodyPr lIns="8280" rIns="8280" tIns="8280" bIns="828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Calibri"/>
                        </a:rPr>
                        <a:t>Широта полномочий и ответственность </a:t>
                      </a:r>
                      <a:endParaRPr/>
                    </a:p>
                  </a:txBody>
                  <a:tcPr/>
                </a:tc>
                <a:tc>
                  <a:txBody>
                    <a:bodyPr lIns="8280" rIns="8280" tIns="8280" bIns="8280" anchor="ctr"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</a:rPr>
                        <a:t>Определяет общую компетенцию работника и связан с масштабом деятельности, ценой возможной ошибки, ее социальными, экологическими, экономическими и т.п. последствиями, а также с полнотой реализации в профессиональной деятельности основных функций руководства 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>
                          <a:solidFill>
                            <a:srgbClr val="006600"/>
                          </a:solidFill>
                          <a:latin typeface="Calibri"/>
                        </a:rPr>
                        <a:t>Полномочия и ответственность</a:t>
                      </a:r>
                      <a:endParaRPr/>
                    </a:p>
                  </a:txBody>
                  <a:tcPr/>
                </a:tc>
              </a:tr>
              <a:tr h="1579320">
                <a:tc>
                  <a:txBody>
                    <a:bodyPr lIns="8280" rIns="8280" tIns="8280" bIns="828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Calibri"/>
                        </a:rPr>
                        <a:t>Сложность деятельности </a:t>
                      </a:r>
                      <a:endParaRPr/>
                    </a:p>
                  </a:txBody>
                  <a:tcPr/>
                </a:tc>
                <a:tc>
                  <a:txBody>
                    <a:bodyPr lIns="8280" rIns="8280" tIns="8280" bIns="8280" anchor="ctr"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</a:rPr>
                        <a:t>Определяет требования к умениям и зависит от ряда особенностей профессиональной деятельности: множественности (вариативности) способов решения профессиональных задач, необходимости выбора или разработки этих способов; степени неопределённости рабочей ситуации и непредсказуемости ее развития 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>
                          <a:solidFill>
                            <a:srgbClr val="006600"/>
                          </a:solidFill>
                          <a:latin typeface="Calibri"/>
                        </a:rPr>
                        <a:t>Характер умений</a:t>
                      </a:r>
                      <a:endParaRPr/>
                    </a:p>
                  </a:txBody>
                  <a:tcPr/>
                </a:tc>
              </a:tr>
              <a:tr h="1151280">
                <a:tc>
                  <a:txBody>
                    <a:bodyPr lIns="8280" rIns="8280" tIns="8280" bIns="828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Calibri"/>
                        </a:rPr>
                        <a:t>Наукоемкость деятельности </a:t>
                      </a:r>
                      <a:endParaRPr/>
                    </a:p>
                  </a:txBody>
                  <a:tcPr/>
                </a:tc>
                <a:tc>
                  <a:txBody>
                    <a:bodyPr lIns="8280" rIns="8280" tIns="8280" bIns="8280" anchor="ctr"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</a:rPr>
                        <a:t>Определяет требования к знаниям, используемым в профессиональной деятельности, зависит от объёма и сложности используемой информации, инновационности применяемых знаний и степени их абстрактности 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>
                          <a:solidFill>
                            <a:srgbClr val="006600"/>
                          </a:solidFill>
                          <a:latin typeface="Calibri"/>
                        </a:rPr>
                        <a:t>Характер знаний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" name="CustomShape 3"/>
          <p:cNvSpPr/>
          <p:nvPr/>
        </p:nvSpPr>
        <p:spPr>
          <a:xfrm>
            <a:off x="344520" y="1860480"/>
            <a:ext cx="8330760" cy="364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006600"/>
                </a:solidFill>
                <a:latin typeface="Arial"/>
              </a:rPr>
              <a:t>Согласованность с проектом НРК и заимствования: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Рисунок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4400"/>
            <a:ext cx="4858920" cy="68432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227" name="CustomShape 1"/>
          <p:cNvSpPr/>
          <p:nvPr/>
        </p:nvSpPr>
        <p:spPr>
          <a:xfrm>
            <a:off x="5041800" y="1484280"/>
            <a:ext cx="3887280" cy="25592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6600"/>
                </a:solidFill>
                <a:latin typeface="Arial"/>
              </a:rPr>
              <a:t>Трудовая функция </a:t>
            </a:r>
            <a:r>
              <a:rPr b="1" lang="en-US">
                <a:solidFill>
                  <a:srgbClr val="000000"/>
                </a:solidFill>
                <a:latin typeface="Arial"/>
              </a:rPr>
              <a:t>- система трудовых действий в рамках обобщенной трудовой функции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6600"/>
                </a:solidFill>
                <a:latin typeface="Arial"/>
              </a:rPr>
              <a:t>Tрудовое действие </a:t>
            </a:r>
            <a:r>
              <a:rPr b="1" lang="en-US">
                <a:solidFill>
                  <a:srgbClr val="000000"/>
                </a:solidFill>
                <a:latin typeface="Arial"/>
              </a:rPr>
              <a:t>— процесс взаимодействия работника с предметом труда, в котором достигается определенная, заранее поставленная, цель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2124000" y="260280"/>
            <a:ext cx="6696000" cy="3952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Схема макета профессионального стандарта</a:t>
            </a:r>
            <a:endParaRPr/>
          </a:p>
        </p:txBody>
      </p:sp>
      <p:pic>
        <p:nvPicPr>
          <p:cNvPr id="229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36640"/>
            <a:ext cx="9143640" cy="6021000"/>
          </a:xfrm>
          <a:prstGeom prst="rect">
            <a:avLst/>
          </a:prstGeom>
          <a:ln w="9360">
            <a:noFill/>
          </a:ln>
        </p:spPr>
      </p:pic>
      <p:sp>
        <p:nvSpPr>
          <p:cNvPr id="230" name="CustomShape 2"/>
          <p:cNvSpPr/>
          <p:nvPr/>
        </p:nvSpPr>
        <p:spPr>
          <a:xfrm>
            <a:off x="4788000" y="6464520"/>
            <a:ext cx="4248000" cy="30348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700">
                <a:solidFill>
                  <a:srgbClr val="000000"/>
                </a:solidFill>
                <a:latin typeface="Arial"/>
              </a:rPr>
              <a:t>Источник: презентация А.С.Перевертайло «</a:t>
            </a:r>
            <a:r>
              <a:rPr b="1" i="1" lang="en-US" sz="700">
                <a:solidFill>
                  <a:srgbClr val="000000"/>
                </a:solidFill>
                <a:latin typeface="Arial"/>
              </a:rPr>
              <a:t>Эксперты - главный кадровый ресурс формируемой общероссийской системы оценки и сертификации квалификаций» 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83640" y="902160"/>
            <a:ext cx="4016520" cy="5682600"/>
          </a:xfrm>
          <a:prstGeom prst="rect">
            <a:avLst/>
          </a:prstGeom>
          <a:ln w="9360">
            <a:noFill/>
          </a:ln>
        </p:spPr>
      </p:pic>
      <p:pic>
        <p:nvPicPr>
          <p:cNvPr id="232" name="Picture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36000" y="1006560"/>
            <a:ext cx="3439080" cy="5582880"/>
          </a:xfrm>
          <a:prstGeom prst="rect">
            <a:avLst/>
          </a:prstGeom>
          <a:ln w="9360">
            <a:noFill/>
          </a:ln>
        </p:spPr>
      </p:pic>
      <p:sp>
        <p:nvSpPr>
          <p:cNvPr id="233" name="CustomShape 1"/>
          <p:cNvSpPr/>
          <p:nvPr/>
        </p:nvSpPr>
        <p:spPr>
          <a:xfrm>
            <a:off x="4788000" y="6464520"/>
            <a:ext cx="4248000" cy="30348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700">
                <a:solidFill>
                  <a:srgbClr val="000000"/>
                </a:solidFill>
                <a:latin typeface="Arial"/>
              </a:rPr>
              <a:t>Источник: презентация А.С.Перевертайло «</a:t>
            </a:r>
            <a:r>
              <a:rPr b="1" i="1" lang="en-US" sz="700">
                <a:solidFill>
                  <a:srgbClr val="000000"/>
                </a:solidFill>
                <a:latin typeface="Arial"/>
              </a:rPr>
              <a:t>Эксперты - главный кадровый ресурс формируемой общероссийской системы оценки и сертификации квалификаций» 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40280" y="0"/>
            <a:ext cx="8459280" cy="6857640"/>
          </a:xfrm>
          <a:prstGeom prst="rect">
            <a:avLst/>
          </a:prstGeom>
          <a:ln w="9360"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179280" y="2637000"/>
            <a:ext cx="502920" cy="39528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а)</a:t>
            </a:r>
            <a:endParaRPr/>
          </a:p>
        </p:txBody>
      </p:sp>
      <p:sp>
        <p:nvSpPr>
          <p:cNvPr id="236" name="CustomShape 2"/>
          <p:cNvSpPr/>
          <p:nvPr/>
        </p:nvSpPr>
        <p:spPr>
          <a:xfrm>
            <a:off x="5364000" y="2041560"/>
            <a:ext cx="3168360" cy="1368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c00000"/>
                </a:solidFill>
                <a:latin typeface="Arial"/>
              </a:rPr>
              <a:t>МАСШТАБНОЕ ИССЛЕДОВАНИЕ: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c00000"/>
                </a:solidFill>
                <a:latin typeface="Arial"/>
              </a:rPr>
              <a:t>высокий уровень фрагментарности отрасли (области профессиональной деятельности) , сфера малого и среднего бизнеса </a:t>
            </a:r>
            <a:endParaRPr/>
          </a:p>
        </p:txBody>
      </p:sp>
      <p:sp>
        <p:nvSpPr>
          <p:cNvPr id="237" name="CustomShape 3"/>
          <p:cNvSpPr/>
          <p:nvPr/>
        </p:nvSpPr>
        <p:spPr>
          <a:xfrm>
            <a:off x="4895640" y="6531120"/>
            <a:ext cx="4248000" cy="3034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700">
                <a:solidFill>
                  <a:srgbClr val="000000"/>
                </a:solidFill>
                <a:latin typeface="Arial"/>
              </a:rPr>
              <a:t>Источник: презентация А.С.Перевертайло «</a:t>
            </a:r>
            <a:r>
              <a:rPr b="1" i="1" lang="en-US" sz="700">
                <a:solidFill>
                  <a:srgbClr val="000000"/>
                </a:solidFill>
                <a:latin typeface="Arial"/>
              </a:rPr>
              <a:t>Эксперты - главный кадровый ресурс формируемой общероссийской системы оценки и сертификации квалификаций» 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5364000" y="188640"/>
            <a:ext cx="35384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Больше информации:</a:t>
            </a:r>
            <a:endParaRPr/>
          </a:p>
        </p:txBody>
      </p:sp>
      <p:sp>
        <p:nvSpPr>
          <p:cNvPr id="239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0" name="TextShape 3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241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FFD3D956-8C49-44BC-860A-1E3997151A26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242" name="Содержимое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9600" y="5661360"/>
            <a:ext cx="5544360" cy="1007640"/>
          </a:xfrm>
          <a:prstGeom prst="rect">
            <a:avLst/>
          </a:prstGeom>
          <a:ln>
            <a:noFill/>
          </a:ln>
        </p:spPr>
      </p:pic>
      <p:pic>
        <p:nvPicPr>
          <p:cNvPr id="243" name="Рисунок 8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1340640"/>
            <a:ext cx="8064360" cy="1108440"/>
          </a:xfrm>
          <a:prstGeom prst="rect">
            <a:avLst/>
          </a:prstGeom>
          <a:ln w="9360">
            <a:noFill/>
          </a:ln>
        </p:spPr>
      </p:pic>
      <p:sp>
        <p:nvSpPr>
          <p:cNvPr id="244" name="CustomShape 5"/>
          <p:cNvSpPr/>
          <p:nvPr/>
        </p:nvSpPr>
        <p:spPr>
          <a:xfrm>
            <a:off x="5724000" y="2709000"/>
            <a:ext cx="3096000" cy="1155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  </a:t>
            </a:r>
            <a:endParaRPr/>
          </a:p>
        </p:txBody>
      </p:sp>
      <p:pic>
        <p:nvPicPr>
          <p:cNvPr id="245" name="Рисунок 10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15000" y="2709000"/>
            <a:ext cx="5940000" cy="1100880"/>
          </a:xfrm>
          <a:prstGeom prst="rect">
            <a:avLst/>
          </a:prstGeom>
          <a:ln>
            <a:noFill/>
          </a:ln>
        </p:spPr>
      </p:pic>
      <p:pic>
        <p:nvPicPr>
          <p:cNvPr id="246" name="Рисунок 11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91320" y="3933000"/>
            <a:ext cx="5940000" cy="1670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1835640" y="260640"/>
            <a:ext cx="70772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А как  у них? </a:t>
            </a:r>
            <a:endParaRPr/>
          </a:p>
        </p:txBody>
      </p:sp>
      <p:sp>
        <p:nvSpPr>
          <p:cNvPr id="248" name="TextShape 2"/>
          <p:cNvSpPr txBox="1"/>
          <p:nvPr/>
        </p:nvSpPr>
        <p:spPr>
          <a:xfrm>
            <a:off x="683640" y="2925000"/>
            <a:ext cx="8229240" cy="1223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Системы управления кадрами на основе рамок квалификаций США, ЕС</a:t>
            </a:r>
            <a:endParaRPr/>
          </a:p>
        </p:txBody>
      </p:sp>
      <p:sp>
        <p:nvSpPr>
          <p:cNvPr id="249" name="TextShape 3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0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4EEEA34C-8951-4809-82D5-91E3943EFCFA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457200" y="630360"/>
            <a:ext cx="82292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США …</a:t>
            </a:r>
            <a:endParaRPr/>
          </a:p>
        </p:txBody>
      </p:sp>
      <p:sp>
        <p:nvSpPr>
          <p:cNvPr id="252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3" name="TextShape 3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Источник: http://www.onetcenter.org/content.html</a:t>
            </a:r>
            <a:endParaRPr/>
          </a:p>
        </p:txBody>
      </p:sp>
      <p:sp>
        <p:nvSpPr>
          <p:cNvPr id="254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B219B9A0-64F4-4874-8B04-FD3259DAB47A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255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59640" y="908640"/>
            <a:ext cx="6552360" cy="5589000"/>
          </a:xfrm>
          <a:prstGeom prst="rect">
            <a:avLst/>
          </a:prstGeom>
          <a:ln w="9360">
            <a:noFill/>
          </a:ln>
        </p:spPr>
      </p:pic>
      <p:pic>
        <p:nvPicPr>
          <p:cNvPr id="256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141000"/>
            <a:ext cx="8712720" cy="1223640"/>
          </a:xfrm>
          <a:prstGeom prst="rect">
            <a:avLst/>
          </a:prstGeom>
          <a:ln w="9360">
            <a:noFill/>
          </a:ln>
        </p:spPr>
      </p:pic>
      <p:pic>
        <p:nvPicPr>
          <p:cNvPr id="257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9640" y="764640"/>
            <a:ext cx="8601120" cy="5040360"/>
          </a:xfrm>
          <a:prstGeom prst="rect">
            <a:avLst/>
          </a:prstGeom>
          <a:ln w="9360">
            <a:noFill/>
          </a:ln>
        </p:spPr>
      </p:pic>
      <p:pic>
        <p:nvPicPr>
          <p:cNvPr id="258" name="Picture 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23640" y="1556640"/>
            <a:ext cx="7676280" cy="4464000"/>
          </a:xfrm>
          <a:prstGeom prst="rect">
            <a:avLst/>
          </a:prstGeom>
          <a:ln w="9360">
            <a:noFill/>
          </a:ln>
        </p:spPr>
      </p:pic>
      <p:sp>
        <p:nvSpPr>
          <p:cNvPr id="259" name="CustomShape 5"/>
          <p:cNvSpPr/>
          <p:nvPr/>
        </p:nvSpPr>
        <p:spPr>
          <a:xfrm>
            <a:off x="7223400" y="299520"/>
            <a:ext cx="302400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000000"/>
                </a:solidFill>
                <a:latin typeface="Arial"/>
              </a:rPr>
              <a:t>США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xit" presetID="55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9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691640" y="630360"/>
            <a:ext cx="6994800" cy="2062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ТК-МТК-22 «Информационные технологии»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3" name="TextShape 3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www.itstandard.ru</a:t>
            </a:r>
            <a:endParaRPr/>
          </a:p>
        </p:txBody>
      </p:sp>
      <p:sp>
        <p:nvSpPr>
          <p:cNvPr id="174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DD77FDD5-285F-4162-AFF1-751A2144DBBA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17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75640" y="1340640"/>
            <a:ext cx="7361280" cy="47458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1763640" y="189000"/>
            <a:ext cx="7149600" cy="9363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Общий ландшафт европейских рамок компетенций и квалификаций</a:t>
            </a:r>
            <a:endParaRPr/>
          </a:p>
        </p:txBody>
      </p:sp>
      <p:sp>
        <p:nvSpPr>
          <p:cNvPr id="261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62" name="TextShape 3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                                                         </a:t>
            </a:r>
            <a:r>
              <a:rPr lang="en-US" sz="1000" u="sng">
                <a:solidFill>
                  <a:srgbClr val="000000"/>
                </a:solidFill>
                <a:latin typeface="Arial"/>
              </a:rPr>
              <a:t>www.ecompetences.eu</a:t>
            </a:r>
            <a:endParaRPr/>
          </a:p>
        </p:txBody>
      </p:sp>
      <p:sp>
        <p:nvSpPr>
          <p:cNvPr id="263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21045F99-9931-461D-899B-B48EAFD7494D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26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9280" y="981000"/>
            <a:ext cx="8964360" cy="5597280"/>
          </a:xfrm>
          <a:prstGeom prst="rect">
            <a:avLst/>
          </a:prstGeom>
          <a:ln w="9360">
            <a:noFill/>
          </a:ln>
        </p:spPr>
      </p:pic>
      <p:pic>
        <p:nvPicPr>
          <p:cNvPr id="265" name="Picture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0920" y="5157720"/>
            <a:ext cx="433080" cy="604440"/>
          </a:xfrm>
          <a:prstGeom prst="rect">
            <a:avLst/>
          </a:prstGeom>
          <a:ln w="9360">
            <a:noFill/>
          </a:ln>
        </p:spPr>
      </p:pic>
      <p:pic>
        <p:nvPicPr>
          <p:cNvPr id="266" name="Picture 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484360" y="5229360"/>
            <a:ext cx="842760" cy="720360"/>
          </a:xfrm>
          <a:prstGeom prst="rect">
            <a:avLst/>
          </a:prstGeom>
          <a:ln w="9360">
            <a:noFill/>
          </a:ln>
        </p:spPr>
      </p:pic>
      <p:pic>
        <p:nvPicPr>
          <p:cNvPr id="267" name="Picture 9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564000" y="5229360"/>
            <a:ext cx="701280" cy="603000"/>
          </a:xfrm>
          <a:prstGeom prst="rect">
            <a:avLst/>
          </a:prstGeom>
          <a:ln w="9360">
            <a:noFill/>
          </a:ln>
        </p:spPr>
      </p:pic>
      <p:pic>
        <p:nvPicPr>
          <p:cNvPr id="268" name="Picture 10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5229360"/>
            <a:ext cx="504360" cy="826560"/>
          </a:xfrm>
          <a:prstGeom prst="rect">
            <a:avLst/>
          </a:prstGeom>
          <a:ln w="9360">
            <a:noFill/>
          </a:ln>
        </p:spPr>
      </p:pic>
      <p:pic>
        <p:nvPicPr>
          <p:cNvPr id="269" name="Picture 11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5580000" y="5300640"/>
            <a:ext cx="682200" cy="649080"/>
          </a:xfrm>
          <a:prstGeom prst="rect">
            <a:avLst/>
          </a:prstGeom>
          <a:ln w="9360">
            <a:noFill/>
          </a:ln>
        </p:spPr>
      </p:pic>
      <p:pic>
        <p:nvPicPr>
          <p:cNvPr id="270" name="Picture 12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8172360" y="5300640"/>
            <a:ext cx="720360" cy="693360"/>
          </a:xfrm>
          <a:prstGeom prst="rect">
            <a:avLst/>
          </a:prstGeom>
          <a:ln w="9360">
            <a:noFill/>
          </a:ln>
        </p:spPr>
      </p:pic>
      <p:pic>
        <p:nvPicPr>
          <p:cNvPr id="271" name="Picture 7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1403280" y="5229360"/>
            <a:ext cx="360000" cy="504360"/>
          </a:xfrm>
          <a:prstGeom prst="rect">
            <a:avLst/>
          </a:prstGeom>
          <a:ln w="9360">
            <a:noFill/>
          </a:ln>
        </p:spPr>
      </p:pic>
      <p:pic>
        <p:nvPicPr>
          <p:cNvPr id="272" name="Picture 7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684360" y="5229360"/>
            <a:ext cx="431280" cy="606240"/>
          </a:xfrm>
          <a:prstGeom prst="rect">
            <a:avLst/>
          </a:prstGeom>
          <a:ln w="9360">
            <a:noFill/>
          </a:ln>
        </p:spPr>
      </p:pic>
      <p:pic>
        <p:nvPicPr>
          <p:cNvPr id="273" name="Picture 13" descr=""/>
          <p:cNvPicPr/>
          <p:nvPr/>
        </p:nvPicPr>
        <p:blipFill>
          <a:blip r:embed="rId10"/>
          <a:stretch>
            <a:fillRect/>
          </a:stretch>
        </p:blipFill>
        <p:spPr>
          <a:xfrm>
            <a:off x="6875640" y="5229360"/>
            <a:ext cx="1028520" cy="604440"/>
          </a:xfrm>
          <a:prstGeom prst="rect">
            <a:avLst/>
          </a:prstGeom>
          <a:ln w="9360">
            <a:noFill/>
          </a:ln>
        </p:spPr>
      </p:pic>
      <p:sp>
        <p:nvSpPr>
          <p:cNvPr id="274" name="CustomShape 5"/>
          <p:cNvSpPr/>
          <p:nvPr/>
        </p:nvSpPr>
        <p:spPr>
          <a:xfrm>
            <a:off x="251640" y="5301360"/>
            <a:ext cx="8712720" cy="1367640"/>
          </a:xfrm>
          <a:prstGeom prst="ellipse">
            <a:avLst/>
          </a:prstGeom>
          <a:gradFill>
            <a:gsLst>
              <a:gs pos="0">
                <a:srgbClr val="d1e9ec"/>
              </a:gs>
              <a:gs pos="50000">
                <a:srgbClr val="a0b2b4"/>
              </a:gs>
              <a:gs pos="100000">
                <a:srgbClr val="d1e9ec"/>
              </a:gs>
            </a:gsLst>
            <a:lin ang="16200000"/>
          </a:gra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Согласованные национальные системы квалификаций и компетенций задают единую регулятивную среду для обращения потоков человеческого капитала и связанных с ним неосязаемых активов</a:t>
            </a:r>
            <a:endParaRPr/>
          </a:p>
        </p:txBody>
      </p:sp>
    </p:spTree>
  </p:cSld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3276000" y="332640"/>
            <a:ext cx="52916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Пример ИТ-области</a:t>
            </a:r>
            <a:endParaRPr/>
          </a:p>
        </p:txBody>
      </p:sp>
      <p:sp>
        <p:nvSpPr>
          <p:cNvPr id="276" name="TextShape 2"/>
          <p:cNvSpPr txBox="1"/>
          <p:nvPr/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Wingdings" charset="2"/>
              <a:buChar char=""/>
            </a:pPr>
            <a:r>
              <a:rPr b="1" i="1" lang="de-DE">
                <a:solidFill>
                  <a:srgbClr val="000000"/>
                </a:solidFill>
                <a:latin typeface="Arial"/>
              </a:rPr>
              <a:t>Высокая динамика обновления профессиональной деятельности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"/>
            </a:pPr>
            <a:r>
              <a:rPr b="1" i="1" lang="de-DE">
                <a:solidFill>
                  <a:srgbClr val="000000"/>
                </a:solidFill>
                <a:latin typeface="Arial"/>
              </a:rPr>
              <a:t>Названия, структура и содержание описания должностей / профессий / ролей ИКТ-сектора определены неоднозначно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"/>
            </a:pPr>
            <a:r>
              <a:rPr b="1" i="1" lang="de-DE">
                <a:solidFill>
                  <a:srgbClr val="000000"/>
                </a:solidFill>
                <a:latin typeface="Arial"/>
              </a:rPr>
              <a:t>Кадровый менеджмент (подбор, развитие, оценка…) затруднен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"/>
            </a:pPr>
            <a:r>
              <a:rPr b="1" i="1" lang="de-DE">
                <a:solidFill>
                  <a:srgbClr val="000000"/>
                </a:solidFill>
                <a:latin typeface="Arial"/>
              </a:rPr>
              <a:t>Отсутствие гибких обратных связей между требованиями рынка труда и системой профессиональной подготовки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"/>
            </a:pPr>
            <a:r>
              <a:rPr b="1" i="1" lang="de-DE">
                <a:solidFill>
                  <a:srgbClr val="000000"/>
                </a:solidFill>
                <a:latin typeface="Arial"/>
              </a:rPr>
              <a:t>…</a:t>
            </a:r>
            <a:r>
              <a:rPr b="1" i="1" lang="de-DE">
                <a:solidFill>
                  <a:srgbClr val="000000"/>
                </a:solidFill>
                <a:latin typeface="Arial"/>
              </a:rPr>
              <a:t>..</a:t>
            </a:r>
            <a:endParaRPr/>
          </a:p>
          <a:p>
            <a:pPr>
              <a:lnSpc>
                <a:spcPct val="100000"/>
              </a:lnSpc>
            </a:pPr>
            <a:r>
              <a:rPr b="1" i="1" lang="de-DE">
                <a:solidFill>
                  <a:srgbClr val="ff0000"/>
                </a:solidFill>
                <a:latin typeface="Arial"/>
              </a:rPr>
              <a:t>“…</a:t>
            </a:r>
            <a:r>
              <a:rPr b="1" i="1" lang="de-DE">
                <a:solidFill>
                  <a:srgbClr val="ff0000"/>
                </a:solidFill>
                <a:latin typeface="Arial"/>
              </a:rPr>
              <a:t>недостаток и несоответствующая подготовка специалистов…”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7" name="TextShape 3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8" name="TextShape 4"/>
          <p:cNvSpPr txBox="1"/>
          <p:nvPr/>
        </p:nvSpPr>
        <p:spPr>
          <a:xfrm>
            <a:off x="611640" y="5085360"/>
            <a:ext cx="7992360" cy="1439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«Существующая система образования выпускает в среднем не тех специалистов, которые могут непосредственно приступить к работе в ИТ-компаниях. Компании серьезно вкладываются в дообучение сотрудников, но главное - время, которое на это уходит. Это время не должно превышать разумные пороги. Кроме того, отрасль испытывает кадровый голод: прогнозируемое количество обученных ИТ-специалистов до 2018 г. - до 150 тыс., а нужно в 2 раза больше. Свой вклад внесет и "демографическая яма". Поэтому увеличение количества ИТ-специалистов на рынке труда - важнейшая задача», — отметил заместитель министра Марк Шмулевич. </a:t>
            </a:r>
            <a:endParaRPr/>
          </a:p>
          <a:p>
            <a:pPr>
              <a:lnSpc>
                <a:spcPct val="100000"/>
              </a:lnSpc>
            </a:pPr>
            <a:r>
              <a:rPr lang="en-US" sz="1000" u="sng">
                <a:solidFill>
                  <a:srgbClr val="009999"/>
                </a:solidFill>
                <a:latin typeface="Arial"/>
              </a:rPr>
              <a:t>http://corp.cnews.ru/news/2014/02/17/v_2015_uchebnom_godu_kolichestvo_byudzhetnyh_mest_po_itspecialnostyam_vyrastet_na_34_560826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9" name="TextShape 5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E77E5468-3F75-47B4-84F4-0B615A589FE0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</p:spTree>
  </p:cSld>
  <p:timing>
    <p:tnLst>
      <p:par>
        <p:cTn id="74" dur="indefinite" restart="never" nodeType="tmRoot">
          <p:childTnLst>
            <p:seq>
              <p:cTn id="7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2483640" y="0"/>
            <a:ext cx="6660000" cy="8362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de-DE">
                <a:solidFill>
                  <a:srgbClr val="000000"/>
                </a:solidFill>
                <a:latin typeface="Arial"/>
              </a:rPr>
              <a:t>Международная кооперация и сотрудничество в области ИТ-профессионализма</a:t>
            </a:r>
            <a:endParaRPr/>
          </a:p>
        </p:txBody>
      </p:sp>
      <p:sp>
        <p:nvSpPr>
          <p:cNvPr id="281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82" name="TextShape 3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 u="sng">
                <a:solidFill>
                  <a:srgbClr val="009999"/>
                </a:solidFill>
                <a:latin typeface="Arial"/>
              </a:rPr>
              <a:t>http://www.eskills-international.com/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83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A0C99155-D288-4F4D-8E46-F0A329BFD9D0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28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908640"/>
            <a:ext cx="4294800" cy="28386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285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014480" y="4005000"/>
            <a:ext cx="2592000" cy="24328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286" name="CustomShape 5"/>
          <p:cNvSpPr/>
          <p:nvPr/>
        </p:nvSpPr>
        <p:spPr>
          <a:xfrm>
            <a:off x="4572000" y="1052640"/>
            <a:ext cx="4571640" cy="228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Участники рабочего заседания «e-SKILLS: THE INTERNATIONAL DIMENSION AND THE IMPACT OF GLOBALISATION» - представители: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EC, Австралии, Бразилии, Канады, Китая, Индии, Японии, России, Южной Африки, Малайзии, Чили и США</a:t>
            </a:r>
            <a:endParaRPr/>
          </a:p>
        </p:txBody>
      </p:sp>
      <p:pic>
        <p:nvPicPr>
          <p:cNvPr id="287" name="Picture 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00" y="3573000"/>
            <a:ext cx="3419640" cy="2564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6" dur="indefinite" restart="never" nodeType="tmRoot">
          <p:childTnLst>
            <p:seq>
              <p:cTn id="7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4860000" y="630360"/>
            <a:ext cx="3826440" cy="2062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Япония </a:t>
            </a:r>
            <a:endParaRPr/>
          </a:p>
        </p:txBody>
      </p:sp>
      <p:sp>
        <p:nvSpPr>
          <p:cNvPr id="289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0" name="TextShape 3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                                                         </a:t>
            </a:r>
            <a:r>
              <a:rPr lang="en-US" sz="1000" u="sng">
                <a:solidFill>
                  <a:srgbClr val="000000"/>
                </a:solidFill>
                <a:latin typeface="Arial"/>
              </a:rPr>
              <a:t>www.ecompetences.eu</a:t>
            </a:r>
            <a:endParaRPr/>
          </a:p>
        </p:txBody>
      </p:sp>
      <p:sp>
        <p:nvSpPr>
          <p:cNvPr id="291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984B254A-6FE4-4C7E-B07F-831213F2F9E3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292" name="Рисунок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0920" y="980640"/>
            <a:ext cx="8712720" cy="5513760"/>
          </a:xfrm>
          <a:prstGeom prst="rect">
            <a:avLst/>
          </a:prstGeom>
          <a:ln w="9360">
            <a:noFill/>
          </a:ln>
        </p:spPr>
      </p:pic>
      <p:pic>
        <p:nvPicPr>
          <p:cNvPr id="293" name="Содержимое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332640"/>
            <a:ext cx="7863120" cy="4458600"/>
          </a:xfrm>
          <a:prstGeom prst="rect">
            <a:avLst/>
          </a:prstGeom>
          <a:ln w="57240">
            <a:solidFill>
              <a:srgbClr val="000000"/>
            </a:solidFill>
            <a:miter/>
          </a:ln>
        </p:spPr>
      </p:pic>
      <p:sp>
        <p:nvSpPr>
          <p:cNvPr id="294" name="CustomShape 5"/>
          <p:cNvSpPr/>
          <p:nvPr/>
        </p:nvSpPr>
        <p:spPr>
          <a:xfrm>
            <a:off x="441360" y="4556160"/>
            <a:ext cx="7929720" cy="1733760"/>
          </a:xfrm>
          <a:prstGeom prst="rect">
            <a:avLst/>
          </a:prstGeom>
          <a:noFill/>
          <a:ln w="57240">
            <a:solidFill>
              <a:srgbClr val="000000"/>
            </a:solidFill>
            <a:round/>
          </a:ln>
        </p:spPr>
      </p:sp>
      <p:pic>
        <p:nvPicPr>
          <p:cNvPr id="295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374840" y="764640"/>
            <a:ext cx="7745760" cy="3960000"/>
          </a:xfrm>
          <a:prstGeom prst="rect">
            <a:avLst/>
          </a:prstGeom>
          <a:ln w="57240">
            <a:solidFill>
              <a:srgbClr val="000000"/>
            </a:solidFill>
            <a:miter/>
          </a:ln>
        </p:spPr>
      </p:pic>
      <p:sp>
        <p:nvSpPr>
          <p:cNvPr id="296" name="CustomShape 6"/>
          <p:cNvSpPr/>
          <p:nvPr/>
        </p:nvSpPr>
        <p:spPr>
          <a:xfrm>
            <a:off x="1371600" y="4720680"/>
            <a:ext cx="7772040" cy="1607760"/>
          </a:xfrm>
          <a:prstGeom prst="rect">
            <a:avLst/>
          </a:prstGeom>
          <a:noFill/>
          <a:ln w="57240">
            <a:solidFill>
              <a:srgbClr val="000000"/>
            </a:solidFill>
            <a:round/>
          </a:ln>
        </p:spPr>
      </p:sp>
    </p:spTree>
  </p:cSld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xit" presetID="55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5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xit" presetID="55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0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8" name="TextShape 2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                                                         </a:t>
            </a:r>
            <a:r>
              <a:rPr lang="en-US" sz="1000" u="sng">
                <a:solidFill>
                  <a:srgbClr val="000000"/>
                </a:solidFill>
                <a:latin typeface="Arial"/>
              </a:rPr>
              <a:t>www.ecompetences.eu</a:t>
            </a:r>
            <a:endParaRPr/>
          </a:p>
        </p:txBody>
      </p:sp>
      <p:sp>
        <p:nvSpPr>
          <p:cNvPr id="299" name="TextShape 3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3466AC7A-DE91-449C-A147-CC37682BFE4F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30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190680" cy="1875960"/>
          </a:xfrm>
          <a:prstGeom prst="rect">
            <a:avLst/>
          </a:prstGeom>
          <a:ln w="9360">
            <a:noFill/>
          </a:ln>
        </p:spPr>
      </p:pic>
      <p:pic>
        <p:nvPicPr>
          <p:cNvPr id="301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26920" y="1197000"/>
            <a:ext cx="7808400" cy="4677840"/>
          </a:xfrm>
          <a:prstGeom prst="rect">
            <a:avLst/>
          </a:prstGeom>
          <a:ln w="9360">
            <a:noFill/>
          </a:ln>
        </p:spPr>
      </p:pic>
      <p:pic>
        <p:nvPicPr>
          <p:cNvPr id="302" name="Picture 3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23280" y="189000"/>
            <a:ext cx="5341680" cy="346320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303" name="CustomShape 4"/>
          <p:cNvSpPr/>
          <p:nvPr/>
        </p:nvSpPr>
        <p:spPr>
          <a:xfrm>
            <a:off x="201600" y="3743280"/>
            <a:ext cx="5560560" cy="595080"/>
          </a:xfrm>
          <a:prstGeom prst="rect">
            <a:avLst/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path path="circle"/>
          </a:gradFill>
          <a:ln w="25560">
            <a:solidFill>
              <a:srgbClr val="333399"/>
            </a:solidFill>
            <a:round/>
          </a:ln>
        </p:spPr>
      </p:sp>
      <p:pic>
        <p:nvPicPr>
          <p:cNvPr id="304" name="Picture 6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4598280" y="0"/>
            <a:ext cx="4080960" cy="372708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305" name="CustomShape 5"/>
          <p:cNvSpPr/>
          <p:nvPr/>
        </p:nvSpPr>
        <p:spPr>
          <a:xfrm>
            <a:off x="3492000" y="38160"/>
            <a:ext cx="1147320" cy="3711240"/>
          </a:xfrm>
          <a:prstGeom prst="rect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</p:sp>
      <p:sp>
        <p:nvSpPr>
          <p:cNvPr id="306" name="CustomShape 6"/>
          <p:cNvSpPr/>
          <p:nvPr/>
        </p:nvSpPr>
        <p:spPr>
          <a:xfrm>
            <a:off x="6983640" y="260640"/>
            <a:ext cx="2160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Германия</a:t>
            </a:r>
            <a:endParaRPr/>
          </a:p>
        </p:txBody>
      </p:sp>
    </p:spTree>
  </p:cSld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7" dur="2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2" dur="2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356000" y="15480"/>
            <a:ext cx="4724640" cy="7822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de-DE" sz="2400">
                <a:solidFill>
                  <a:srgbClr val="000000"/>
                </a:solidFill>
                <a:latin typeface="Arial"/>
              </a:rPr>
              <a:t>Великобритания SFIA и NOS</a:t>
            </a:r>
            <a:endParaRPr/>
          </a:p>
        </p:txBody>
      </p:sp>
      <p:sp>
        <p:nvSpPr>
          <p:cNvPr id="308" name="TextShape 2"/>
          <p:cNvSpPr txBox="1"/>
          <p:nvPr/>
        </p:nvSpPr>
        <p:spPr>
          <a:xfrm>
            <a:off x="4716000" y="874440"/>
            <a:ext cx="4052880" cy="4642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de-DE" sz="2400">
                <a:solidFill>
                  <a:srgbClr val="000000"/>
                </a:solidFill>
                <a:latin typeface="Arial"/>
              </a:rPr>
              <a:t>Уровни: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de-DE">
                <a:solidFill>
                  <a:srgbClr val="000000"/>
                </a:solidFill>
                <a:latin typeface="Arial"/>
              </a:rPr>
              <a:t>1) следует (follow); </a:t>
            </a:r>
            <a:endParaRPr/>
          </a:p>
          <a:p>
            <a:pPr>
              <a:lnSpc>
                <a:spcPct val="100000"/>
              </a:lnSpc>
            </a:pPr>
            <a:r>
              <a:rPr b="1" lang="de-DE">
                <a:solidFill>
                  <a:srgbClr val="000000"/>
                </a:solidFill>
                <a:latin typeface="Arial"/>
              </a:rPr>
              <a:t>2) ассистирует (assist); </a:t>
            </a:r>
            <a:endParaRPr/>
          </a:p>
          <a:p>
            <a:pPr>
              <a:lnSpc>
                <a:spcPct val="100000"/>
              </a:lnSpc>
            </a:pPr>
            <a:r>
              <a:rPr b="1" lang="de-DE">
                <a:solidFill>
                  <a:srgbClr val="000000"/>
                </a:solidFill>
                <a:latin typeface="Arial"/>
              </a:rPr>
              <a:t>3) применяет (apply); </a:t>
            </a:r>
            <a:endParaRPr/>
          </a:p>
          <a:p>
            <a:pPr>
              <a:lnSpc>
                <a:spcPct val="100000"/>
              </a:lnSpc>
            </a:pPr>
            <a:r>
              <a:rPr b="1" lang="de-DE">
                <a:solidFill>
                  <a:srgbClr val="000000"/>
                </a:solidFill>
                <a:latin typeface="Arial"/>
              </a:rPr>
              <a:t>4) делает возможным (enable); </a:t>
            </a:r>
            <a:endParaRPr/>
          </a:p>
          <a:p>
            <a:pPr>
              <a:lnSpc>
                <a:spcPct val="100000"/>
              </a:lnSpc>
            </a:pPr>
            <a:r>
              <a:rPr b="1" lang="de-DE">
                <a:solidFill>
                  <a:srgbClr val="000000"/>
                </a:solidFill>
                <a:latin typeface="Arial"/>
              </a:rPr>
              <a:t>5) заверяет, советует (ensure, advise); </a:t>
            </a:r>
            <a:endParaRPr/>
          </a:p>
          <a:p>
            <a:pPr>
              <a:lnSpc>
                <a:spcPct val="100000"/>
              </a:lnSpc>
            </a:pPr>
            <a:r>
              <a:rPr b="1" lang="de-DE">
                <a:solidFill>
                  <a:srgbClr val="000000"/>
                </a:solidFill>
                <a:latin typeface="Arial"/>
              </a:rPr>
              <a:t>6) инициирует, влияет (initiate, influence); </a:t>
            </a:r>
            <a:endParaRPr/>
          </a:p>
          <a:p>
            <a:pPr>
              <a:lnSpc>
                <a:spcPct val="100000"/>
              </a:lnSpc>
            </a:pPr>
            <a:r>
              <a:rPr b="1" lang="de-DE">
                <a:solidFill>
                  <a:srgbClr val="000000"/>
                </a:solidFill>
                <a:latin typeface="Arial"/>
              </a:rPr>
              <a:t>7) определяет стратегию, воодушевляет, мобилизует (set strategy, inspire, mobilize).</a:t>
            </a:r>
            <a:endParaRPr/>
          </a:p>
        </p:txBody>
      </p:sp>
      <p:sp>
        <p:nvSpPr>
          <p:cNvPr id="309" name="TextShape 3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0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46F3C3B0-F20F-407D-815E-48E43218C2A9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311" name="Рисунок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188640"/>
            <a:ext cx="3960000" cy="6192360"/>
          </a:xfrm>
          <a:prstGeom prst="rect">
            <a:avLst/>
          </a:prstGeom>
          <a:ln w="9360">
            <a:noFill/>
          </a:ln>
        </p:spPr>
      </p:pic>
      <p:pic>
        <p:nvPicPr>
          <p:cNvPr id="312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276000" y="1917000"/>
            <a:ext cx="4524120" cy="34192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179280" y="6093000"/>
            <a:ext cx="5328720" cy="699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                                                         </a:t>
            </a:r>
            <a:r>
              <a:rPr lang="en-US" sz="1000" u="sng">
                <a:solidFill>
                  <a:srgbClr val="000000"/>
                </a:solidFill>
                <a:latin typeface="Arial"/>
              </a:rPr>
              <a:t>wwwecompetences.eu</a:t>
            </a:r>
            <a:endParaRPr/>
          </a:p>
        </p:txBody>
      </p:sp>
      <p:sp>
        <p:nvSpPr>
          <p:cNvPr id="314" name="TextShape 2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ED16FD14-0704-4A0D-986E-9C041442942B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315" name="CustomShape 3"/>
          <p:cNvSpPr/>
          <p:nvPr/>
        </p:nvSpPr>
        <p:spPr>
          <a:xfrm>
            <a:off x="250920" y="1484280"/>
            <a:ext cx="8642160" cy="47527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240">
            <a:solidFill>
              <a:srgbClr val="48743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Arial"/>
              </a:rPr>
              <a:t>Разработать общий инструмент для </a:t>
            </a:r>
            <a:r>
              <a:rPr b="1" lang="en-US" sz="1600">
                <a:solidFill>
                  <a:srgbClr val="ff0000"/>
                </a:solidFill>
                <a:latin typeface="Arial"/>
              </a:rPr>
              <a:t>организаций, компаний и образовательных учреждений ЕС для реализации процедур найма, оценки, анализа компетенций персонала,  формирования программ профессионального образования, определения путей развития карьеры.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Arial"/>
              </a:rPr>
              <a:t>Обеспечить таким инструментом и органы, принимающие решения в области развития ИКТ-компетенций и формирования образовательных политик, как для системы традиционного профессионального образования, так и для различных форм обучения на рабочих местах. 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i="1" lang="en-US" sz="1100">
                <a:solidFill>
                  <a:srgbClr val="000000"/>
                </a:solidFill>
                <a:latin typeface="Arial"/>
              </a:rPr>
              <a:t>ст. CWA 16234-3:2010 D/E/F «Создание e-CF – соединение методологических основ и опыта экспертов»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6" name="CustomShape 4"/>
          <p:cNvSpPr/>
          <p:nvPr/>
        </p:nvSpPr>
        <p:spPr>
          <a:xfrm>
            <a:off x="3059280" y="500040"/>
            <a:ext cx="5760720" cy="3952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Цели Европейской рамки ИКТ-компетенций</a:t>
            </a:r>
            <a:endParaRPr/>
          </a:p>
        </p:txBody>
      </p:sp>
      <p:pic>
        <p:nvPicPr>
          <p:cNvPr id="317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89000"/>
            <a:ext cx="2512800" cy="1152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30" dur="indefinite" restart="never" nodeType="tmRoot">
          <p:childTnLst>
            <p:seq>
              <p:cTn id="1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457200" y="63036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19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20" name="TextShape 3"/>
          <p:cNvSpPr txBox="1"/>
          <p:nvPr/>
        </p:nvSpPr>
        <p:spPr>
          <a:xfrm>
            <a:off x="83880" y="6535080"/>
            <a:ext cx="8964000" cy="280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u="sng">
                <a:solidFill>
                  <a:srgbClr val="000000"/>
                </a:solidFill>
                <a:latin typeface="Arial"/>
              </a:rPr>
              <a:t>Источник: 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Final Report – Fostering a European ICT Profession, May 2012, Council of European Professional Informatics Societies (CEPIS) Стр.180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21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9FD49922-26A6-46AA-B260-DB6C33005CBD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322" name="Содержимое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6920" y="548640"/>
            <a:ext cx="8856720" cy="5904360"/>
          </a:xfrm>
          <a:prstGeom prst="rect">
            <a:avLst/>
          </a:prstGeom>
          <a:ln w="9360">
            <a:noFill/>
          </a:ln>
        </p:spPr>
      </p:pic>
      <p:sp>
        <p:nvSpPr>
          <p:cNvPr id="323" name="CustomShape 5"/>
          <p:cNvSpPr/>
          <p:nvPr/>
        </p:nvSpPr>
        <p:spPr>
          <a:xfrm>
            <a:off x="397800" y="95400"/>
            <a:ext cx="8784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Общая схема профессионализма в ИКТ-сектора  </a:t>
            </a:r>
            <a:endParaRPr/>
          </a:p>
        </p:txBody>
      </p:sp>
      <p:sp>
        <p:nvSpPr>
          <p:cNvPr id="324" name="CustomShape 6"/>
          <p:cNvSpPr/>
          <p:nvPr/>
        </p:nvSpPr>
        <p:spPr>
          <a:xfrm>
            <a:off x="3132000" y="3861000"/>
            <a:ext cx="503640" cy="17280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325" name="CustomShape 7"/>
          <p:cNvSpPr/>
          <p:nvPr/>
        </p:nvSpPr>
        <p:spPr>
          <a:xfrm>
            <a:off x="3996000" y="3141000"/>
            <a:ext cx="2304000" cy="6476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326" name="CustomShape 8"/>
          <p:cNvSpPr/>
          <p:nvPr/>
        </p:nvSpPr>
        <p:spPr>
          <a:xfrm>
            <a:off x="3708000" y="3501000"/>
            <a:ext cx="287640" cy="15836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1050">
                <a:solidFill>
                  <a:srgbClr val="ff0000"/>
                </a:solidFill>
                <a:latin typeface="Arial"/>
              </a:rPr>
              <a:t>Гармонизировано!!!</a:t>
            </a:r>
            <a:endParaRPr/>
          </a:p>
        </p:txBody>
      </p:sp>
    </p:spTree>
  </p:cSld>
  <p:timing>
    <p:tnLst>
      <p:par>
        <p:cTn id="132" dur="indefinite" restart="never" nodeType="tmRoot">
          <p:childTnLst>
            <p:seq>
              <p:cTn id="133" dur="indefinite" nodeType="mainSeq">
                <p:childTnLst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457200" y="630360"/>
            <a:ext cx="82292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Рамки компетенций и квалификаций</a:t>
            </a:r>
            <a:endParaRPr/>
          </a:p>
        </p:txBody>
      </p:sp>
      <p:sp>
        <p:nvSpPr>
          <p:cNvPr id="328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29" name="TextShape 3"/>
          <p:cNvSpPr txBox="1"/>
          <p:nvPr/>
        </p:nvSpPr>
        <p:spPr>
          <a:xfrm>
            <a:off x="179640" y="6316560"/>
            <a:ext cx="89640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i="1" lang="en-US" sz="1000" u="sng">
                <a:solidFill>
                  <a:srgbClr val="000000"/>
                </a:solidFill>
                <a:latin typeface="Arial"/>
              </a:rPr>
              <a:t>Источник: </a:t>
            </a:r>
            <a:r>
              <a:rPr b="1" i="1" lang="en-US" sz="1000">
                <a:solidFill>
                  <a:srgbClr val="000000"/>
                </a:solidFill>
                <a:latin typeface="Arial"/>
              </a:rPr>
              <a:t>«ICT and e-business skills and training in Europe Cedefop 2004 Towards a comprehensive European e-skills reference framework»«I CT and e-business skills and training in Europe Cedefop 2004 Towards a comprehensive European e-skills reference framework»</a:t>
            </a:r>
            <a:endParaRPr/>
          </a:p>
        </p:txBody>
      </p:sp>
      <p:sp>
        <p:nvSpPr>
          <p:cNvPr id="330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D3569069-A310-41A9-96D5-7D3922A7794A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331" name="Содержимое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1556640"/>
            <a:ext cx="8964000" cy="43200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p:timing>
    <p:tnLst>
      <p:par>
        <p:cTn id="153" dur="indefinite" restart="never" nodeType="tmRoot">
          <p:childTnLst>
            <p:seq>
              <p:cTn id="1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789840" y="83880"/>
            <a:ext cx="82292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ESCO – общий язык между рынком труда и образованием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
</a:t>
            </a:r>
            <a:r>
              <a:rPr i="1" lang="de-DE">
                <a:solidFill>
                  <a:srgbClr val="000000"/>
                </a:solidFill>
                <a:latin typeface="Arial"/>
              </a:rPr>
              <a:t>(the </a:t>
            </a:r>
            <a:r>
              <a:rPr i="1" lang="de-DE">
                <a:solidFill>
                  <a:srgbClr val="ff0000"/>
                </a:solidFill>
                <a:latin typeface="Arial"/>
              </a:rPr>
              <a:t>E</a:t>
            </a:r>
            <a:r>
              <a:rPr i="1" lang="de-DE">
                <a:solidFill>
                  <a:srgbClr val="000000"/>
                </a:solidFill>
                <a:latin typeface="Arial"/>
              </a:rPr>
              <a:t>uropean </a:t>
            </a:r>
            <a:r>
              <a:rPr i="1" lang="de-DE">
                <a:solidFill>
                  <a:srgbClr val="ff0000"/>
                </a:solidFill>
                <a:latin typeface="Arial"/>
              </a:rPr>
              <a:t>S</a:t>
            </a:r>
            <a:r>
              <a:rPr i="1" lang="de-DE">
                <a:solidFill>
                  <a:srgbClr val="000000"/>
                </a:solidFill>
                <a:latin typeface="Arial"/>
              </a:rPr>
              <a:t>kills, </a:t>
            </a:r>
            <a:r>
              <a:rPr i="1" lang="de-DE">
                <a:solidFill>
                  <a:srgbClr val="ff0000"/>
                </a:solidFill>
                <a:latin typeface="Arial"/>
              </a:rPr>
              <a:t>C</a:t>
            </a:r>
            <a:r>
              <a:rPr i="1" lang="de-DE">
                <a:solidFill>
                  <a:srgbClr val="000000"/>
                </a:solidFill>
                <a:latin typeface="Arial"/>
              </a:rPr>
              <a:t>ompetences and </a:t>
            </a:r>
            <a:r>
              <a:rPr i="1" lang="de-DE">
                <a:solidFill>
                  <a:srgbClr val="ff0000"/>
                </a:solidFill>
                <a:latin typeface="Arial"/>
              </a:rPr>
              <a:t>O</a:t>
            </a:r>
            <a:r>
              <a:rPr i="1" lang="de-DE">
                <a:solidFill>
                  <a:srgbClr val="000000"/>
                </a:solidFill>
                <a:latin typeface="Arial"/>
              </a:rPr>
              <a:t>ccupations taxonomy)</a:t>
            </a:r>
            <a:endParaRPr/>
          </a:p>
        </p:txBody>
      </p:sp>
      <p:sp>
        <p:nvSpPr>
          <p:cNvPr id="333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4" name="TextShape 3"/>
          <p:cNvSpPr txBox="1"/>
          <p:nvPr/>
        </p:nvSpPr>
        <p:spPr>
          <a:xfrm>
            <a:off x="455760" y="6316560"/>
            <a:ext cx="642024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0000"/>
                </a:solidFill>
                <a:latin typeface="Arial"/>
              </a:rPr>
              <a:t>Источник: «Overview of ESCO - a European classification of Skills, Competences and Occupations»</a:t>
            </a:r>
            <a:endParaRPr/>
          </a:p>
        </p:txBody>
      </p:sp>
      <p:sp>
        <p:nvSpPr>
          <p:cNvPr id="335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D66FC691-9E11-4A66-A427-DCD39451B116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336" name="Содержимое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1755000"/>
            <a:ext cx="8424720" cy="2592000"/>
          </a:xfrm>
          <a:prstGeom prst="rect">
            <a:avLst/>
          </a:prstGeom>
          <a:ln w="9360">
            <a:noFill/>
          </a:ln>
        </p:spPr>
      </p:pic>
      <p:pic>
        <p:nvPicPr>
          <p:cNvPr id="337" name="Рисунок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627640" y="2349000"/>
            <a:ext cx="4032000" cy="32745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57200" y="630360"/>
            <a:ext cx="82292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Вопросы к обсуждению </a:t>
            </a:r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i="1" lang="de-DE" sz="1600">
                <a:solidFill>
                  <a:srgbClr val="000000"/>
                </a:solidFill>
                <a:latin typeface="Arial"/>
              </a:rPr>
              <a:t>Нужно ли гармонизировать национальные ИТ-стандарты (компетенций/квалификаций  или профессиональные стандарты) с аналогичными международными?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i="1" lang="de-DE" sz="1600">
                <a:solidFill>
                  <a:srgbClr val="000000"/>
                </a:solidFill>
                <a:latin typeface="Arial"/>
              </a:rPr>
              <a:t>Если ДА: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de-DE" sz="1600">
                <a:solidFill>
                  <a:srgbClr val="000000"/>
                </a:solidFill>
                <a:latin typeface="Arial"/>
              </a:rPr>
              <a:t>Для каких целей нужно это делать?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de-DE" sz="1600">
                <a:solidFill>
                  <a:srgbClr val="000000"/>
                </a:solidFill>
                <a:latin typeface="Arial"/>
              </a:rPr>
              <a:t>Основные заинтересованные  стороны: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i="1" lang="de-DE" sz="1600">
                <a:solidFill>
                  <a:srgbClr val="000000"/>
                </a:solidFill>
                <a:latin typeface="Arial"/>
              </a:rPr>
              <a:t>Специалисты (профессиональное развитие, самооценка…)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i="1" lang="de-DE" sz="1600">
                <a:solidFill>
                  <a:srgbClr val="000000"/>
                </a:solidFill>
                <a:latin typeface="Arial"/>
              </a:rPr>
              <a:t>Предприятия (улучшение качества ИТ-услуг, управление ИТ-персоналом, модели компетенций…)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i="1" lang="de-DE" sz="1600">
                <a:solidFill>
                  <a:srgbClr val="000000"/>
                </a:solidFill>
                <a:latin typeface="Arial"/>
              </a:rPr>
              <a:t>ИТ-вендоры (программы обучения и сертификации продуктам)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i="1" lang="de-DE" sz="1600">
                <a:solidFill>
                  <a:srgbClr val="000000"/>
                </a:solidFill>
                <a:latin typeface="Arial"/>
              </a:rPr>
              <a:t>Все виды образования (обмен программами, студентами… )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i="1" lang="de-DE" sz="1600">
                <a:solidFill>
                  <a:srgbClr val="000000"/>
                </a:solidFill>
                <a:latin typeface="Arial"/>
              </a:rPr>
              <a:t>Государственные программы (конкурентоспособность, планирование)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de-DE" sz="1600">
                <a:solidFill>
                  <a:srgbClr val="000000"/>
                </a:solidFill>
                <a:latin typeface="Arial"/>
              </a:rPr>
              <a:t>Гармонизация или адаптация?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de-DE" sz="1600">
                <a:solidFill>
                  <a:srgbClr val="000000"/>
                </a:solidFill>
                <a:latin typeface="Arial"/>
              </a:rPr>
              <a:t>Терминология?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de-DE" sz="1600">
                <a:solidFill>
                  <a:srgbClr val="000000"/>
                </a:solidFill>
                <a:latin typeface="Arial"/>
              </a:rPr>
              <a:t>?….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8" name="TextShape 3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9" name="TextShape 4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                                                         </a:t>
            </a:r>
            <a:r>
              <a:rPr lang="en-US" sz="1000" u="sng">
                <a:solidFill>
                  <a:srgbClr val="000000"/>
                </a:solidFill>
                <a:latin typeface="Arial"/>
              </a:rPr>
              <a:t>www.ecompetences.eu</a:t>
            </a:r>
            <a:endParaRPr/>
          </a:p>
        </p:txBody>
      </p:sp>
      <p:sp>
        <p:nvSpPr>
          <p:cNvPr id="180" name="TextShape 5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49C0F264-B03E-4C09-817D-D32AFF1BAE6A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179640" y="1124640"/>
            <a:ext cx="2026080" cy="43200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 sz="2000">
                <a:solidFill>
                  <a:srgbClr val="000000"/>
                </a:solidFill>
                <a:latin typeface="Arial"/>
              </a:rPr>
              <a:t>Идея портала ESCO</a:t>
            </a:r>
            <a:r>
              <a:rPr lang="de-DE" sz="2000">
                <a:solidFill>
                  <a:srgbClr val="000000"/>
                </a:solidFill>
                <a:latin typeface="Arial"/>
              </a:rPr>
              <a:t>
</a:t>
            </a:r>
            <a:r>
              <a:rPr lang="de-DE" sz="2000">
                <a:solidFill>
                  <a:srgbClr val="000000"/>
                </a:solidFill>
                <a:latin typeface="Arial"/>
              </a:rPr>
              <a:t>
</a:t>
            </a:r>
            <a:r>
              <a:rPr lang="de-DE" sz="2000">
                <a:solidFill>
                  <a:srgbClr val="000000"/>
                </a:solidFill>
                <a:latin typeface="Arial"/>
              </a:rPr>
              <a:t>Методология:</a:t>
            </a:r>
            <a:r>
              <a:rPr lang="de-DE" sz="2000">
                <a:solidFill>
                  <a:srgbClr val="000000"/>
                </a:solidFill>
                <a:latin typeface="Arial"/>
              </a:rPr>
              <a:t>
</a:t>
            </a:r>
            <a:r>
              <a:rPr lang="de-DE" sz="2000">
                <a:solidFill>
                  <a:srgbClr val="000000"/>
                </a:solidFill>
                <a:latin typeface="Arial"/>
              </a:rPr>
              <a:t>
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 </a:t>
            </a:r>
            <a:r>
              <a:rPr b="1" lang="de-DE" sz="1600">
                <a:solidFill>
                  <a:srgbClr val="000000"/>
                </a:solidFill>
                <a:latin typeface="Arial"/>
              </a:rPr>
              <a:t>RDF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 </a:t>
            </a:r>
            <a:r>
              <a:rPr lang="de-DE" sz="1200">
                <a:solidFill>
                  <a:srgbClr val="000000"/>
                </a:solidFill>
                <a:latin typeface="Arial"/>
              </a:rPr>
              <a:t>(Resource Description Framework); 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
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 </a:t>
            </a:r>
            <a:r>
              <a:rPr b="1" lang="de-DE" sz="1600">
                <a:solidFill>
                  <a:srgbClr val="000000"/>
                </a:solidFill>
                <a:latin typeface="Arial"/>
              </a:rPr>
              <a:t>SKOS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 </a:t>
            </a:r>
            <a:r>
              <a:rPr lang="de-DE" sz="1200">
                <a:solidFill>
                  <a:srgbClr val="000000"/>
                </a:solidFill>
                <a:latin typeface="Arial"/>
              </a:rPr>
              <a:t>(Simple Knowledge Organisation System);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
</a:t>
            </a:r>
            <a:r>
              <a:rPr b="1" lang="de-DE" sz="1600">
                <a:solidFill>
                  <a:srgbClr val="000000"/>
                </a:solidFill>
                <a:latin typeface="Arial"/>
              </a:rPr>
              <a:t>LOD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 </a:t>
            </a:r>
            <a:r>
              <a:rPr lang="de-DE" sz="1200">
                <a:solidFill>
                  <a:srgbClr val="000000"/>
                </a:solidFill>
                <a:latin typeface="Arial"/>
              </a:rPr>
              <a:t>(Linked Open Data) 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
</a:t>
            </a:r>
            <a:r>
              <a:rPr b="1" lang="de-DE" sz="1600">
                <a:solidFill>
                  <a:srgbClr val="000000"/>
                </a:solidFill>
                <a:latin typeface="Arial"/>
              </a:rPr>
              <a:t>The Semantic Web </a:t>
            </a:r>
            <a:endParaRPr/>
          </a:p>
        </p:txBody>
      </p:sp>
      <p:sp>
        <p:nvSpPr>
          <p:cNvPr id="339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40" name="TextShape 3"/>
          <p:cNvSpPr txBox="1"/>
          <p:nvPr/>
        </p:nvSpPr>
        <p:spPr>
          <a:xfrm>
            <a:off x="111240" y="6316560"/>
            <a:ext cx="5052600" cy="280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Источник: Портал ESCO </a:t>
            </a:r>
            <a:r>
              <a:rPr lang="en-US" sz="1000" u="sng">
                <a:solidFill>
                  <a:srgbClr val="009999"/>
                </a:solidFill>
                <a:latin typeface="Arial"/>
              </a:rPr>
              <a:t>https://ec.europa.eu/esco/home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 </a:t>
            </a:r>
            <a:endParaRPr/>
          </a:p>
        </p:txBody>
      </p:sp>
      <p:sp>
        <p:nvSpPr>
          <p:cNvPr id="341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3DC49361-1C97-43EC-B92F-2D108CEFA945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342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10560" y="188640"/>
            <a:ext cx="6733080" cy="6033600"/>
          </a:xfrm>
          <a:prstGeom prst="rect">
            <a:avLst/>
          </a:prstGeom>
          <a:ln w="9360">
            <a:noFill/>
          </a:ln>
        </p:spPr>
      </p:pic>
      <p:pic>
        <p:nvPicPr>
          <p:cNvPr id="343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40" y="1052640"/>
            <a:ext cx="6251760" cy="4822920"/>
          </a:xfrm>
          <a:prstGeom prst="rect">
            <a:avLst/>
          </a:prstGeom>
          <a:ln w="228600">
            <a:solidFill>
              <a:srgbClr val="000000"/>
            </a:solidFill>
            <a:miter/>
          </a:ln>
        </p:spPr>
      </p:pic>
    </p:spTree>
  </p:cSld>
  <p:timing>
    <p:tnLst>
      <p:par>
        <p:cTn id="162" dur="indefinite" restart="never" nodeType="tmRoot">
          <p:childTnLst>
            <p:seq>
              <p:cTn id="163" dur="indefinite" nodeType="mainSeq">
                <p:childTnLst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457200" y="630360"/>
            <a:ext cx="82292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i="1" lang="de-DE" sz="2400">
                <a:solidFill>
                  <a:srgbClr val="ff0000"/>
                </a:solidFill>
                <a:latin typeface="Arial"/>
              </a:rPr>
              <a:t>Рамка (Framework)</a:t>
            </a:r>
            <a:endParaRPr/>
          </a:p>
        </p:txBody>
      </p:sp>
      <p:sp>
        <p:nvSpPr>
          <p:cNvPr id="345" name="TextShape 2"/>
          <p:cNvSpPr txBox="1"/>
          <p:nvPr/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000">
                <a:solidFill>
                  <a:srgbClr val="000000"/>
                </a:solidFill>
                <a:latin typeface="Arial"/>
              </a:rPr>
              <a:t>«структура для признания или включения чего-то»;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000">
                <a:solidFill>
                  <a:srgbClr val="000000"/>
                </a:solidFill>
                <a:latin typeface="Arial"/>
              </a:rPr>
              <a:t>«система или структура, вокруг которой строится что-то»; «рамка или структура, составленная из частей, соответствующих друг другу»;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000">
                <a:solidFill>
                  <a:srgbClr val="000000"/>
                </a:solidFill>
                <a:latin typeface="Arial"/>
              </a:rPr>
              <a:t>«система, порядок, путь, согласно которому что-то может быть создано» </a:t>
            </a:r>
            <a:endParaRPr/>
          </a:p>
          <a:p>
            <a:pPr algn="r">
              <a:lnSpc>
                <a:spcPct val="100000"/>
              </a:lnSpc>
            </a:pPr>
            <a:r>
              <a:rPr i="1" lang="de-DE" sz="2000">
                <a:solidFill>
                  <a:srgbClr val="ff0000"/>
                </a:solidFill>
                <a:latin typeface="Arial"/>
              </a:rPr>
              <a:t>Webster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solidFill>
                  <a:srgbClr val="000000"/>
                </a:solidFill>
                <a:latin typeface="Arial"/>
              </a:rPr>
              <a:t>«…конечным продуктом служат документы типа Framework, содержащие многоуровневую модель интероперабельности и последовательность действий для достижения интероперабельности»</a:t>
            </a:r>
            <a:endParaRPr/>
          </a:p>
          <a:p>
            <a:pPr algn="r">
              <a:lnSpc>
                <a:spcPct val="100000"/>
              </a:lnSpc>
            </a:pPr>
            <a:r>
              <a:rPr i="1" lang="de-DE" sz="1000">
                <a:solidFill>
                  <a:srgbClr val="ff0000"/>
                </a:solidFill>
                <a:latin typeface="Arial"/>
              </a:rPr>
              <a:t>Гуляев Ю.В., Олейников А.Я.</a:t>
            </a:r>
            <a:endParaRPr/>
          </a:p>
          <a:p>
            <a:pPr algn="r">
              <a:lnSpc>
                <a:spcPct val="100000"/>
              </a:lnSpc>
            </a:pPr>
            <a:r>
              <a:rPr i="1" lang="de-DE" sz="1000">
                <a:solidFill>
                  <a:srgbClr val="ff0000"/>
                </a:solidFill>
                <a:latin typeface="Arial"/>
              </a:rPr>
              <a:t> “</a:t>
            </a:r>
            <a:r>
              <a:rPr i="1" lang="de-DE" sz="1000">
                <a:solidFill>
                  <a:srgbClr val="ff0000"/>
                </a:solidFill>
                <a:latin typeface="Arial"/>
              </a:rPr>
              <a:t>Состояние и перспективы развития работ по обеспечению интероперабельности” Труды пятой всероссийской конференции "Стандартизация информационных технологий и интероперабельность"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46" name="TextShape 3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47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00361D5E-EE29-41CE-B500-44BFA4AA011A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348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35640" y="3141000"/>
            <a:ext cx="6505200" cy="11901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349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292000" y="4365000"/>
            <a:ext cx="3082320" cy="9356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p:timing>
    <p:tnLst>
      <p:par>
        <p:cTn id="169" dur="indefinite" restart="never" nodeType="tmRoot">
          <p:childTnLst>
            <p:seq>
              <p:cTn id="170" dur="indefinite" nodeType="mainSeq">
                <p:childTnLst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5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1691640" y="260640"/>
            <a:ext cx="71492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Структура формирования социокультурной компетентности выпускника учебного заведения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351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52" name="TextShape 3"/>
          <p:cNvSpPr txBox="1"/>
          <p:nvPr/>
        </p:nvSpPr>
        <p:spPr>
          <a:xfrm>
            <a:off x="455760" y="6316560"/>
            <a:ext cx="7860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Источник: Статья. Сухарников Ю.В. “Суть понятия learning Outcomes в высшем образовании Украины”</a:t>
            </a:r>
            <a:endParaRPr/>
          </a:p>
        </p:txBody>
      </p:sp>
      <p:sp>
        <p:nvSpPr>
          <p:cNvPr id="353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14DB9468-C6BA-487E-9272-5A63C3C4A979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35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556640"/>
            <a:ext cx="8373600" cy="37684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76" dur="indefinite" restart="never" nodeType="tmRoot">
          <p:childTnLst>
            <p:seq>
              <p:cTn id="17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56" name="TextShape 2"/>
          <p:cNvSpPr txBox="1"/>
          <p:nvPr/>
        </p:nvSpPr>
        <p:spPr>
          <a:xfrm>
            <a:off x="168480" y="6482160"/>
            <a:ext cx="7356240" cy="280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i="1" lang="en-US" sz="1000">
                <a:solidFill>
                  <a:srgbClr val="000000"/>
                </a:solidFill>
                <a:latin typeface="Arial"/>
              </a:rPr>
              <a:t>Источник: CWA 16053 «Interoperability of European e-Career Services»</a:t>
            </a:r>
            <a:endParaRPr/>
          </a:p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57" name="TextShape 3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60CA8702-377F-4E44-949C-0B6F969FA194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358" name="TextShape 4"/>
          <p:cNvSpPr txBox="1"/>
          <p:nvPr/>
        </p:nvSpPr>
        <p:spPr>
          <a:xfrm>
            <a:off x="179640" y="189000"/>
            <a:ext cx="850680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Использование e-CF рынком и постановка задачи для создания портала</a:t>
            </a:r>
            <a:endParaRPr/>
          </a:p>
        </p:txBody>
      </p:sp>
      <p:sp>
        <p:nvSpPr>
          <p:cNvPr id="359" name="TextShape 5"/>
          <p:cNvSpPr txBox="1"/>
          <p:nvPr/>
        </p:nvSpPr>
        <p:spPr>
          <a:xfrm>
            <a:off x="457200" y="1413000"/>
            <a:ext cx="8362440" cy="4516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-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endParaRPr/>
          </a:p>
        </p:txBody>
      </p:sp>
      <p:pic>
        <p:nvPicPr>
          <p:cNvPr id="360" name="Picture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19640" y="1773360"/>
            <a:ext cx="2391840" cy="3573000"/>
          </a:xfrm>
          <a:prstGeom prst="rect">
            <a:avLst/>
          </a:prstGeom>
          <a:ln w="9360">
            <a:noFill/>
          </a:ln>
        </p:spPr>
      </p:pic>
      <p:sp>
        <p:nvSpPr>
          <p:cNvPr id="361" name="CustomShape 6"/>
          <p:cNvSpPr/>
          <p:nvPr/>
        </p:nvSpPr>
        <p:spPr>
          <a:xfrm>
            <a:off x="395280" y="3141720"/>
            <a:ext cx="1800000" cy="820440"/>
          </a:xfrm>
          <a:prstGeom prst="rect">
            <a:avLst/>
          </a:prstGeom>
          <a:solidFill>
            <a:srgbClr val="99cc66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Национальные рамки квалификаций/компетенций </a:t>
            </a:r>
            <a:endParaRPr/>
          </a:p>
        </p:txBody>
      </p:sp>
      <p:sp>
        <p:nvSpPr>
          <p:cNvPr id="362" name="CustomShape 7"/>
          <p:cNvSpPr/>
          <p:nvPr/>
        </p:nvSpPr>
        <p:spPr>
          <a:xfrm>
            <a:off x="826920" y="4221000"/>
            <a:ext cx="1800000" cy="637920"/>
          </a:xfrm>
          <a:prstGeom prst="rect">
            <a:avLst/>
          </a:prstGeom>
          <a:solidFill>
            <a:srgbClr val="99cc66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Описание должностей &amp; процедуры найма</a:t>
            </a:r>
            <a:endParaRPr/>
          </a:p>
        </p:txBody>
      </p:sp>
      <p:sp>
        <p:nvSpPr>
          <p:cNvPr id="363" name="CustomShape 8"/>
          <p:cNvSpPr/>
          <p:nvPr/>
        </p:nvSpPr>
        <p:spPr>
          <a:xfrm>
            <a:off x="6804000" y="5300640"/>
            <a:ext cx="1800000" cy="455400"/>
          </a:xfrm>
          <a:prstGeom prst="rect">
            <a:avLst/>
          </a:prstGeom>
          <a:solidFill>
            <a:srgbClr val="99cc66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Рамки компетенций компании</a:t>
            </a:r>
            <a:endParaRPr/>
          </a:p>
        </p:txBody>
      </p:sp>
      <p:sp>
        <p:nvSpPr>
          <p:cNvPr id="364" name="CustomShape 9"/>
          <p:cNvSpPr/>
          <p:nvPr/>
        </p:nvSpPr>
        <p:spPr>
          <a:xfrm>
            <a:off x="1116000" y="2349360"/>
            <a:ext cx="1800000" cy="455400"/>
          </a:xfrm>
          <a:prstGeom prst="rect">
            <a:avLst/>
          </a:prstGeom>
          <a:solidFill>
            <a:srgbClr val="99cc66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Сценарии развития рынка</a:t>
            </a:r>
            <a:endParaRPr/>
          </a:p>
        </p:txBody>
      </p:sp>
      <p:sp>
        <p:nvSpPr>
          <p:cNvPr id="365" name="CustomShape 10"/>
          <p:cNvSpPr/>
          <p:nvPr/>
        </p:nvSpPr>
        <p:spPr>
          <a:xfrm>
            <a:off x="395280" y="5157720"/>
            <a:ext cx="1871280" cy="455400"/>
          </a:xfrm>
          <a:prstGeom prst="rect">
            <a:avLst/>
          </a:prstGeom>
          <a:solidFill>
            <a:srgbClr val="99cc66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Анализ кадрового дефицита</a:t>
            </a:r>
            <a:endParaRPr/>
          </a:p>
        </p:txBody>
      </p:sp>
      <p:sp>
        <p:nvSpPr>
          <p:cNvPr id="366" name="CustomShape 11"/>
          <p:cNvSpPr/>
          <p:nvPr/>
        </p:nvSpPr>
        <p:spPr>
          <a:xfrm>
            <a:off x="6443640" y="4292640"/>
            <a:ext cx="1800000" cy="272880"/>
          </a:xfrm>
          <a:prstGeom prst="rect">
            <a:avLst/>
          </a:prstGeom>
          <a:solidFill>
            <a:srgbClr val="99cc66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Оценка компетенций</a:t>
            </a:r>
            <a:endParaRPr/>
          </a:p>
        </p:txBody>
      </p:sp>
      <p:sp>
        <p:nvSpPr>
          <p:cNvPr id="367" name="CustomShape 12"/>
          <p:cNvSpPr/>
          <p:nvPr/>
        </p:nvSpPr>
        <p:spPr>
          <a:xfrm>
            <a:off x="6156360" y="2924280"/>
            <a:ext cx="1800000" cy="455400"/>
          </a:xfrm>
          <a:prstGeom prst="rect">
            <a:avLst/>
          </a:prstGeom>
          <a:solidFill>
            <a:srgbClr val="99cc66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Кадровый менеджмент</a:t>
            </a:r>
            <a:endParaRPr/>
          </a:p>
        </p:txBody>
      </p:sp>
      <p:sp>
        <p:nvSpPr>
          <p:cNvPr id="368" name="CustomShape 13"/>
          <p:cNvSpPr/>
          <p:nvPr/>
        </p:nvSpPr>
        <p:spPr>
          <a:xfrm>
            <a:off x="6659640" y="1989000"/>
            <a:ext cx="1800000" cy="455400"/>
          </a:xfrm>
          <a:prstGeom prst="rect">
            <a:avLst/>
          </a:prstGeom>
          <a:solidFill>
            <a:srgbClr val="99cc66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Сертификационные программы</a:t>
            </a:r>
            <a:endParaRPr/>
          </a:p>
        </p:txBody>
      </p:sp>
      <p:sp>
        <p:nvSpPr>
          <p:cNvPr id="369" name="CustomShape 14"/>
          <p:cNvSpPr/>
          <p:nvPr/>
        </p:nvSpPr>
        <p:spPr>
          <a:xfrm>
            <a:off x="6804000" y="3500280"/>
            <a:ext cx="1800000" cy="455400"/>
          </a:xfrm>
          <a:prstGeom prst="rect">
            <a:avLst/>
          </a:prstGeom>
          <a:solidFill>
            <a:srgbClr val="99cc66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Вопросы аутсорсинга</a:t>
            </a:r>
            <a:endParaRPr/>
          </a:p>
        </p:txBody>
      </p:sp>
      <p:sp>
        <p:nvSpPr>
          <p:cNvPr id="370" name="CustomShape 15"/>
          <p:cNvSpPr/>
          <p:nvPr/>
        </p:nvSpPr>
        <p:spPr>
          <a:xfrm>
            <a:off x="1042920" y="5734080"/>
            <a:ext cx="1800000" cy="333720"/>
          </a:xfrm>
          <a:prstGeom prst="rect">
            <a:avLst/>
          </a:prstGeom>
          <a:solidFill>
            <a:srgbClr val="99cc66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</a:rPr>
              <a:t>…</a:t>
            </a:r>
            <a:endParaRPr/>
          </a:p>
        </p:txBody>
      </p:sp>
      <p:sp>
        <p:nvSpPr>
          <p:cNvPr id="371" name="Line 16"/>
          <p:cNvSpPr/>
          <p:nvPr/>
        </p:nvSpPr>
        <p:spPr>
          <a:xfrm>
            <a:off x="2842920" y="2707920"/>
            <a:ext cx="649440" cy="505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72" name="Line 17"/>
          <p:cNvSpPr/>
          <p:nvPr/>
        </p:nvSpPr>
        <p:spPr>
          <a:xfrm>
            <a:off x="2195280" y="3573360"/>
            <a:ext cx="1224000" cy="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73" name="Line 18"/>
          <p:cNvSpPr/>
          <p:nvPr/>
        </p:nvSpPr>
        <p:spPr>
          <a:xfrm flipV="1">
            <a:off x="2700000" y="4221000"/>
            <a:ext cx="648000" cy="2872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74" name="Line 19"/>
          <p:cNvSpPr/>
          <p:nvPr/>
        </p:nvSpPr>
        <p:spPr>
          <a:xfrm flipV="1">
            <a:off x="5435280" y="3284280"/>
            <a:ext cx="649440" cy="289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75" name="Line 20"/>
          <p:cNvSpPr/>
          <p:nvPr/>
        </p:nvSpPr>
        <p:spPr>
          <a:xfrm>
            <a:off x="5580000" y="3933720"/>
            <a:ext cx="1079280" cy="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76" name="Line 21"/>
          <p:cNvSpPr/>
          <p:nvPr/>
        </p:nvSpPr>
        <p:spPr>
          <a:xfrm>
            <a:off x="5580000" y="4292280"/>
            <a:ext cx="792000" cy="2160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77" name="Line 22"/>
          <p:cNvSpPr/>
          <p:nvPr/>
        </p:nvSpPr>
        <p:spPr>
          <a:xfrm>
            <a:off x="5580000" y="5589360"/>
            <a:ext cx="1079280" cy="144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78" name="Line 23"/>
          <p:cNvSpPr/>
          <p:nvPr/>
        </p:nvSpPr>
        <p:spPr>
          <a:xfrm>
            <a:off x="2268360" y="5373360"/>
            <a:ext cx="1008000" cy="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79" name="Line 24"/>
          <p:cNvSpPr/>
          <p:nvPr/>
        </p:nvSpPr>
        <p:spPr>
          <a:xfrm flipV="1">
            <a:off x="2916000" y="5589360"/>
            <a:ext cx="504720" cy="2160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80" name="Line 25"/>
          <p:cNvSpPr/>
          <p:nvPr/>
        </p:nvSpPr>
        <p:spPr>
          <a:xfrm flipV="1">
            <a:off x="5508360" y="2420640"/>
            <a:ext cx="1008000" cy="4320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81" name="CustomShape 26"/>
          <p:cNvSpPr/>
          <p:nvPr/>
        </p:nvSpPr>
        <p:spPr>
          <a:xfrm>
            <a:off x="3059280" y="6021360"/>
            <a:ext cx="1512360" cy="43128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Использование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содержания</a:t>
            </a:r>
            <a:endParaRPr/>
          </a:p>
        </p:txBody>
      </p:sp>
      <p:sp>
        <p:nvSpPr>
          <p:cNvPr id="382" name="CustomShape 27"/>
          <p:cNvSpPr/>
          <p:nvPr/>
        </p:nvSpPr>
        <p:spPr>
          <a:xfrm>
            <a:off x="4932360" y="6021360"/>
            <a:ext cx="1584000" cy="43128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Формирование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связей</a:t>
            </a:r>
            <a:endParaRPr/>
          </a:p>
        </p:txBody>
      </p:sp>
      <p:sp>
        <p:nvSpPr>
          <p:cNvPr id="383" name="Line 28"/>
          <p:cNvSpPr/>
          <p:nvPr/>
        </p:nvSpPr>
        <p:spPr>
          <a:xfrm flipH="1">
            <a:off x="3850920" y="5516280"/>
            <a:ext cx="73080" cy="505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84" name="Line 29"/>
          <p:cNvSpPr/>
          <p:nvPr/>
        </p:nvSpPr>
        <p:spPr>
          <a:xfrm flipH="1" flipV="1">
            <a:off x="5003640" y="5516280"/>
            <a:ext cx="144360" cy="505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pic>
        <p:nvPicPr>
          <p:cNvPr id="385" name="Рисунок 3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40" y="1340640"/>
            <a:ext cx="5962320" cy="4117680"/>
          </a:xfrm>
          <a:prstGeom prst="rect">
            <a:avLst/>
          </a:prstGeom>
          <a:ln w="28440">
            <a:solidFill>
              <a:srgbClr val="000000"/>
            </a:solidFill>
            <a:miter/>
          </a:ln>
        </p:spPr>
      </p:pic>
    </p:spTree>
  </p:cSld>
  <p:timing>
    <p:tnLst>
      <p:par>
        <p:cTn id="178" dur="indefinite" restart="never" nodeType="tmRoot">
          <p:childTnLst>
            <p:seq>
              <p:cTn id="179" dur="indefinite" nodeType="mainSeq">
                <p:childTnLst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4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9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87" name="TextShape 2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 u="sng">
                <a:solidFill>
                  <a:srgbClr val="000000"/>
                </a:solidFill>
                <a:latin typeface="Arial"/>
              </a:rPr>
              <a:t>www.ecompetences.eu</a:t>
            </a:r>
            <a:endParaRPr/>
          </a:p>
        </p:txBody>
      </p:sp>
      <p:sp>
        <p:nvSpPr>
          <p:cNvPr id="388" name="TextShape 3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4EDB785D-13F6-4D47-9FC0-3F08C0E41B86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389" name="TextShape 4"/>
          <p:cNvSpPr txBox="1"/>
          <p:nvPr/>
        </p:nvSpPr>
        <p:spPr>
          <a:xfrm>
            <a:off x="2340000" y="189000"/>
            <a:ext cx="6597360" cy="8377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Компетенция и квалификация</a:t>
            </a:r>
            <a:endParaRPr/>
          </a:p>
        </p:txBody>
      </p:sp>
      <p:sp>
        <p:nvSpPr>
          <p:cNvPr id="390" name="CustomShape 5"/>
          <p:cNvSpPr/>
          <p:nvPr/>
        </p:nvSpPr>
        <p:spPr>
          <a:xfrm>
            <a:off x="179280" y="4508640"/>
            <a:ext cx="8964360" cy="2494080"/>
          </a:xfrm>
          <a:prstGeom prst="rect">
            <a:avLst/>
          </a:prstGeom>
          <a:solidFill>
            <a:srgbClr val="99cc66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ff0000"/>
                </a:solidFill>
                <a:latin typeface="Arial"/>
              </a:rPr>
              <a:t>Компетенция</a:t>
            </a:r>
            <a:r>
              <a:rPr b="1" lang="en-US" sz="1600">
                <a:solidFill>
                  <a:srgbClr val="000000"/>
                </a:solidFill>
                <a:latin typeface="Arial"/>
              </a:rPr>
              <a:t> -продемонстрированная способность применять знания, умения и отношения для достижения  требуемых результатов (e-CF)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ff0000"/>
                </a:solidFill>
                <a:latin typeface="Arial"/>
                <a:ea typeface="Calibri"/>
              </a:rPr>
              <a:t>Знания </a:t>
            </a:r>
            <a:r>
              <a:rPr b="1" i="1" lang="en-US" sz="1400">
                <a:solidFill>
                  <a:srgbClr val="000000"/>
                </a:solidFill>
                <a:latin typeface="Arial"/>
                <a:ea typeface="Calibri"/>
              </a:rPr>
              <a:t>– </a:t>
            </a:r>
            <a:r>
              <a:rPr i="1" lang="en-US" sz="1400">
                <a:solidFill>
                  <a:srgbClr val="000000"/>
                </a:solidFill>
                <a:latin typeface="Arial"/>
                <a:ea typeface="Calibri"/>
              </a:rPr>
              <a:t>представляют совокупность «знаю что” (языки программирования, средства разработки и дизайна…)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ff0000"/>
                </a:solidFill>
                <a:latin typeface="Arial"/>
                <a:ea typeface="Calibri"/>
              </a:rPr>
              <a:t>Умения </a:t>
            </a:r>
            <a:r>
              <a:rPr b="1" i="1" lang="en-US" sz="1400">
                <a:solidFill>
                  <a:srgbClr val="000000"/>
                </a:solidFill>
                <a:latin typeface="Arial"/>
                <a:ea typeface="Calibri"/>
              </a:rPr>
              <a:t>– </a:t>
            </a:r>
            <a:r>
              <a:rPr i="1" lang="en-US" sz="1400">
                <a:solidFill>
                  <a:srgbClr val="000000"/>
                </a:solidFill>
                <a:latin typeface="Arial"/>
                <a:ea typeface="Calibri"/>
              </a:rPr>
              <a:t>это способность выполнять конкретные управленческие и технические задачи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ff0000"/>
                </a:solidFill>
                <a:latin typeface="Arial"/>
                <a:ea typeface="Calibri"/>
              </a:rPr>
              <a:t>Отношение</a:t>
            </a:r>
            <a:r>
              <a:rPr i="1" lang="en-US" sz="1400">
                <a:solidFill>
                  <a:srgbClr val="ff0000"/>
                </a:solidFill>
                <a:latin typeface="Arial"/>
                <a:ea typeface="Calibri"/>
              </a:rPr>
              <a:t> </a:t>
            </a:r>
            <a:r>
              <a:rPr i="1" lang="en-US" sz="1400">
                <a:solidFill>
                  <a:srgbClr val="000000"/>
                </a:solidFill>
                <a:latin typeface="Arial"/>
                <a:ea typeface="Calibri"/>
              </a:rPr>
              <a:t>– в этом контексте означает комплексное понятие – когнитивные способности и способности устанавливать  связи (способности к анализу, синтезу, </a:t>
            </a:r>
            <a:r>
              <a:rPr lang="en-US" sz="1400">
                <a:solidFill>
                  <a:srgbClr val="000000"/>
                </a:solidFill>
                <a:latin typeface="Arial"/>
                <a:ea typeface="Calibri"/>
              </a:rPr>
              <a:t>гибкость, прагматизм и т.д.).</a:t>
            </a:r>
            <a:r>
              <a:rPr b="1" lang="en-US" sz="140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/>
                <a:ea typeface="Calibri"/>
              </a:rPr>
              <a:t>Если знания и навыки являются компонентами, то отношение является тем, что их соединяет в индивидууме</a:t>
            </a:r>
            <a:r>
              <a:rPr i="1" lang="en-US" sz="1400">
                <a:solidFill>
                  <a:srgbClr val="000000"/>
                </a:solidFill>
                <a:latin typeface="Arial"/>
                <a:ea typeface="Calibri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391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24000" y="1268280"/>
            <a:ext cx="5590800" cy="1883880"/>
          </a:xfrm>
          <a:prstGeom prst="rect">
            <a:avLst/>
          </a:prstGeom>
          <a:ln w="9360">
            <a:noFill/>
          </a:ln>
        </p:spPr>
      </p:pic>
      <p:sp>
        <p:nvSpPr>
          <p:cNvPr id="392" name="CustomShape 6"/>
          <p:cNvSpPr/>
          <p:nvPr/>
        </p:nvSpPr>
        <p:spPr>
          <a:xfrm>
            <a:off x="179280" y="3141720"/>
            <a:ext cx="8784720" cy="1369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000000"/>
                </a:solidFill>
                <a:latin typeface="Arial"/>
              </a:rPr>
              <a:t>Отличие «компетенции» от «квалификации» заключается в наличии контекстного указания на сферы деятельности в области ИКТ, в которых используются знания и навыки. Если EQF описывает эталонные результаты обучения для получения квалификации («предложение»), то e-СF описывает эталонные уровни компетенции в профессиональных профилях («спрос») </a:t>
            </a:r>
            <a:r>
              <a:rPr b="1" i="1" lang="en-US" sz="1400">
                <a:solidFill>
                  <a:srgbClr val="000000"/>
                </a:solidFill>
                <a:latin typeface="Arial"/>
              </a:rPr>
              <a:t>	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400">
                <a:solidFill>
                  <a:srgbClr val="333399"/>
                </a:solidFill>
                <a:latin typeface="Arial"/>
              </a:rPr>
              <a:t>В e-СF сформулированные потребности работодателя в навыках и умениях</a:t>
            </a:r>
            <a:endParaRPr/>
          </a:p>
        </p:txBody>
      </p:sp>
      <p:sp>
        <p:nvSpPr>
          <p:cNvPr id="393" name="CustomShape 7"/>
          <p:cNvSpPr/>
          <p:nvPr/>
        </p:nvSpPr>
        <p:spPr>
          <a:xfrm>
            <a:off x="468360" y="860400"/>
            <a:ext cx="8424360" cy="4108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94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0920" y="189000"/>
            <a:ext cx="2207880" cy="936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90" dur="indefinite" restart="never" nodeType="tmRoot">
          <p:childTnLst>
            <p:seq>
              <p:cTn id="19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2050920" y="260280"/>
            <a:ext cx="6841800" cy="7203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de-DE" sz="2400">
                <a:solidFill>
                  <a:srgbClr val="000000"/>
                </a:solidFill>
                <a:latin typeface="Arial"/>
              </a:rPr>
              <a:t>Целевая   группа е-СF:</a:t>
            </a:r>
            <a:endParaRPr/>
          </a:p>
        </p:txBody>
      </p:sp>
      <p:sp>
        <p:nvSpPr>
          <p:cNvPr id="396" name="TextShape 2"/>
          <p:cNvSpPr txBox="1"/>
          <p:nvPr/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«умения (Skills) в области ИКТ» подразделяются на три основные категории: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умения эксперта в области ИКТ;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умения электронного бизнеса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навыки пользователя ИКТ;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97" name="CustomShape 3"/>
          <p:cNvSpPr/>
          <p:nvPr/>
        </p:nvSpPr>
        <p:spPr>
          <a:xfrm>
            <a:off x="5219640" y="1197000"/>
            <a:ext cx="3528720" cy="5014440"/>
          </a:xfrm>
          <a:prstGeom prst="wedgeRoundRectCallout">
            <a:avLst>
              <a:gd name="adj1" fmla="val -61089"/>
              <a:gd name="adj2" fmla="val 1599"/>
              <a:gd name="adj3" fmla="val 16667"/>
            </a:avLst>
          </a:prstGeom>
          <a:solidFill>
            <a:srgbClr val="ffffff"/>
          </a:solidFill>
          <a:ln w="25560">
            <a:solidFill>
              <a:srgbClr val="8aa5a7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02020"/>
                </a:solidFill>
                <a:latin typeface="Arial"/>
              </a:rPr>
              <a:t>«способности</a:t>
            </a:r>
            <a:r>
              <a:rPr b="1" i="1" lang="en-US" sz="1600">
                <a:solidFill>
                  <a:srgbClr val="202020"/>
                </a:solidFill>
                <a:latin typeface="Arial"/>
              </a:rPr>
              <a:t>, необходимые для исследования, проектирования, разработки, управления, производства, консультирования, маркетинга, продажи, интеграции, установки, администрирования, обслуживания, поддержки и сопровождения ИКТ-систем».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ff0000"/>
                </a:solidFill>
                <a:latin typeface="Arial"/>
              </a:rPr>
              <a:t>European e-Skills Forum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02020"/>
                </a:solidFill>
                <a:latin typeface="Arial"/>
              </a:rPr>
              <a:t>Характер работы экспертов в области ИКТ и необходимые для нее навыки и умения определяются способом организации работы с продуктами, услугами и системами ИКТ</a:t>
            </a:r>
            <a:endParaRPr/>
          </a:p>
        </p:txBody>
      </p:sp>
      <p:sp>
        <p:nvSpPr>
          <p:cNvPr id="398" name="CustomShape 4"/>
          <p:cNvSpPr/>
          <p:nvPr/>
        </p:nvSpPr>
        <p:spPr>
          <a:xfrm>
            <a:off x="179280" y="5661000"/>
            <a:ext cx="4608000" cy="10638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en-US" sz="1600">
                <a:solidFill>
                  <a:srgbClr val="000000"/>
                </a:solidFill>
                <a:latin typeface="Arial"/>
              </a:rPr>
              <a:t>Согласно сводному отчету о результатах форума European e-Skills/Competence Forum (Ee-SF, 2004 г.)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99" name="CustomShape 5"/>
          <p:cNvSpPr/>
          <p:nvPr/>
        </p:nvSpPr>
        <p:spPr>
          <a:xfrm>
            <a:off x="468360" y="2421000"/>
            <a:ext cx="4390560" cy="93636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c00000"/>
            </a:solidFill>
            <a:round/>
          </a:ln>
        </p:spPr>
      </p:sp>
      <p:pic>
        <p:nvPicPr>
          <p:cNvPr id="40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087280" cy="936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92" dur="indefinite" restart="never" nodeType="tmRoot">
          <p:childTnLst>
            <p:seq>
              <p:cTn id="193" dur="indefinite" nodeType="mainSeq">
                <p:childTnLst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98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457200" y="63036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02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03" name="TextShape 3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                                                         </a:t>
            </a:r>
            <a:r>
              <a:rPr lang="en-US" sz="1000" u="sng">
                <a:solidFill>
                  <a:srgbClr val="000000"/>
                </a:solidFill>
                <a:latin typeface="Arial"/>
              </a:rPr>
              <a:t>www.ecompetences.eu</a:t>
            </a:r>
            <a:endParaRPr/>
          </a:p>
        </p:txBody>
      </p:sp>
      <p:sp>
        <p:nvSpPr>
          <p:cNvPr id="404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41CBE0A5-E1B6-4452-971D-5BF31B03ABD8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40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841920" y="0"/>
            <a:ext cx="5301720" cy="6857640"/>
          </a:xfrm>
          <a:prstGeom prst="rect">
            <a:avLst/>
          </a:prstGeom>
          <a:ln w="9360">
            <a:noFill/>
          </a:ln>
        </p:spPr>
      </p:pic>
      <p:sp>
        <p:nvSpPr>
          <p:cNvPr id="406" name="CustomShape 5"/>
          <p:cNvSpPr/>
          <p:nvPr/>
        </p:nvSpPr>
        <p:spPr>
          <a:xfrm>
            <a:off x="468360" y="2492280"/>
            <a:ext cx="2663640" cy="1643400"/>
          </a:xfrm>
          <a:prstGeom prst="rect">
            <a:avLst/>
          </a:prstGeom>
          <a:solidFill>
            <a:srgbClr val="daedef"/>
          </a:solidFill>
          <a:ln w="38160">
            <a:solidFill>
              <a:srgbClr val="ffffff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Дескриптор 1: 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000000"/>
                </a:solidFill>
                <a:latin typeface="Arial"/>
              </a:rPr>
              <a:t>Области компетенций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Планирование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Внедрение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Запуск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Адаптация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Управление</a:t>
            </a:r>
            <a:endParaRPr/>
          </a:p>
        </p:txBody>
      </p:sp>
      <p:sp>
        <p:nvSpPr>
          <p:cNvPr id="407" name="CustomShape 6"/>
          <p:cNvSpPr/>
          <p:nvPr/>
        </p:nvSpPr>
        <p:spPr>
          <a:xfrm flipV="1">
            <a:off x="3132000" y="1341000"/>
            <a:ext cx="718920" cy="215064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408" name="CustomShape 7"/>
          <p:cNvSpPr/>
          <p:nvPr/>
        </p:nvSpPr>
        <p:spPr>
          <a:xfrm flipV="1">
            <a:off x="3132000" y="2565000"/>
            <a:ext cx="718920" cy="92664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409" name="CustomShape 8"/>
          <p:cNvSpPr/>
          <p:nvPr/>
        </p:nvSpPr>
        <p:spPr>
          <a:xfrm flipV="1">
            <a:off x="3132000" y="3428280"/>
            <a:ext cx="709200" cy="6300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410" name="CustomShape 9"/>
          <p:cNvSpPr/>
          <p:nvPr/>
        </p:nvSpPr>
        <p:spPr>
          <a:xfrm>
            <a:off x="3132000" y="3492360"/>
            <a:ext cx="718920" cy="108864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411" name="CustomShape 10"/>
          <p:cNvSpPr/>
          <p:nvPr/>
        </p:nvSpPr>
        <p:spPr>
          <a:xfrm>
            <a:off x="3132000" y="3492360"/>
            <a:ext cx="718920" cy="267300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412" name="CustomShape 11"/>
          <p:cNvSpPr/>
          <p:nvPr/>
        </p:nvSpPr>
        <p:spPr>
          <a:xfrm>
            <a:off x="3851280" y="765000"/>
            <a:ext cx="360" cy="36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len="med" type="arrow" w="med"/>
          </a:ln>
        </p:spPr>
      </p:sp>
      <p:pic>
        <p:nvPicPr>
          <p:cNvPr id="413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51360"/>
            <a:ext cx="8539920" cy="2445840"/>
          </a:xfrm>
          <a:prstGeom prst="rect">
            <a:avLst/>
          </a:prstGeom>
          <a:ln w="9360">
            <a:noFill/>
          </a:ln>
        </p:spPr>
      </p:pic>
      <p:sp>
        <p:nvSpPr>
          <p:cNvPr id="414" name="CustomShape 12"/>
          <p:cNvSpPr/>
          <p:nvPr/>
        </p:nvSpPr>
        <p:spPr>
          <a:xfrm>
            <a:off x="47520" y="836640"/>
            <a:ext cx="9072360" cy="1323720"/>
          </a:xfrm>
          <a:prstGeom prst="rect">
            <a:avLst/>
          </a:prstGeom>
          <a:gradFill>
            <a:gsLst>
              <a:gs pos="0">
                <a:srgbClr val="b7e2e5"/>
              </a:gs>
              <a:gs pos="50000">
                <a:srgbClr val="a6a6a6"/>
              </a:gs>
              <a:gs pos="100000">
                <a:srgbClr val="b7e2e5"/>
              </a:gs>
            </a:gsLst>
            <a:lin ang="5400000"/>
          </a:gradFill>
          <a:ln w="9360">
            <a:solidFill>
              <a:srgbClr val="000000"/>
            </a:solidFill>
            <a:round/>
          </a:ln>
        </p:spPr>
      </p:sp>
      <p:sp>
        <p:nvSpPr>
          <p:cNvPr id="415" name="CustomShape 13"/>
          <p:cNvSpPr/>
          <p:nvPr/>
        </p:nvSpPr>
        <p:spPr>
          <a:xfrm>
            <a:off x="8494560" y="860400"/>
            <a:ext cx="624960" cy="3681000"/>
          </a:xfrm>
          <a:prstGeom prst="rect">
            <a:avLst/>
          </a:prstGeom>
          <a:gradFill>
            <a:gsLst>
              <a:gs pos="0">
                <a:srgbClr val="b7e2e5"/>
              </a:gs>
              <a:gs pos="50000">
                <a:srgbClr val="a6a6a6"/>
              </a:gs>
              <a:gs pos="100000">
                <a:srgbClr val="b7e2e5"/>
              </a:gs>
            </a:gsLst>
            <a:lin ang="5400000"/>
          </a:gradFill>
          <a:ln w="9360">
            <a:solidFill>
              <a:srgbClr val="000000"/>
            </a:solidFill>
            <a:round/>
          </a:ln>
        </p:spPr>
      </p:sp>
      <p:sp>
        <p:nvSpPr>
          <p:cNvPr id="416" name="CustomShape 14"/>
          <p:cNvSpPr/>
          <p:nvPr/>
        </p:nvSpPr>
        <p:spPr>
          <a:xfrm>
            <a:off x="7524720" y="2421000"/>
            <a:ext cx="1007640" cy="28692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262673"/>
            </a:solidFill>
            <a:round/>
          </a:ln>
        </p:spPr>
      </p:sp>
      <p:pic>
        <p:nvPicPr>
          <p:cNvPr id="417" name="Picture 7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528920"/>
            <a:ext cx="7992360" cy="5328720"/>
          </a:xfrm>
          <a:prstGeom prst="rect">
            <a:avLst/>
          </a:prstGeom>
          <a:ln w="57240">
            <a:solidFill>
              <a:srgbClr val="333399"/>
            </a:solidFill>
            <a:miter/>
          </a:ln>
        </p:spPr>
      </p:pic>
      <p:sp>
        <p:nvSpPr>
          <p:cNvPr id="418" name="CustomShape 15"/>
          <p:cNvSpPr/>
          <p:nvPr/>
        </p:nvSpPr>
        <p:spPr>
          <a:xfrm>
            <a:off x="8028000" y="1484280"/>
            <a:ext cx="501120" cy="5373360"/>
          </a:xfrm>
          <a:prstGeom prst="rect">
            <a:avLst/>
          </a:prstGeom>
          <a:gradFill>
            <a:gsLst>
              <a:gs pos="0">
                <a:srgbClr val="b7e2e5"/>
              </a:gs>
              <a:gs pos="50000">
                <a:srgbClr val="bfbfbf"/>
              </a:gs>
              <a:gs pos="100000">
                <a:srgbClr val="b7e2e5"/>
              </a:gs>
            </a:gsLst>
            <a:lin ang="5400000"/>
          </a:gradFill>
          <a:ln w="57240">
            <a:solidFill>
              <a:srgbClr val="333399"/>
            </a:solidFill>
            <a:round/>
          </a:ln>
        </p:spPr>
      </p:sp>
      <p:pic>
        <p:nvPicPr>
          <p:cNvPr id="419" name="Picture 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22320" y="50760"/>
            <a:ext cx="2512800" cy="1152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04" dur="indefinite" restart="never" nodeType="tmRoot">
          <p:childTnLst>
            <p:seq>
              <p:cTn id="205" dur="indefinite" nodeType="mainSeq">
                <p:childTnLst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1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15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2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21" name="TextShape 2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                                                         </a:t>
            </a:r>
            <a:r>
              <a:rPr lang="en-US" sz="1000" u="sng">
                <a:solidFill>
                  <a:srgbClr val="000000"/>
                </a:solidFill>
                <a:latin typeface="Arial"/>
              </a:rPr>
              <a:t>www.ecompetences.eu</a:t>
            </a:r>
            <a:endParaRPr/>
          </a:p>
        </p:txBody>
      </p:sp>
      <p:sp>
        <p:nvSpPr>
          <p:cNvPr id="422" name="TextShape 3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B3A64C8D-DC1C-4395-9F64-B572FDD2FB65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423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659640" y="2492280"/>
            <a:ext cx="2350800" cy="3041280"/>
          </a:xfrm>
          <a:prstGeom prst="rect">
            <a:avLst/>
          </a:prstGeom>
          <a:ln w="9360">
            <a:noFill/>
          </a:ln>
        </p:spPr>
      </p:pic>
      <p:sp>
        <p:nvSpPr>
          <p:cNvPr id="424" name="Line 4"/>
          <p:cNvSpPr/>
          <p:nvPr/>
        </p:nvSpPr>
        <p:spPr>
          <a:xfrm flipV="1">
            <a:off x="6516360" y="4089240"/>
            <a:ext cx="1943280" cy="175104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pic>
        <p:nvPicPr>
          <p:cNvPr id="425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5280" cy="1006200"/>
          </a:xfrm>
          <a:prstGeom prst="rect">
            <a:avLst/>
          </a:prstGeom>
          <a:ln w="9360">
            <a:noFill/>
          </a:ln>
        </p:spPr>
      </p:pic>
      <p:pic>
        <p:nvPicPr>
          <p:cNvPr id="426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60280"/>
            <a:ext cx="6544800" cy="6264000"/>
          </a:xfrm>
          <a:prstGeom prst="rect">
            <a:avLst/>
          </a:prstGeom>
          <a:ln w="9360">
            <a:noFill/>
          </a:ln>
        </p:spPr>
      </p:pic>
      <p:sp>
        <p:nvSpPr>
          <p:cNvPr id="427" name="CustomShape 5"/>
          <p:cNvSpPr/>
          <p:nvPr/>
        </p:nvSpPr>
        <p:spPr>
          <a:xfrm>
            <a:off x="1403280" y="5157720"/>
            <a:ext cx="5113080" cy="122364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ff0000"/>
            </a:solidFill>
            <a:round/>
          </a:ln>
        </p:spPr>
      </p:sp>
      <p:sp>
        <p:nvSpPr>
          <p:cNvPr id="428" name="CustomShape 6"/>
          <p:cNvSpPr/>
          <p:nvPr/>
        </p:nvSpPr>
        <p:spPr>
          <a:xfrm>
            <a:off x="8893080" y="5445000"/>
            <a:ext cx="70920" cy="7092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429" name="CustomShape 7"/>
          <p:cNvSpPr/>
          <p:nvPr/>
        </p:nvSpPr>
        <p:spPr>
          <a:xfrm>
            <a:off x="8748720" y="5084640"/>
            <a:ext cx="70920" cy="7272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430" name="CustomShape 8"/>
          <p:cNvSpPr/>
          <p:nvPr/>
        </p:nvSpPr>
        <p:spPr>
          <a:xfrm>
            <a:off x="8893080" y="5013360"/>
            <a:ext cx="70920" cy="7092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431" name="CustomShape 9"/>
          <p:cNvSpPr/>
          <p:nvPr/>
        </p:nvSpPr>
        <p:spPr>
          <a:xfrm>
            <a:off x="8893080" y="2852640"/>
            <a:ext cx="70920" cy="7092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432" name="CustomShape 10"/>
          <p:cNvSpPr/>
          <p:nvPr/>
        </p:nvSpPr>
        <p:spPr>
          <a:xfrm>
            <a:off x="8893080" y="2924280"/>
            <a:ext cx="70920" cy="7272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433" name="CustomShape 11"/>
          <p:cNvSpPr/>
          <p:nvPr/>
        </p:nvSpPr>
        <p:spPr>
          <a:xfrm>
            <a:off x="8459640" y="2852640"/>
            <a:ext cx="360000" cy="2663640"/>
          </a:xfrm>
          <a:prstGeom prst="leftBrace">
            <a:avLst>
              <a:gd name="adj1" fmla="val 8316"/>
              <a:gd name="adj2" fmla="val 46426"/>
            </a:avLst>
          </a:prstGeom>
          <a:noFill/>
          <a:ln w="28440">
            <a:solidFill>
              <a:srgbClr val="ff0000"/>
            </a:solidFill>
            <a:round/>
          </a:ln>
        </p:spPr>
      </p:sp>
    </p:spTree>
  </p:cSld>
  <p:timing>
    <p:tnLst>
      <p:par>
        <p:cTn id="221" dur="indefinite" restart="never" nodeType="tmRoot">
          <p:childTnLst>
            <p:seq>
              <p:cTn id="2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237960" y="275040"/>
            <a:ext cx="8664120" cy="658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CWA 16458:2012 European ICT Professional Profiles</a:t>
            </a:r>
            <a:endParaRPr/>
          </a:p>
        </p:txBody>
      </p:sp>
      <p:pic>
        <p:nvPicPr>
          <p:cNvPr id="435" name="Рисунок 1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1123920"/>
            <a:ext cx="8208720" cy="48002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23" dur="indefinite" restart="never" nodeType="tmRoot">
          <p:childTnLst>
            <p:seq>
              <p:cTn id="2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683640" y="260640"/>
            <a:ext cx="82292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Европейский знак качества eSkills</a:t>
            </a:r>
            <a:endParaRPr/>
          </a:p>
        </p:txBody>
      </p:sp>
      <p:sp>
        <p:nvSpPr>
          <p:cNvPr id="437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38" name="TextShape 3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                                                         </a:t>
            </a:r>
            <a:r>
              <a:rPr lang="en-US" sz="1000" u="sng">
                <a:solidFill>
                  <a:srgbClr val="000000"/>
                </a:solidFill>
                <a:latin typeface="Arial"/>
              </a:rPr>
              <a:t>www.ecompetences.eu</a:t>
            </a:r>
            <a:endParaRPr/>
          </a:p>
        </p:txBody>
      </p:sp>
      <p:sp>
        <p:nvSpPr>
          <p:cNvPr id="439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317E1B35-4533-4DC3-9D1D-2B3F60E1D61A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44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79640" y="1556640"/>
            <a:ext cx="5784480" cy="4176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25" dur="indefinite" restart="never" nodeType="tmRoot">
          <p:childTnLst>
            <p:seq>
              <p:cTn id="2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250920" y="2060640"/>
            <a:ext cx="3960360" cy="2088720"/>
          </a:xfrm>
          <a:prstGeom prst="ellipse">
            <a:avLst/>
          </a:prstGeom>
          <a:solidFill>
            <a:srgbClr val="9ed3d7"/>
          </a:solidFill>
          <a:ln w="9360">
            <a:solidFill>
              <a:srgbClr val="800000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СФЕРА ТРУДА</a:t>
            </a:r>
            <a:endParaRPr/>
          </a:p>
        </p:txBody>
      </p:sp>
      <p:sp>
        <p:nvSpPr>
          <p:cNvPr id="182" name="CustomShape 2"/>
          <p:cNvSpPr/>
          <p:nvPr/>
        </p:nvSpPr>
        <p:spPr>
          <a:xfrm>
            <a:off x="3708360" y="1989000"/>
            <a:ext cx="3960360" cy="2087280"/>
          </a:xfrm>
          <a:prstGeom prst="ellipse">
            <a:avLst/>
          </a:prstGeom>
          <a:solidFill>
            <a:srgbClr val="a3a3e0"/>
          </a:solidFill>
          <a:ln w="9360">
            <a:solidFill>
              <a:srgbClr val="008000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СФЕРА ОБРАЗОВАНИЯ</a:t>
            </a:r>
            <a:endParaRPr/>
          </a:p>
        </p:txBody>
      </p:sp>
      <p:sp>
        <p:nvSpPr>
          <p:cNvPr id="183" name="CustomShape 3"/>
          <p:cNvSpPr/>
          <p:nvPr/>
        </p:nvSpPr>
        <p:spPr>
          <a:xfrm>
            <a:off x="1763640" y="115920"/>
            <a:ext cx="7200360" cy="11592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Arial"/>
              </a:rPr>
              <a:t>Профессиональные стандарты РФ - единый «язык квалификаций» для сфер труда и образования </a:t>
            </a:r>
            <a:endParaRPr/>
          </a:p>
          <a:p>
            <a:pPr algn="r">
              <a:lnSpc>
                <a:spcPct val="100000"/>
              </a:lnSpc>
            </a:pPr>
            <a:r>
              <a:rPr b="1" i="1" lang="en-US" sz="1100">
                <a:solidFill>
                  <a:srgbClr val="000000"/>
                </a:solidFill>
                <a:latin typeface="Arial"/>
              </a:rPr>
              <a:t>Источник: презентация А.С.Перевертайло «</a:t>
            </a:r>
            <a:r>
              <a:rPr b="1" lang="en-US" sz="1100">
                <a:solidFill>
                  <a:srgbClr val="000000"/>
                </a:solidFill>
                <a:latin typeface="Arial"/>
              </a:rPr>
              <a:t>Национальная система квалификаций и ее ресурсы</a:t>
            </a:r>
            <a:r>
              <a:rPr b="1" i="1" lang="en-US" sz="1100">
                <a:solidFill>
                  <a:srgbClr val="000000"/>
                </a:solidFill>
                <a:latin typeface="Arial"/>
              </a:rPr>
              <a:t>» 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sp>
        <p:nvSpPr>
          <p:cNvPr id="184" name="CustomShape 4"/>
          <p:cNvSpPr/>
          <p:nvPr/>
        </p:nvSpPr>
        <p:spPr>
          <a:xfrm>
            <a:off x="0" y="4437000"/>
            <a:ext cx="2987280" cy="2420640"/>
          </a:xfrm>
          <a:prstGeom prst="wedgeRectCallout">
            <a:avLst>
              <a:gd name="adj1" fmla="val -10148"/>
              <a:gd name="adj2" fmla="val -77671"/>
            </a:avLst>
          </a:prstGeom>
          <a:solidFill>
            <a:srgbClr val="f2f2f2"/>
          </a:solidFill>
          <a:ln w="9360">
            <a:solidFill>
              <a:srgbClr val="800000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 u="sng">
                <a:solidFill>
                  <a:srgbClr val="000000"/>
                </a:solidFill>
                <a:latin typeface="Arial"/>
              </a:rPr>
              <a:t>Ключевые категории :</a:t>
            </a:r>
            <a:r>
              <a:rPr b="1" lang="en-US" sz="1200">
                <a:solidFill>
                  <a:srgbClr val="000000"/>
                </a:solidFill>
                <a:latin typeface="Arial"/>
              </a:rPr>
              <a:t> должность, уровень квалификации (разряд, класс, категория), соответствие тарифному разряду, соответствие требованию рабочего места, аттестация персонала / рабочих мест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 u="sng">
                <a:solidFill>
                  <a:srgbClr val="000000"/>
                </a:solidFill>
                <a:latin typeface="Arial"/>
              </a:rPr>
              <a:t>Стандартизация:</a:t>
            </a:r>
            <a:r>
              <a:rPr b="1" lang="en-US" sz="1200">
                <a:solidFill>
                  <a:srgbClr val="000000"/>
                </a:solidFill>
                <a:latin typeface="Arial"/>
              </a:rPr>
              <a:t> Классификатор занятий (ОКЗ), ЕТКС, ЕКСД, КСД</a:t>
            </a:r>
            <a:endParaRPr/>
          </a:p>
        </p:txBody>
      </p:sp>
      <p:sp>
        <p:nvSpPr>
          <p:cNvPr id="185" name="CustomShape 5"/>
          <p:cNvSpPr/>
          <p:nvPr/>
        </p:nvSpPr>
        <p:spPr>
          <a:xfrm>
            <a:off x="3708360" y="2133720"/>
            <a:ext cx="502920" cy="165528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round/>
          </a:ln>
        </p:spPr>
      </p:sp>
      <p:sp>
        <p:nvSpPr>
          <p:cNvPr id="186" name="CustomShape 6"/>
          <p:cNvSpPr/>
          <p:nvPr/>
        </p:nvSpPr>
        <p:spPr>
          <a:xfrm>
            <a:off x="6084720" y="4437000"/>
            <a:ext cx="3058920" cy="2420640"/>
          </a:xfrm>
          <a:prstGeom prst="wedgeRectCallout">
            <a:avLst>
              <a:gd name="adj1" fmla="val -39880"/>
              <a:gd name="adj2" fmla="val -92296"/>
            </a:avLst>
          </a:prstGeom>
          <a:solidFill>
            <a:srgbClr val="bfbfbf"/>
          </a:solidFill>
          <a:ln w="9360">
            <a:solidFill>
              <a:srgbClr val="0000ff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 u="sng">
                <a:solidFill>
                  <a:srgbClr val="000000"/>
                </a:solidFill>
                <a:latin typeface="Arial"/>
              </a:rPr>
              <a:t>Ключевые категории :</a:t>
            </a:r>
            <a:r>
              <a:rPr b="1" lang="en-US" sz="1200">
                <a:solidFill>
                  <a:srgbClr val="000000"/>
                </a:solidFill>
                <a:latin typeface="Arial"/>
              </a:rPr>
              <a:t> профессия (специальность, направление подготовки), квалификация по образованию, компетенции, знания, умения, государственная итоговая аттестация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 u="sng">
                <a:solidFill>
                  <a:srgbClr val="000000"/>
                </a:solidFill>
                <a:latin typeface="Arial"/>
              </a:rPr>
              <a:t>Стандартизация:</a:t>
            </a:r>
            <a:r>
              <a:rPr b="1" lang="en-US" sz="1200">
                <a:solidFill>
                  <a:srgbClr val="000000"/>
                </a:solidFill>
                <a:latin typeface="Arial"/>
              </a:rPr>
              <a:t> ОКСО, ОКОНПО, общероссийский классификатор специальностей высшей научной квалификации (ОКСВНК ), ОК 016 94</a:t>
            </a:r>
            <a:r>
              <a:rPr b="1" lang="en-US" sz="16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87" name="CustomShape 7"/>
          <p:cNvSpPr/>
          <p:nvPr/>
        </p:nvSpPr>
        <p:spPr>
          <a:xfrm>
            <a:off x="2987640" y="4437000"/>
            <a:ext cx="3096720" cy="2420640"/>
          </a:xfrm>
          <a:prstGeom prst="wedgeRectCallout">
            <a:avLst>
              <a:gd name="adj1" fmla="val -18477"/>
              <a:gd name="adj2" fmla="val -103116"/>
            </a:avLst>
          </a:prstGeom>
          <a:solidFill>
            <a:srgbClr val="d9d9d9"/>
          </a:solidFill>
          <a:ln w="9360">
            <a:solidFill>
              <a:srgbClr val="006600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 u="sng">
                <a:solidFill>
                  <a:srgbClr val="000000"/>
                </a:solidFill>
                <a:latin typeface="Arial"/>
              </a:rPr>
              <a:t>Ключевые категории :</a:t>
            </a:r>
            <a:r>
              <a:rPr b="1" lang="en-US" sz="1200">
                <a:solidFill>
                  <a:srgbClr val="000000"/>
                </a:solidFill>
                <a:latin typeface="Arial"/>
              </a:rPr>
              <a:t> вид профессиональной деятельности, уровень квалификации, трудовые функции, трудовые действия, знания, умения, практический опыт, сертификация квалификаций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 u="sng">
                <a:solidFill>
                  <a:srgbClr val="000000"/>
                </a:solidFill>
                <a:latin typeface="Arial"/>
              </a:rPr>
              <a:t>Стандартизация:</a:t>
            </a:r>
            <a:r>
              <a:rPr b="1" lang="en-US" sz="1200">
                <a:solidFill>
                  <a:srgbClr val="000000"/>
                </a:solidFill>
                <a:latin typeface="Arial"/>
              </a:rPr>
              <a:t> Профессиональные стандарты, НРК, отраслевые рамки квалификации</a:t>
            </a:r>
            <a:endParaRPr/>
          </a:p>
        </p:txBody>
      </p:sp>
      <p:sp>
        <p:nvSpPr>
          <p:cNvPr id="188" name="CustomShape 8"/>
          <p:cNvSpPr/>
          <p:nvPr/>
        </p:nvSpPr>
        <p:spPr>
          <a:xfrm>
            <a:off x="3708360" y="1196640"/>
            <a:ext cx="4103280" cy="647640"/>
          </a:xfrm>
          <a:prstGeom prst="wedgeRoundRectCallout">
            <a:avLst>
              <a:gd name="adj1" fmla="val -44856"/>
              <a:gd name="adj2" fmla="val 127931"/>
              <a:gd name="adj3" fmla="val 16667"/>
            </a:avLst>
          </a:prstGeom>
          <a:solidFill>
            <a:srgbClr val="e6e6e6"/>
          </a:solidFill>
          <a:ln w="9360">
            <a:solidFill>
              <a:srgbClr val="0066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Система профессиональных посредников – Система квалификаций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457200" y="17892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 sz="2000">
                <a:solidFill>
                  <a:srgbClr val="000000"/>
                </a:solidFill>
                <a:latin typeface="Arial"/>
              </a:rPr>
              <a:t>Связь между компетенциями e-CF и квалификациями в ИКТ-сектора</a:t>
            </a:r>
            <a:endParaRPr/>
          </a:p>
        </p:txBody>
      </p:sp>
      <p:sp>
        <p:nvSpPr>
          <p:cNvPr id="442" name="TextShape 2"/>
          <p:cNvSpPr txBox="1"/>
          <p:nvPr/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43" name="TextShape 3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44" name="TextShape 4"/>
          <p:cNvSpPr txBox="1"/>
          <p:nvPr/>
        </p:nvSpPr>
        <p:spPr>
          <a:xfrm>
            <a:off x="455760" y="6316560"/>
            <a:ext cx="706824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 u="sng">
                <a:solidFill>
                  <a:srgbClr val="000000"/>
                </a:solidFill>
                <a:latin typeface="Arial"/>
              </a:rPr>
              <a:t>Источник: 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000">
                <a:solidFill>
                  <a:srgbClr val="000000"/>
                </a:solidFill>
                <a:latin typeface="Arial"/>
              </a:rPr>
              <a:t>European e-Competence Framework 2.0 – Part 2 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Проект </a:t>
            </a:r>
            <a:r>
              <a:rPr lang="en-US" sz="1000" u="sng">
                <a:solidFill>
                  <a:srgbClr val="009999"/>
                </a:solidFill>
                <a:latin typeface="Arial"/>
              </a:rPr>
              <a:t>www.ict-lane.eu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45" name="TextShape 5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87823BD3-251E-405B-AB0B-68E343EB943B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446" name="Рисунок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640" y="1052640"/>
            <a:ext cx="9075240" cy="5256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27" dur="indefinite" restart="never" nodeType="tmRoot">
          <p:childTnLst>
            <p:seq>
              <p:cTn id="2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2195640" y="127440"/>
            <a:ext cx="687168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de-DE" sz="1600">
                <a:solidFill>
                  <a:srgbClr val="000000"/>
                </a:solidFill>
                <a:latin typeface="Cambria"/>
                <a:ea typeface="Calibri"/>
              </a:rPr>
              <a:t>Идея проекта “INARM” </a:t>
            </a:r>
            <a:r>
              <a:rPr b="1" lang="de-DE" sz="1600">
                <a:solidFill>
                  <a:srgbClr val="000000"/>
                </a:solidFill>
                <a:latin typeface="Cambria"/>
                <a:ea typeface="Calibri"/>
              </a:rPr>
              <a:t>
</a:t>
            </a:r>
            <a:r>
              <a:rPr b="1" lang="de-DE" sz="1600">
                <a:solidFill>
                  <a:srgbClr val="000000"/>
                </a:solidFill>
                <a:latin typeface="Cambria"/>
                <a:ea typeface="Calibri"/>
              </a:rPr>
              <a:t>ИНФОРМАТИКА И МЕНЕДЖМЕНТ: КВАЛИФИКАЦИОННЫЕ РАМКИ В БОЛОНСКОМ СТИЛЕ</a:t>
            </a:r>
            <a:r>
              <a:rPr lang="de-DE" sz="2800">
                <a:solidFill>
                  <a:srgbClr val="000000"/>
                </a:solidFill>
                <a:latin typeface="Arial"/>
                <a:ea typeface="Calibri"/>
              </a:rPr>
              <a:t>
</a:t>
            </a:r>
            <a:endParaRPr/>
          </a:p>
        </p:txBody>
      </p:sp>
      <p:sp>
        <p:nvSpPr>
          <p:cNvPr id="448" name="TextShape 2"/>
          <p:cNvSpPr txBox="1"/>
          <p:nvPr/>
        </p:nvSpPr>
        <p:spPr>
          <a:xfrm>
            <a:off x="5747760" y="1773360"/>
            <a:ext cx="3188880" cy="4176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de-DE" sz="1600">
                <a:solidFill>
                  <a:srgbClr val="000000"/>
                </a:solidFill>
                <a:latin typeface="Arial"/>
              </a:rPr>
              <a:t>Создание описаний результатов  ВА Ма (6 и 7 уровни) обучения для 36 компетенций e-СF. </a:t>
            </a:r>
            <a:endParaRPr/>
          </a:p>
          <a:p>
            <a:pPr>
              <a:lnSpc>
                <a:spcPct val="100000"/>
              </a:lnSpc>
            </a:pPr>
            <a:r>
              <a:rPr lang="de-DE" sz="1600">
                <a:solidFill>
                  <a:srgbClr val="000000"/>
                </a:solidFill>
                <a:latin typeface="Arial"/>
              </a:rPr>
              <a:t>Использование  результатов проекта «Методология отражения результатов обучения в инженерном образовании» (ECCE) в качестве макета для описания результатов обучения </a:t>
            </a:r>
            <a:endParaRPr/>
          </a:p>
          <a:p>
            <a:pPr>
              <a:lnSpc>
                <a:spcPct val="100000"/>
              </a:lnSpc>
            </a:pPr>
            <a:r>
              <a:rPr lang="de-DE" sz="1600">
                <a:solidFill>
                  <a:srgbClr val="000000"/>
                </a:solidFill>
                <a:latin typeface="Arial"/>
              </a:rPr>
              <a:t>Содержание элементов результатов обучения формируется на основе e-CF + ПС РФ</a:t>
            </a:r>
            <a:endParaRPr/>
          </a:p>
        </p:txBody>
      </p:sp>
      <p:sp>
        <p:nvSpPr>
          <p:cNvPr id="449" name="TextShape 3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DB63C967-F31A-4BB2-B288-48662145E62E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45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39640" y="1052640"/>
            <a:ext cx="5573520" cy="719640"/>
          </a:xfrm>
          <a:prstGeom prst="rect">
            <a:avLst/>
          </a:prstGeom>
          <a:ln w="9360">
            <a:noFill/>
          </a:ln>
        </p:spPr>
      </p:pic>
      <p:pic>
        <p:nvPicPr>
          <p:cNvPr id="451" name="Picture 3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2277000"/>
            <a:ext cx="5417280" cy="3168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29" dur="indefinite" restart="never" nodeType="tmRoot">
          <p:childTnLst>
            <p:seq>
              <p:cTn id="2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Shape 1"/>
          <p:cNvSpPr txBox="1"/>
          <p:nvPr/>
        </p:nvSpPr>
        <p:spPr>
          <a:xfrm>
            <a:off x="5076000" y="260640"/>
            <a:ext cx="3610440" cy="2448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26 видов результатов обучения в инженерном образовании согласно проекту «Методология отражения результатов обучения в инженерном образовании» (ECCE) </a:t>
            </a:r>
            <a:endParaRPr/>
          </a:p>
        </p:txBody>
      </p:sp>
      <p:sp>
        <p:nvSpPr>
          <p:cNvPr id="453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54" name="TextShape 3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08C5496A-A044-4C75-A82E-0D82BA7E23FE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45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8640" y="264240"/>
            <a:ext cx="4551840" cy="6264720"/>
          </a:xfrm>
          <a:prstGeom prst="rect">
            <a:avLst/>
          </a:prstGeom>
          <a:ln w="9360">
            <a:noFill/>
          </a:ln>
        </p:spPr>
      </p:pic>
      <p:pic>
        <p:nvPicPr>
          <p:cNvPr id="456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148000" y="3285000"/>
            <a:ext cx="3642120" cy="21884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457" name="Picture 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7640" y="2069280"/>
            <a:ext cx="9000720" cy="617400"/>
          </a:xfrm>
          <a:prstGeom prst="rect">
            <a:avLst/>
          </a:prstGeom>
          <a:ln w="9360">
            <a:noFill/>
          </a:ln>
        </p:spPr>
      </p:pic>
      <p:sp>
        <p:nvSpPr>
          <p:cNvPr id="458" name="CustomShape 4"/>
          <p:cNvSpPr/>
          <p:nvPr/>
        </p:nvSpPr>
        <p:spPr>
          <a:xfrm>
            <a:off x="513360" y="404640"/>
            <a:ext cx="8915040" cy="1691280"/>
          </a:xfrm>
          <a:prstGeom prst="rect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ё</a:t>
            </a:r>
            <a:endParaRPr/>
          </a:p>
        </p:txBody>
      </p:sp>
      <p:pic>
        <p:nvPicPr>
          <p:cNvPr id="459" name="Picture 5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249840" y="1989000"/>
            <a:ext cx="8893800" cy="791640"/>
          </a:xfrm>
          <a:prstGeom prst="rect">
            <a:avLst/>
          </a:prstGeom>
          <a:ln w="9360">
            <a:noFill/>
          </a:ln>
        </p:spPr>
      </p:pic>
      <p:sp>
        <p:nvSpPr>
          <p:cNvPr id="460" name="CustomShape 5"/>
          <p:cNvSpPr/>
          <p:nvPr/>
        </p:nvSpPr>
        <p:spPr>
          <a:xfrm>
            <a:off x="243720" y="620640"/>
            <a:ext cx="8899920" cy="1356120"/>
          </a:xfrm>
          <a:prstGeom prst="rect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</p:sp>
    </p:spTree>
  </p:cSld>
  <p:timing>
    <p:tnLst>
      <p:par>
        <p:cTn id="231" dur="indefinite" restart="never" nodeType="tmRoot">
          <p:childTnLst>
            <p:seq>
              <p:cTn id="232" dur="indefinite" nodeType="mainSeq">
                <p:childTnLst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7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id="241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7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id="251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457200" y="63036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62" name="TextShape 2"/>
          <p:cNvSpPr txBox="1"/>
          <p:nvPr/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63" name="TextShape 3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64" name="TextShape 4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                                                         </a:t>
            </a:r>
            <a:r>
              <a:rPr lang="en-US" sz="1000" u="sng">
                <a:solidFill>
                  <a:srgbClr val="000000"/>
                </a:solidFill>
                <a:latin typeface="Arial"/>
              </a:rPr>
              <a:t>www.ecompetences.eu</a:t>
            </a:r>
            <a:endParaRPr/>
          </a:p>
        </p:txBody>
      </p:sp>
      <p:sp>
        <p:nvSpPr>
          <p:cNvPr id="465" name="TextShape 5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6385478E-911D-4F73-89F7-0BCA8A333CC3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466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9240" y="66600"/>
            <a:ext cx="7181640" cy="67244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53" dur="indefinite" restart="never" nodeType="tmRoot">
          <p:childTnLst>
            <p:seq>
              <p:cTn id="2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Shape 1"/>
          <p:cNvSpPr txBox="1"/>
          <p:nvPr/>
        </p:nvSpPr>
        <p:spPr>
          <a:xfrm>
            <a:off x="4068000" y="404640"/>
            <a:ext cx="46904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Макет описания результатов обучения для компетенций e-CF</a:t>
            </a:r>
            <a:endParaRPr/>
          </a:p>
        </p:txBody>
      </p:sp>
      <p:sp>
        <p:nvSpPr>
          <p:cNvPr id="468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69" name="TextShape 3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28B990F2-5B89-4D8F-B10E-740D7B4DBC18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47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332640"/>
            <a:ext cx="3368520" cy="41763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471" name="Line 4"/>
          <p:cNvSpPr/>
          <p:nvPr/>
        </p:nvSpPr>
        <p:spPr>
          <a:xfrm flipV="1">
            <a:off x="1979640" y="1772640"/>
            <a:ext cx="1368000" cy="360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pic>
        <p:nvPicPr>
          <p:cNvPr id="472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640" y="2133000"/>
            <a:ext cx="5990760" cy="16473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473" name="CustomShape 5"/>
          <p:cNvSpPr/>
          <p:nvPr/>
        </p:nvSpPr>
        <p:spPr>
          <a:xfrm>
            <a:off x="1965960" y="1783080"/>
            <a:ext cx="5988960" cy="39600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</a:ln>
        </p:spPr>
      </p:sp>
      <p:pic>
        <p:nvPicPr>
          <p:cNvPr id="474" name="Picture 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979640" y="4077000"/>
            <a:ext cx="6019560" cy="21045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p:timing>
    <p:tnLst>
      <p:par>
        <p:cTn id="255" dur="indefinite" restart="never" nodeType="tmRoot">
          <p:childTnLst>
            <p:seq>
              <p:cTn id="256" dur="indefinite" nodeType="mainSeq">
                <p:childTnLst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61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6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3132000" y="333360"/>
            <a:ext cx="5832000" cy="8218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Информация: портал e-CF </a:t>
            </a:r>
            <a:r>
              <a:rPr lang="en-US" sz="2400">
                <a:solidFill>
                  <a:srgbClr val="aa7100"/>
                </a:solidFill>
                <a:latin typeface="Arial"/>
              </a:rPr>
              <a:t>  </a:t>
            </a:r>
            <a:endParaRPr/>
          </a:p>
        </p:txBody>
      </p:sp>
      <p:pic>
        <p:nvPicPr>
          <p:cNvPr id="476" name="Picture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35280" y="1413000"/>
            <a:ext cx="5689080" cy="4854240"/>
          </a:xfrm>
          <a:prstGeom prst="rect">
            <a:avLst/>
          </a:prstGeom>
          <a:ln w="9360">
            <a:noFill/>
          </a:ln>
        </p:spPr>
      </p:pic>
      <p:sp>
        <p:nvSpPr>
          <p:cNvPr id="477" name="CustomShape 2"/>
          <p:cNvSpPr/>
          <p:nvPr/>
        </p:nvSpPr>
        <p:spPr>
          <a:xfrm>
            <a:off x="179280" y="1989000"/>
            <a:ext cx="1439640" cy="1079280"/>
          </a:xfrm>
          <a:prstGeom prst="wedgeRoundRectCallout">
            <a:avLst>
              <a:gd name="adj1" fmla="val 112167"/>
              <a:gd name="adj2" fmla="val -16968"/>
              <a:gd name="adj3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e-CF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Инструмент для создания профилей должностей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78" name="CustomShape 3"/>
          <p:cNvSpPr/>
          <p:nvPr/>
        </p:nvSpPr>
        <p:spPr>
          <a:xfrm>
            <a:off x="7164360" y="3429000"/>
            <a:ext cx="1655280" cy="647280"/>
          </a:xfrm>
          <a:prstGeom prst="wedgeRoundRectCallout">
            <a:avLst>
              <a:gd name="adj1" fmla="val -75222"/>
              <a:gd name="adj2" fmla="val 295625"/>
              <a:gd name="adj3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Документы CEN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Переводы</a:t>
            </a:r>
            <a:endParaRPr/>
          </a:p>
        </p:txBody>
      </p:sp>
      <p:sp>
        <p:nvSpPr>
          <p:cNvPr id="479" name="CustomShape 4"/>
          <p:cNvSpPr/>
          <p:nvPr/>
        </p:nvSpPr>
        <p:spPr>
          <a:xfrm>
            <a:off x="179280" y="3573360"/>
            <a:ext cx="4824000" cy="18000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1100">
                <a:solidFill>
                  <a:srgbClr val="000000"/>
                </a:solidFill>
                <a:latin typeface="Arial"/>
              </a:rPr>
              <a:t>Европейская рамка ИКТ-компетенций 2.0 – Часть 1: Общая европейская рамка компетенций ИКТ-специалистов для всех секторов индустрии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11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100">
                <a:solidFill>
                  <a:srgbClr val="000000"/>
                </a:solidFill>
                <a:latin typeface="Arial"/>
              </a:rPr>
              <a:t>Европейская рамка ИКТ-компетенций 2.0 – Часть 2: Руководство по использованию Европейской рамки ИКТ-компетенций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1100">
                <a:solidFill>
                  <a:srgbClr val="000000"/>
                </a:solidFill>
                <a:latin typeface="Arial"/>
              </a:rPr>
              <a:t>Европейская рамка ИКТ-компетенций 2.0 – Часть 3: Создание e-CF – соединение методологических основ и опыта экспертов</a:t>
            </a:r>
            <a:endParaRPr/>
          </a:p>
          <a:p>
            <a:pPr algn="r">
              <a:lnSpc>
                <a:spcPct val="100000"/>
              </a:lnSpc>
            </a:pPr>
            <a:r>
              <a:rPr i="1" lang="en-US" sz="1100">
                <a:solidFill>
                  <a:srgbClr val="000000"/>
                </a:solidFill>
                <a:latin typeface="Arial"/>
              </a:rPr>
              <a:t>(перевод осуществлен при поддержке Softline)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pic>
        <p:nvPicPr>
          <p:cNvPr id="480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439560"/>
            <a:ext cx="3962160" cy="6418080"/>
          </a:xfrm>
          <a:prstGeom prst="rect">
            <a:avLst/>
          </a:prstGeom>
          <a:ln w="38160">
            <a:solidFill>
              <a:srgbClr val="404040"/>
            </a:solidFill>
            <a:miter/>
          </a:ln>
        </p:spPr>
      </p:pic>
      <p:pic>
        <p:nvPicPr>
          <p:cNvPr id="481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320" y="50760"/>
            <a:ext cx="2512800" cy="1152000"/>
          </a:xfrm>
          <a:prstGeom prst="rect">
            <a:avLst/>
          </a:prstGeom>
          <a:ln w="9360">
            <a:noFill/>
          </a:ln>
        </p:spPr>
      </p:pic>
      <p:pic>
        <p:nvPicPr>
          <p:cNvPr id="482" name="Picture 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1928880" y="1033560"/>
            <a:ext cx="5285880" cy="4790880"/>
          </a:xfrm>
          <a:prstGeom prst="rect">
            <a:avLst/>
          </a:prstGeom>
          <a:ln w="444600">
            <a:solidFill>
              <a:srgbClr val="cccccc"/>
            </a:solidFill>
            <a:miter/>
          </a:ln>
        </p:spPr>
      </p:pic>
    </p:spTree>
  </p:cSld>
  <p:timing>
    <p:tnLst>
      <p:par>
        <p:cTn id="267" dur="indefinite" restart="never" nodeType="tmRoot">
          <p:childTnLst>
            <p:seq>
              <p:cTn id="268" dur="indefinite" nodeType="mainSeq">
                <p:childTnLst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73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78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8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8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extShape 1"/>
          <p:cNvSpPr txBox="1"/>
          <p:nvPr/>
        </p:nvSpPr>
        <p:spPr>
          <a:xfrm>
            <a:off x="1763640" y="188640"/>
            <a:ext cx="70052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Выбор профессий в ИТ: три группы профессий,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
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объединенных по типу работодателя</a:t>
            </a:r>
            <a:endParaRPr/>
          </a:p>
        </p:txBody>
      </p:sp>
      <p:sp>
        <p:nvSpPr>
          <p:cNvPr id="484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85" name="TextShape 3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A1AFE87D-87A1-47F7-A466-E6B41C2E8B3C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486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27640" y="1484640"/>
            <a:ext cx="7620480" cy="4536000"/>
          </a:xfrm>
          <a:prstGeom prst="rect">
            <a:avLst/>
          </a:prstGeom>
          <a:ln w="9360">
            <a:noFill/>
          </a:ln>
        </p:spPr>
      </p:pic>
      <p:pic>
        <p:nvPicPr>
          <p:cNvPr id="487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6453360"/>
            <a:ext cx="3017520" cy="225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94" dur="indefinite" restart="never" nodeType="tmRoot">
          <p:childTnLst>
            <p:seq>
              <p:cTn id="29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Shape 1"/>
          <p:cNvSpPr txBox="1"/>
          <p:nvPr/>
        </p:nvSpPr>
        <p:spPr>
          <a:xfrm>
            <a:off x="457200" y="63036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89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90" name="TextShape 3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6365471C-22EE-43DC-A268-A72EC529AA5F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491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1412640"/>
            <a:ext cx="6850080" cy="406116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492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640" y="2781000"/>
            <a:ext cx="6913800" cy="375480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</p:spTree>
  </p:cSld>
  <p:timing>
    <p:tnLst>
      <p:par>
        <p:cTn id="296" dur="indefinite" restart="never" nodeType="tmRoot">
          <p:childTnLst>
            <p:seq>
              <p:cTn id="297" dur="indefinite" nodeType="mainSeq">
                <p:childTnLst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0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 txBox="1"/>
          <p:nvPr/>
        </p:nvSpPr>
        <p:spPr>
          <a:xfrm>
            <a:off x="914400" y="188640"/>
            <a:ext cx="8229240" cy="719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Соглашение по аксиоматике </a:t>
            </a:r>
            <a:endParaRPr/>
          </a:p>
        </p:txBody>
      </p:sp>
      <p:sp>
        <p:nvSpPr>
          <p:cNvPr id="494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95" name="TextShape 3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                                                          </a:t>
            </a:r>
            <a:r>
              <a:rPr lang="en-US" sz="1000" u="sng">
                <a:solidFill>
                  <a:srgbClr val="000000"/>
                </a:solidFill>
                <a:latin typeface="Arial"/>
              </a:rPr>
              <a:t>www.ecompetences.eu</a:t>
            </a:r>
            <a:endParaRPr/>
          </a:p>
        </p:txBody>
      </p:sp>
      <p:sp>
        <p:nvSpPr>
          <p:cNvPr id="496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3B74CA8E-1E04-4C13-9AC5-0233F7C5EEC5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497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1196640"/>
            <a:ext cx="8544600" cy="5256360"/>
          </a:xfrm>
          <a:prstGeom prst="rect">
            <a:avLst/>
          </a:prstGeom>
          <a:ln w="9360">
            <a:noFill/>
          </a:ln>
        </p:spPr>
      </p:pic>
      <p:pic>
        <p:nvPicPr>
          <p:cNvPr id="498" name="Рисунок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205000"/>
            <a:ext cx="6948000" cy="3816000"/>
          </a:xfrm>
          <a:prstGeom prst="rect">
            <a:avLst/>
          </a:prstGeom>
          <a:ln w="9360">
            <a:noFill/>
          </a:ln>
        </p:spPr>
      </p:pic>
      <p:pic>
        <p:nvPicPr>
          <p:cNvPr id="499" name="Picture 3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052640"/>
            <a:ext cx="8820000" cy="2980800"/>
          </a:xfrm>
          <a:prstGeom prst="rect">
            <a:avLst/>
          </a:prstGeom>
          <a:ln w="9360">
            <a:noFill/>
          </a:ln>
        </p:spPr>
      </p:pic>
      <p:pic>
        <p:nvPicPr>
          <p:cNvPr id="500" name="Picture 4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2267640" y="1268640"/>
            <a:ext cx="6483600" cy="4248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03" dur="indefinite" restart="never" nodeType="tmRoot">
          <p:childTnLst>
            <p:seq>
              <p:cTn id="304" dur="indefinite" nodeType="mainSeq">
                <p:childTnLst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9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0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id="31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20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id="324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3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id="334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extShape 1"/>
          <p:cNvSpPr txBox="1"/>
          <p:nvPr/>
        </p:nvSpPr>
        <p:spPr>
          <a:xfrm>
            <a:off x="2339640" y="630360"/>
            <a:ext cx="6346800" cy="6382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000">
                <a:solidFill>
                  <a:srgbClr val="000000"/>
                </a:solidFill>
                <a:latin typeface="Arial"/>
              </a:rPr>
              <a:t>Основные проекты, в которых мы участвовали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:</a:t>
            </a:r>
            <a:endParaRPr/>
          </a:p>
        </p:txBody>
      </p:sp>
      <p:sp>
        <p:nvSpPr>
          <p:cNvPr id="502" name="TextShape 2"/>
          <p:cNvSpPr txBox="1"/>
          <p:nvPr/>
        </p:nvSpPr>
        <p:spPr>
          <a:xfrm>
            <a:off x="539640" y="1484640"/>
            <a:ext cx="8229240" cy="4680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Wingdings" charset="2"/>
              <a:buAutoNum type="arabicPeriod"/>
            </a:pPr>
            <a:r>
              <a:rPr lang="de-DE" sz="1400">
                <a:solidFill>
                  <a:srgbClr val="000000"/>
                </a:solidFill>
                <a:latin typeface="Arial"/>
              </a:rPr>
              <a:t>2011 год «Разработка и апробация моделей центров сертификации профессиональных квалификаций и экспертно-методического центра в области информатика и вычислительной техники» (НФРК)</a:t>
            </a:r>
            <a:endParaRPr/>
          </a:p>
          <a:p>
            <a:pPr>
              <a:lnSpc>
                <a:spcPct val="100000"/>
              </a:lnSpc>
              <a:buFont typeface="Wingdings" charset="2"/>
              <a:buAutoNum type="arabicPeriod"/>
            </a:pPr>
            <a:r>
              <a:rPr lang="de-DE" sz="1400">
                <a:solidFill>
                  <a:srgbClr val="000000"/>
                </a:solidFill>
                <a:latin typeface="Arial"/>
              </a:rPr>
              <a:t>2012 год СоДИТ - Разработка СДС «ИТ-Стандарт»</a:t>
            </a:r>
            <a:endParaRPr/>
          </a:p>
          <a:p>
            <a:pPr>
              <a:lnSpc>
                <a:spcPct val="100000"/>
              </a:lnSpc>
              <a:buFont typeface="Wingdings" charset="2"/>
              <a:buAutoNum type="arabicPeriod"/>
            </a:pPr>
            <a:r>
              <a:rPr lang="de-DE" sz="1400">
                <a:solidFill>
                  <a:srgbClr val="000000"/>
                </a:solidFill>
                <a:latin typeface="Arial"/>
              </a:rPr>
              <a:t>2009-2014 годы Разработка ГОСТ Р на основе стандартов CEN eSkills (Росстандарт)</a:t>
            </a:r>
            <a:endParaRPr/>
          </a:p>
          <a:p>
            <a:pPr>
              <a:lnSpc>
                <a:spcPct val="100000"/>
              </a:lnSpc>
              <a:buFont typeface="Wingdings" charset="2"/>
              <a:buAutoNum type="arabicPeriod"/>
            </a:pPr>
            <a:r>
              <a:rPr lang="de-DE" sz="1400">
                <a:solidFill>
                  <a:srgbClr val="000000"/>
                </a:solidFill>
                <a:latin typeface="Arial"/>
              </a:rPr>
              <a:t>2013 год ПС «Менеджер по ИТ» (Участие в разработке совместно с СоДИТ, АП КИТ)</a:t>
            </a:r>
            <a:endParaRPr/>
          </a:p>
          <a:p>
            <a:pPr>
              <a:lnSpc>
                <a:spcPct val="100000"/>
              </a:lnSpc>
              <a:buFont typeface="Wingdings" charset="2"/>
              <a:buAutoNum type="arabicPeriod"/>
            </a:pPr>
            <a:r>
              <a:rPr lang="de-DE" sz="1400">
                <a:solidFill>
                  <a:srgbClr val="000000"/>
                </a:solidFill>
                <a:latin typeface="Arial"/>
              </a:rPr>
              <a:t>2013 год  «Проведение оценки существующих процедур и инструментов оценки и сертификации квалификаций в области ИТ» (НФПК)</a:t>
            </a:r>
            <a:endParaRPr/>
          </a:p>
          <a:p>
            <a:pPr>
              <a:lnSpc>
                <a:spcPct val="100000"/>
              </a:lnSpc>
              <a:buFont typeface="Wingdings" charset="2"/>
              <a:buAutoNum type="arabicPeriod"/>
            </a:pPr>
            <a:r>
              <a:rPr lang="de-DE" sz="1400">
                <a:solidFill>
                  <a:srgbClr val="000000"/>
                </a:solidFill>
                <a:latin typeface="Arial"/>
              </a:rPr>
              <a:t>Создание экспертной сети в области ИТ EXPENET </a:t>
            </a:r>
            <a:endParaRPr/>
          </a:p>
          <a:p>
            <a:pPr>
              <a:lnSpc>
                <a:spcPct val="100000"/>
              </a:lnSpc>
              <a:buFont typeface="Wingdings" charset="2"/>
              <a:buAutoNum type="arabicPeriod"/>
            </a:pPr>
            <a:r>
              <a:rPr lang="de-DE" sz="1400">
                <a:solidFill>
                  <a:srgbClr val="000000"/>
                </a:solidFill>
                <a:latin typeface="Arial"/>
              </a:rPr>
              <a:t>2014 год IDC «Анализ мировой практики  применения сертификации ИКТ-специалистов и выработка предложений по применению системы сертификации в Республике Казахстан»</a:t>
            </a:r>
            <a:endParaRPr/>
          </a:p>
          <a:p>
            <a:pPr>
              <a:lnSpc>
                <a:spcPct val="100000"/>
              </a:lnSpc>
              <a:buFont typeface="Wingdings" charset="2"/>
              <a:buAutoNum type="arabicPeriod"/>
            </a:pPr>
            <a:r>
              <a:rPr lang="de-DE" sz="1400">
                <a:solidFill>
                  <a:srgbClr val="000000"/>
                </a:solidFill>
                <a:latin typeface="Arial"/>
              </a:rPr>
              <a:t>2013-2014 годы ТЕМПУС INARM </a:t>
            </a:r>
            <a:endParaRPr/>
          </a:p>
          <a:p>
            <a:pPr>
              <a:lnSpc>
                <a:spcPct val="100000"/>
              </a:lnSpc>
              <a:buFont typeface="Wingdings" charset="2"/>
              <a:buAutoNum type="arabicPeriod"/>
            </a:pPr>
            <a:r>
              <a:rPr lang="de-DE" sz="1400">
                <a:solidFill>
                  <a:srgbClr val="000000"/>
                </a:solidFill>
                <a:latin typeface="Arial"/>
              </a:rPr>
              <a:t>2014 год «Профессиональный стандарт преподавателя бизнес-информатики» </a:t>
            </a:r>
            <a:endParaRPr/>
          </a:p>
          <a:p>
            <a:pPr>
              <a:lnSpc>
                <a:spcPct val="100000"/>
              </a:lnSpc>
              <a:buFont typeface="Wingdings" charset="2"/>
              <a:buAutoNum type="arabicPeriod"/>
            </a:pPr>
            <a:r>
              <a:rPr lang="de-DE" sz="1400">
                <a:solidFill>
                  <a:srgbClr val="000000"/>
                </a:solidFill>
                <a:latin typeface="Arial"/>
              </a:rPr>
              <a:t>2014 e-Cusrriculum (EC, CEN/CENELEC)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03" name="TextShape 3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04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A1F1DDE7-FCDA-4DC5-9B00-75E9610D66FC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</p:spTree>
  </p:cSld>
  <p:timing>
    <p:tnLst>
      <p:par>
        <p:cTn id="336" dur="indefinite" restart="never" nodeType="tmRoot">
          <p:childTnLst>
            <p:seq>
              <p:cTn id="3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547640" y="188640"/>
            <a:ext cx="7282800" cy="7102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Разработка профессиональных стандартов в РФ </a:t>
            </a:r>
            <a:r>
              <a:rPr b="1" lang="de-DE" sz="2000">
                <a:solidFill>
                  <a:srgbClr val="000000"/>
                </a:solidFill>
                <a:latin typeface="Arial"/>
              </a:rPr>
              <a:t>
</a:t>
            </a:r>
            <a:r>
              <a:rPr b="1" lang="de-DE" sz="2000">
                <a:solidFill>
                  <a:srgbClr val="000000"/>
                </a:solidFill>
                <a:latin typeface="Arial"/>
              </a:rPr>
              <a:t>2012 год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de-DE" sz="2000">
                <a:solidFill>
                  <a:srgbClr val="000000"/>
                </a:solidFill>
                <a:latin typeface="Arial"/>
              </a:rPr>
              <a:t>7 мая 2012 г. № 597 Указ Президента от «О мероприятиях по реализации государственной социальной политики» поставлены задачи: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>
                <a:solidFill>
                  <a:srgbClr val="000000"/>
                </a:solidFill>
                <a:latin typeface="Arial"/>
              </a:rPr>
              <a:t>подготовить и внести до 1 сентября 2012 г. в Госдуму проект ФЗ о внесении в законодательство изменений, касающихся разработки, утверждения и применения ПС;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>
                <a:solidFill>
                  <a:srgbClr val="000000"/>
                </a:solidFill>
                <a:latin typeface="Arial"/>
              </a:rPr>
              <a:t>утвердить до 1 декабря 2012 г. план разработки ПС;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>
                <a:solidFill>
                  <a:srgbClr val="000000"/>
                </a:solidFill>
                <a:latin typeface="Arial"/>
              </a:rPr>
              <a:t>разработать к 2015 году и утвердить не менее </a:t>
            </a:r>
            <a:r>
              <a:rPr lang="de-DE">
                <a:solidFill>
                  <a:srgbClr val="ff0000"/>
                </a:solidFill>
                <a:latin typeface="Arial"/>
              </a:rPr>
              <a:t>800</a:t>
            </a:r>
            <a:r>
              <a:rPr lang="de-DE">
                <a:solidFill>
                  <a:srgbClr val="000000"/>
                </a:solidFill>
                <a:latin typeface="Arial"/>
              </a:rPr>
              <a:t> ПС</a:t>
            </a:r>
            <a:endParaRPr/>
          </a:p>
          <a:p>
            <a:r>
              <a:rPr lang="de-DE" sz="2000">
                <a:solidFill>
                  <a:srgbClr val="000000"/>
                </a:solidFill>
                <a:latin typeface="Arial"/>
              </a:rPr>
              <a:t>30 ноября 2012 г. </a:t>
            </a:r>
            <a:r>
              <a:rPr lang="de-DE">
                <a:solidFill>
                  <a:srgbClr val="000000"/>
                </a:solidFill>
                <a:latin typeface="Arial"/>
              </a:rPr>
              <a:t>Приказ№565 от «Об утверждении плана-графика подготовки профессиональных стандартов в 2013-2014 годах»:</a:t>
            </a:r>
            <a:endParaRPr/>
          </a:p>
          <a:p>
            <a:pPr>
              <a:lnSpc>
                <a:spcPct val="100000"/>
              </a:lnSpc>
            </a:pPr>
            <a:r>
              <a:rPr i="1" lang="de-DE">
                <a:solidFill>
                  <a:srgbClr val="000000"/>
                </a:solidFill>
                <a:latin typeface="Arial"/>
              </a:rPr>
              <a:t>Основные исполнители: Минтруд России, Агентство стратегических инициатив (АСИ) и НАРК РСПП, вопросы финансирования обсуждались с Минфином, вопросы регистрации - с Минюстом</a:t>
            </a:r>
            <a:endParaRPr/>
          </a:p>
        </p:txBody>
      </p:sp>
      <p:sp>
        <p:nvSpPr>
          <p:cNvPr id="191" name="TextShape 3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2" name="TextShape 4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 u="sng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93" name="TextShape 5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529D6774-855E-4D0F-8E80-445D71E32F0C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457200" y="630360"/>
            <a:ext cx="82292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Выводы и рекомендации </a:t>
            </a:r>
            <a:endParaRPr/>
          </a:p>
        </p:txBody>
      </p:sp>
      <p:sp>
        <p:nvSpPr>
          <p:cNvPr id="506" name="TextShape 2"/>
          <p:cNvSpPr txBox="1"/>
          <p:nvPr/>
        </p:nvSpPr>
        <p:spPr>
          <a:xfrm>
            <a:off x="539640" y="1773360"/>
            <a:ext cx="8229240" cy="4176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Стандарты CEN eSkills являются зрелым состоявшимся проектом,  результаты которого содержательно дополняет ПС-ИТ актуальной информацией о требованиях рынка труда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Результаты проектов использования e-CF могут быть полезными для: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 sz="1100">
                <a:solidFill>
                  <a:srgbClr val="000000"/>
                </a:solidFill>
                <a:latin typeface="Arial"/>
              </a:rPr>
              <a:t>Российский предприятий (управление ИТ-кадрами)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 sz="1100">
                <a:solidFill>
                  <a:srgbClr val="000000"/>
                </a:solidFill>
                <a:latin typeface="Arial"/>
              </a:rPr>
              <a:t>Российского образования  (образовательные программы)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 sz="1100">
                <a:solidFill>
                  <a:srgbClr val="000000"/>
                </a:solidFill>
                <a:latin typeface="Arial"/>
              </a:rPr>
              <a:t>Анализа и прогнозов рынка труда ИКТ-специалистов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 sz="1100">
                <a:solidFill>
                  <a:srgbClr val="000000"/>
                </a:solidFill>
                <a:latin typeface="Arial"/>
              </a:rPr>
              <a:t>Гармонизации сертификаций вендоров и ПС-ИТ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 sz="1100">
                <a:solidFill>
                  <a:srgbClr val="000000"/>
                </a:solidFill>
                <a:latin typeface="Arial"/>
              </a:rPr>
              <a:t>Разработки методик создания ПС и отраслевых рамок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Рекомендации: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Рассмотреть возможности использования e-CF для компаний РФ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Рассмотреть подготовку новых ГОСТ на основе e-CF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Разработать процедуры гармонизации e-CF и ПС-ИТ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Российским экспертам включиться в работу CEN eSkills WP для развития e-СF и проектов на основе e-СF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07" name="TextShape 3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08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0184EB6D-5124-4C5E-BF90-EE8410672BBD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</p:spTree>
  </p:cSld>
  <p:timing>
    <p:tnLst>
      <p:par>
        <p:cTn id="338" dur="indefinite" restart="never" nodeType="tmRoot">
          <p:childTnLst>
            <p:seq>
              <p:cTn id="3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10" name="TextShape 2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C4778BF3-013F-4C26-8684-41B94107507C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511" name="TextShape 3"/>
          <p:cNvSpPr txBox="1"/>
          <p:nvPr/>
        </p:nvSpPr>
        <p:spPr>
          <a:xfrm>
            <a:off x="395640" y="285300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Спасибо за внимание!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
</a:t>
            </a:r>
            <a:r>
              <a:rPr lang="de-DE" sz="2400" u="sng">
                <a:solidFill>
                  <a:srgbClr val="009999"/>
                </a:solidFill>
                <a:latin typeface="Arial"/>
              </a:rPr>
              <a:t>volpyan</a:t>
            </a:r>
            <a:r>
              <a:rPr lang="de-DE" sz="2400" u="sng">
                <a:solidFill>
                  <a:srgbClr val="009999"/>
                </a:solidFill>
                <a:latin typeface="Arial"/>
              </a:rPr>
              <a:t>@</a:t>
            </a:r>
            <a:r>
              <a:rPr lang="de-DE" sz="2400" u="sng">
                <a:solidFill>
                  <a:srgbClr val="009999"/>
                </a:solidFill>
                <a:latin typeface="Arial"/>
              </a:rPr>
              <a:t>itstandard</a:t>
            </a:r>
            <a:r>
              <a:rPr lang="de-DE" sz="2400" u="sng">
                <a:solidFill>
                  <a:srgbClr val="009999"/>
                </a:solidFill>
                <a:latin typeface="Arial"/>
              </a:rPr>
              <a:t> </a:t>
            </a:r>
            <a:r>
              <a:rPr lang="de-DE" sz="2400" u="sng">
                <a:solidFill>
                  <a:srgbClr val="009999"/>
                </a:solidFill>
                <a:latin typeface="Arial"/>
              </a:rPr>
              <a:t>ru</a:t>
            </a:r>
            <a:endParaRPr/>
          </a:p>
        </p:txBody>
      </p:sp>
    </p:spTree>
  </p:cSld>
  <p:timing>
    <p:tnLst>
      <p:par>
        <p:cTn id="340" dur="indefinite" restart="never" nodeType="tmRoot">
          <p:childTnLst>
            <p:seq>
              <p:cTn id="3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831600" y="-122040"/>
            <a:ext cx="82292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План разработки 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
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профессиональных стандартов РФ</a:t>
            </a:r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6" name="TextShape 3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51F9AEBA-32A4-4669-90EE-9F7B226435C4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graphicFrame>
        <p:nvGraphicFramePr>
          <p:cNvPr id="197" name="Table 4"/>
          <p:cNvGraphicFramePr/>
          <p:nvPr/>
        </p:nvGraphicFramePr>
        <p:xfrm>
          <a:off x="228600" y="950400"/>
          <a:ext cx="8784720" cy="5846400"/>
        </p:xfrm>
        <a:graphic>
          <a:graphicData uri="http://schemas.openxmlformats.org/drawingml/2006/table">
            <a:tbl>
              <a:tblPr/>
              <a:tblGrid>
                <a:gridCol w="449640"/>
                <a:gridCol w="6007680"/>
                <a:gridCol w="751680"/>
                <a:gridCol w="674280"/>
                <a:gridCol w="901440"/>
              </a:tblGrid>
              <a:tr h="396000">
                <a:tc>
                  <a:txBody>
                    <a:bodyPr lIns="38880" rIns="388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Arial"/>
                        </a:rPr>
                        <a:t>№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Arial"/>
                        </a:rPr>
                        <a:t>Группы занятий (профессий)*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300">
                          <a:solidFill>
                            <a:srgbClr val="000000"/>
                          </a:solidFill>
                          <a:latin typeface="Arial"/>
                        </a:rPr>
                        <a:t>Количество проф. стандартов</a:t>
                      </a:r>
                      <a:endParaRPr/>
                    </a:p>
                  </a:txBody>
                  <a:tcPr/>
                </a:tc>
              </a:tr>
              <a:tr h="215640">
                <a:tc>
                  <a:txBody>
                    <a:bodyPr lIns="38880" rIns="388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2013 г.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2014 г.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2013-2014</a:t>
                      </a:r>
                      <a:endParaRPr/>
                    </a:p>
                  </a:txBody>
                  <a:tcPr/>
                </a:tc>
              </a:tr>
              <a:tr h="21888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Руководители организаций и их структурных подразделений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/>
                    </a:p>
                  </a:txBody>
                  <a:tcPr/>
                </a:tc>
              </a:tr>
              <a:tr h="43308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Специалисты в области естественных,  общественных биологических, сельскохозяйственных, технических и родственных наук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/>
                    </a:p>
                  </a:txBody>
                  <a:tcPr/>
                </a:tc>
              </a:tr>
              <a:tr h="21564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Специалисты в области экономики,  финансов, управления и права 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/>
                    </a:p>
                  </a:txBody>
                  <a:tcPr/>
                </a:tc>
              </a:tr>
              <a:tr h="36828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Специалисты в области архитектуры, проектирования, геодезии, топографии и дизайна 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/>
                    </a:p>
                  </a:txBody>
                  <a:tcPr/>
                </a:tc>
              </a:tr>
              <a:tr h="22680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Инженеры и технические специалисты инженерных направлений 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  <a:endParaRPr/>
                    </a:p>
                  </a:txBody>
                  <a:tcPr/>
                </a:tc>
              </a:tr>
              <a:tr h="22212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6.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Специалисты в области компьютерных технологий 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/>
                    </a:p>
                  </a:txBody>
                  <a:tcPr/>
                </a:tc>
              </a:tr>
              <a:tr h="21888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Работники в области образования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/>
                    </a:p>
                  </a:txBody>
                  <a:tcPr/>
                </a:tc>
              </a:tr>
              <a:tr h="25560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Работники в области здравоохранения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/>
                    </a:p>
                  </a:txBody>
                  <a:tcPr/>
                </a:tc>
              </a:tr>
              <a:tr h="18288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Работники в области искусств, культуры, спорта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/>
                    </a:p>
                  </a:txBody>
                  <a:tcPr/>
                </a:tc>
              </a:tr>
              <a:tr h="18288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Работники средств массовой информации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/>
                    </a:p>
                  </a:txBody>
                  <a:tcPr/>
                </a:tc>
              </a:tr>
              <a:tr h="21240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11.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Работники в сфере социального обслуживания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/>
                    </a:p>
                  </a:txBody>
                  <a:tcPr/>
                </a:tc>
              </a:tr>
              <a:tr h="21888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12.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Работники в сфере общественной безопасности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13.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Административные и офисные работники, занятые подготовкой информации, оформлением документации и учетом 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/>
                    </a:p>
                  </a:txBody>
                  <a:tcPr/>
                </a:tc>
              </a:tr>
              <a:tr h="22212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14.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Работники сельского и лесного хозяйства, рыболовства и рыбоводства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15.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Рабочие в сфере строительства, добычи и переработки полезных ископаемых, энергетики, промышленности и родственных профессий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110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210</a:t>
                      </a:r>
                      <a:endParaRPr/>
                    </a:p>
                  </a:txBody>
                  <a:tcPr/>
                </a:tc>
              </a:tr>
              <a:tr h="22212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16.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Рабочие в сфере транспорта, связи и родственных профессий  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55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17.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Рабочие по изготовлению, ремонту и обслуживанию оборудования, приборов, изделий, инструментов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112</a:t>
                      </a:r>
                      <a:endParaRPr/>
                    </a:p>
                  </a:txBody>
                  <a:tcPr/>
                </a:tc>
              </a:tr>
              <a:tr h="36828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18.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Рабочие - операторы, аппаратчики и машинисты установок и машин, слесари - сборщики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  <a:endParaRPr/>
                    </a:p>
                  </a:txBody>
                  <a:tcPr/>
                </a:tc>
              </a:tr>
              <a:tr h="368640"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19.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Работники жилищно-коммунального хозяйства, торговли, общественного питания и гостиничного обслуживания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/>
                    </a:p>
                  </a:txBody>
                  <a:tcPr/>
                </a:tc>
                <a:tc>
                  <a:txBody>
                    <a:bodyPr lIns="38880" rIns="3888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611640" y="1196640"/>
            <a:ext cx="8229240" cy="4680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ФЗ от 29 декабря 2012 г. N 273-ФЗ "Об образовании в Российской Федерации«. Пункт 7 статьи 11, которого гласит: «При формировании федеральных государственных образовательных стандартов профессионального образования учитываются положения соответствующих профессиональных стандартов».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3 декабря 2012 года N 236-ФЗ «О внесении изменений в: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 sz="1400">
                <a:solidFill>
                  <a:srgbClr val="000000"/>
                </a:solidFill>
                <a:latin typeface="Arial"/>
              </a:rPr>
              <a:t>Трудовой Кодекс Российской Федерации и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 sz="1400">
                <a:solidFill>
                  <a:srgbClr val="000000"/>
                </a:solidFill>
                <a:latin typeface="Arial"/>
              </a:rPr>
              <a:t>ФЗ "О техническом регулировании". </a:t>
            </a:r>
            <a:endParaRPr/>
          </a:p>
          <a:p>
            <a:pPr>
              <a:lnSpc>
                <a:spcPct val="100000"/>
              </a:lnSpc>
            </a:pPr>
            <a:r>
              <a:rPr lang="de-DE" sz="1600">
                <a:solidFill>
                  <a:srgbClr val="000000"/>
                </a:solidFill>
                <a:latin typeface="Arial"/>
              </a:rPr>
              <a:t>C учетом этих поправок Статья 195.1. Трудового Кодекса теперь содержит определение профстандарта:</a:t>
            </a:r>
            <a:endParaRPr/>
          </a:p>
          <a:p>
            <a:pPr>
              <a:lnSpc>
                <a:spcPct val="100000"/>
              </a:lnSpc>
            </a:pPr>
            <a:r>
              <a:rPr lang="de-DE" sz="1600">
                <a:solidFill>
                  <a:srgbClr val="ff0000"/>
                </a:solidFill>
                <a:latin typeface="Arial"/>
              </a:rPr>
              <a:t>«Квалификация работника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 - уровень знаний, умений, профессиональных навыков и опыта работы работника. </a:t>
            </a:r>
            <a:endParaRPr/>
          </a:p>
          <a:p>
            <a:pPr>
              <a:lnSpc>
                <a:spcPct val="100000"/>
              </a:lnSpc>
            </a:pPr>
            <a:r>
              <a:rPr lang="de-DE" sz="1600">
                <a:solidFill>
                  <a:srgbClr val="ff0000"/>
                </a:solidFill>
                <a:latin typeface="Arial"/>
              </a:rPr>
              <a:t>Профессиональный стандарт 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- характеристика квалификации, необходимой работнику для осуществления определенного вида профессиональной деятельности. Порядок разработки, утверждения и применения ПС, а также установления тождественности наименований должностей, профессий и специальностей …. Устанавливается Правительством РФ с учетом мнения Российской трехсторонней комиссии по регулированию социально-трудовых отношений»</a:t>
            </a:r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0" name="TextShape 3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 u="sng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201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A62431DC-B09B-4BA6-8EAF-FE088ABC3721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202" name="CustomShape 5"/>
          <p:cNvSpPr/>
          <p:nvPr/>
        </p:nvSpPr>
        <p:spPr>
          <a:xfrm>
            <a:off x="2411640" y="260640"/>
            <a:ext cx="6562800" cy="7102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Разработка профессиональных стандартов в РФ </a:t>
            </a:r>
            <a:r>
              <a:rPr b="1" lang="en-US" sz="2000">
                <a:solidFill>
                  <a:srgbClr val="000000"/>
                </a:solidFill>
                <a:latin typeface="Arial"/>
              </a:rPr>
              <a:t>
</a:t>
            </a:r>
            <a:r>
              <a:rPr b="1" lang="en-US" sz="2000">
                <a:solidFill>
                  <a:srgbClr val="000000"/>
                </a:solidFill>
                <a:latin typeface="Arial"/>
              </a:rPr>
              <a:t>2013 год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539640" y="1484640"/>
            <a:ext cx="8229240" cy="4176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de-DE" sz="1600">
                <a:solidFill>
                  <a:srgbClr val="000000"/>
                </a:solidFill>
                <a:latin typeface="Arial"/>
              </a:rPr>
              <a:t>12 апреля 2013 г. подписаны приказы: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№ 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147н «Об утверждении </a:t>
            </a:r>
            <a:r>
              <a:rPr lang="de-DE" sz="1600">
                <a:solidFill>
                  <a:srgbClr val="ff0000"/>
                </a:solidFill>
                <a:latin typeface="Arial"/>
              </a:rPr>
              <a:t>макета профессионального стандарта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»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№ 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148н «Об утверждении </a:t>
            </a:r>
            <a:r>
              <a:rPr lang="de-DE" sz="1600">
                <a:solidFill>
                  <a:srgbClr val="ff0000"/>
                </a:solidFill>
                <a:latin typeface="Arial"/>
              </a:rPr>
              <a:t>уровней квалификаций в целях разработки проектов профессиональных стандартов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».</a:t>
            </a:r>
            <a:endParaRPr/>
          </a:p>
          <a:p>
            <a:pPr>
              <a:lnSpc>
                <a:spcPct val="100000"/>
              </a:lnSpc>
            </a:pPr>
            <a:r>
              <a:rPr lang="de-DE" sz="1600">
                <a:solidFill>
                  <a:srgbClr val="000000"/>
                </a:solidFill>
                <a:latin typeface="Arial"/>
              </a:rPr>
              <a:t>29 апреля 2013 г. подписан приказ№ 170н «Об утверждении </a:t>
            </a:r>
            <a:r>
              <a:rPr lang="de-DE" sz="1600">
                <a:solidFill>
                  <a:srgbClr val="ff0000"/>
                </a:solidFill>
                <a:latin typeface="Arial"/>
              </a:rPr>
              <a:t>методических рекомендаций</a:t>
            </a:r>
            <a:r>
              <a:rPr lang="de-DE" sz="1600">
                <a:solidFill>
                  <a:srgbClr val="000000"/>
                </a:solidFill>
                <a:latin typeface="Arial"/>
              </a:rPr>
              <a:t> по разработке ПС»</a:t>
            </a:r>
            <a:endParaRPr/>
          </a:p>
          <a:p>
            <a:pPr>
              <a:lnSpc>
                <a:spcPct val="100000"/>
              </a:lnSpc>
            </a:pPr>
            <a:r>
              <a:rPr lang="de-DE" sz="1600">
                <a:solidFill>
                  <a:srgbClr val="000000"/>
                </a:solidFill>
                <a:latin typeface="Arial"/>
              </a:rPr>
              <a:t>В 2013 г. объявлены аукционы на разработку ПС, (в т.ч. 20 конкурсов по направлению ИТ).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В рамках аукциона нормативная база приказов 147н и 148н дополняется техническим заданием с четкими количественными требованиями к числу экспертов и рецензентов, а также с общим описанием процедуры общественного обсуждения текстов ПС.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>
                <a:solidFill>
                  <a:srgbClr val="000000"/>
                </a:solidFill>
                <a:latin typeface="Arial"/>
              </a:rPr>
              <a:t>Допускается разработка вне конкурса за счет средств разработчика</a:t>
            </a:r>
            <a:endParaRPr/>
          </a:p>
        </p:txBody>
      </p:sp>
      <p:sp>
        <p:nvSpPr>
          <p:cNvPr id="204" name="TextShape 2"/>
          <p:cNvSpPr txBox="1"/>
          <p:nvPr/>
        </p:nvSpPr>
        <p:spPr>
          <a:xfrm>
            <a:off x="4495680" y="6316560"/>
            <a:ext cx="302868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5" name="TextShape 3"/>
          <p:cNvSpPr txBox="1"/>
          <p:nvPr/>
        </p:nvSpPr>
        <p:spPr>
          <a:xfrm>
            <a:off x="455760" y="6316560"/>
            <a:ext cx="50526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000" u="sng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206" name="TextShape 4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67EE52FE-CBCD-46D0-B0B2-40B03D1DCA9E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207" name="CustomShape 5"/>
          <p:cNvSpPr/>
          <p:nvPr/>
        </p:nvSpPr>
        <p:spPr>
          <a:xfrm>
            <a:off x="2411640" y="260640"/>
            <a:ext cx="6562800" cy="7102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Разработка профессиональных стандартов в РФ </a:t>
            </a:r>
            <a:r>
              <a:rPr b="1" lang="en-US" sz="2000">
                <a:solidFill>
                  <a:srgbClr val="000000"/>
                </a:solidFill>
                <a:latin typeface="Arial"/>
              </a:rPr>
              <a:t>
</a:t>
            </a:r>
            <a:r>
              <a:rPr b="1" lang="en-US" sz="2000">
                <a:solidFill>
                  <a:srgbClr val="000000"/>
                </a:solidFill>
                <a:latin typeface="Arial"/>
              </a:rPr>
              <a:t>2013 год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251640" y="1052640"/>
            <a:ext cx="8517600" cy="5184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de-DE" sz="900">
                <a:solidFill>
                  <a:srgbClr val="000000"/>
                </a:solidFill>
                <a:latin typeface="Arial"/>
              </a:rPr>
              <a:t>Правительство России (заместитель Председателя Правительства – руководитель Аппарата Правительства С.Э.Приходько) дало указания во исполнение </a:t>
            </a:r>
            <a:r>
              <a:rPr lang="de-DE" sz="900" u="sng">
                <a:solidFill>
                  <a:srgbClr val="009999"/>
                </a:solidFill>
                <a:latin typeface="Arial"/>
              </a:rPr>
              <a:t>перечня поручений Президента России от 26 декабря 2013 года №Пр-3050</a:t>
            </a:r>
            <a:r>
              <a:rPr lang="de-DE" sz="900">
                <a:solidFill>
                  <a:srgbClr val="000000"/>
                </a:solidFill>
                <a:latin typeface="Arial"/>
              </a:rPr>
              <a:t> (резолюция от 30 декабря 2013 года №СП-П12-9512):</a:t>
            </a:r>
            <a:endParaRPr/>
          </a:p>
          <a:p>
            <a:pPr>
              <a:lnSpc>
                <a:spcPct val="100000"/>
              </a:lnSpc>
            </a:pPr>
            <a:r>
              <a:rPr lang="de-DE" sz="900">
                <a:solidFill>
                  <a:srgbClr val="000000"/>
                </a:solidFill>
                <a:latin typeface="Arial"/>
              </a:rPr>
              <a:t>1. </a:t>
            </a:r>
            <a:r>
              <a:rPr lang="de-DE" sz="900" u="sng">
                <a:solidFill>
                  <a:srgbClr val="009999"/>
                </a:solidFill>
                <a:latin typeface="Arial"/>
              </a:rPr>
              <a:t>По пункту 1 перечня поручений Президента</a:t>
            </a:r>
            <a:r>
              <a:rPr lang="de-DE" sz="900">
                <a:solidFill>
                  <a:srgbClr val="000000"/>
                </a:solidFill>
                <a:latin typeface="Arial"/>
              </a:rPr>
              <a:t>: Минтруду России (М.А.Топилину) : представить в установленном порядке предложения</a:t>
            </a:r>
            <a:endParaRPr/>
          </a:p>
          <a:p>
            <a:pPr>
              <a:lnSpc>
                <a:spcPct val="100000"/>
              </a:lnSpc>
            </a:pPr>
            <a:r>
              <a:rPr lang="de-DE" sz="900">
                <a:solidFill>
                  <a:srgbClr val="000000"/>
                </a:solidFill>
                <a:latin typeface="Arial"/>
              </a:rPr>
              <a:t>- по </a:t>
            </a:r>
            <a:r>
              <a:rPr b="1" lang="de-DE" sz="900">
                <a:solidFill>
                  <a:srgbClr val="000000"/>
                </a:solidFill>
                <a:latin typeface="Arial"/>
              </a:rPr>
              <a:t>корректировке плана разработки </a:t>
            </a:r>
            <a:r>
              <a:rPr lang="de-DE" sz="900">
                <a:solidFill>
                  <a:srgbClr val="000000"/>
                </a:solidFill>
                <a:latin typeface="Arial"/>
              </a:rPr>
              <a:t>профессиональных стандартов;</a:t>
            </a:r>
            <a:endParaRPr/>
          </a:p>
          <a:p>
            <a:pPr>
              <a:lnSpc>
                <a:spcPct val="100000"/>
              </a:lnSpc>
            </a:pPr>
            <a:r>
              <a:rPr lang="de-DE" sz="900">
                <a:solidFill>
                  <a:srgbClr val="000000"/>
                </a:solidFill>
                <a:latin typeface="Arial"/>
              </a:rPr>
              <a:t>- о </a:t>
            </a:r>
            <a:r>
              <a:rPr b="1" lang="de-DE" sz="900">
                <a:solidFill>
                  <a:srgbClr val="000000"/>
                </a:solidFill>
                <a:latin typeface="Arial"/>
              </a:rPr>
              <a:t>возможности организации разработки профессиональных стандартов объединениями работодателей</a:t>
            </a:r>
            <a:r>
              <a:rPr lang="de-DE" sz="900">
                <a:solidFill>
                  <a:srgbClr val="000000"/>
                </a:solidFill>
                <a:latin typeface="Arial"/>
              </a:rPr>
              <a:t>. Срок – до 18 марта 2014 года.</a:t>
            </a:r>
            <a:endParaRPr/>
          </a:p>
          <a:p>
            <a:pPr>
              <a:lnSpc>
                <a:spcPct val="100000"/>
              </a:lnSpc>
            </a:pPr>
            <a:r>
              <a:rPr lang="de-DE" sz="900">
                <a:solidFill>
                  <a:srgbClr val="000000"/>
                </a:solidFill>
                <a:latin typeface="Arial"/>
              </a:rPr>
              <a:t>2. </a:t>
            </a:r>
            <a:r>
              <a:rPr lang="de-DE" sz="900" u="sng">
                <a:solidFill>
                  <a:srgbClr val="009999"/>
                </a:solidFill>
                <a:latin typeface="Arial"/>
              </a:rPr>
              <a:t>По абзацу второму пункта 2 перечня поручений Президента</a:t>
            </a:r>
            <a:r>
              <a:rPr lang="de-DE" sz="900">
                <a:solidFill>
                  <a:srgbClr val="000000"/>
                </a:solidFill>
                <a:latin typeface="Arial"/>
              </a:rPr>
              <a:t>: Минтруду России (М.А.Топилину), Минэкономразвития России (А.В.Улюкаеву), Минюсту России (А.В.Коновалову) и Минфину России (А.Г.Силуанову) подготовить и внести в Государственную Думу Федерального Собрания Российской Федерации проекты федеральных законов, предусматривающие </a:t>
            </a:r>
            <a:r>
              <a:rPr b="1" lang="de-DE" sz="900">
                <a:solidFill>
                  <a:srgbClr val="000000"/>
                </a:solidFill>
                <a:latin typeface="Arial"/>
              </a:rPr>
              <a:t>обязательность применения профессиональных стандартов работодателями </a:t>
            </a:r>
            <a:r>
              <a:rPr lang="de-DE" sz="900">
                <a:solidFill>
                  <a:srgbClr val="000000"/>
                </a:solidFill>
                <a:latin typeface="Arial"/>
              </a:rPr>
              <a:t>– государственными и муниципальными организациями, а также организациями, контрольный пакет акций которых принадлежит Российской Федерации, субъекту Российской Федерации или муниципальному образованию. Срок – до 2 апреля 2014 года.</a:t>
            </a:r>
            <a:endParaRPr/>
          </a:p>
          <a:p>
            <a:pPr>
              <a:lnSpc>
                <a:spcPct val="100000"/>
              </a:lnSpc>
            </a:pPr>
            <a:r>
              <a:rPr lang="de-DE" sz="900">
                <a:solidFill>
                  <a:srgbClr val="000000"/>
                </a:solidFill>
                <a:latin typeface="Arial"/>
              </a:rPr>
              <a:t>3. </a:t>
            </a:r>
            <a:r>
              <a:rPr lang="de-DE" sz="900" u="sng">
                <a:solidFill>
                  <a:srgbClr val="009999"/>
                </a:solidFill>
                <a:latin typeface="Arial"/>
              </a:rPr>
              <a:t>По абзацу третьему пункта 2 перечня поручений Президента</a:t>
            </a:r>
            <a:r>
              <a:rPr lang="de-DE" sz="900">
                <a:solidFill>
                  <a:srgbClr val="000000"/>
                </a:solidFill>
                <a:latin typeface="Arial"/>
              </a:rPr>
              <a:t>: Минобрнауки России (Д.В.Ливанову), Минтруду России (М.А.Топилину), Минюсту России (А.В.Коновалову) совместно с заинтересованными федеральными органами исполнительной власти подготовить и внести в Государственную Думу Федерального Собрания Российской Федерации проекты федеральных законов, предусматривающие обязательный </a:t>
            </a:r>
            <a:r>
              <a:rPr b="1" lang="de-DE" sz="900">
                <a:solidFill>
                  <a:srgbClr val="000000"/>
                </a:solidFill>
                <a:latin typeface="Arial"/>
              </a:rPr>
              <a:t>учёт положений профессиональных стандартов при формировании федеральных государственных образовательных стандартов профессионального образования</a:t>
            </a:r>
            <a:r>
              <a:rPr lang="de-DE" sz="900">
                <a:solidFill>
                  <a:srgbClr val="000000"/>
                </a:solidFill>
                <a:latin typeface="Arial"/>
              </a:rPr>
              <a:t>. Срок – до 2 апреля 2014 года.</a:t>
            </a:r>
            <a:endParaRPr/>
          </a:p>
          <a:p>
            <a:pPr>
              <a:lnSpc>
                <a:spcPct val="100000"/>
              </a:lnSpc>
            </a:pPr>
            <a:r>
              <a:rPr lang="de-DE" sz="900">
                <a:solidFill>
                  <a:srgbClr val="000000"/>
                </a:solidFill>
                <a:latin typeface="Arial"/>
              </a:rPr>
              <a:t>4. </a:t>
            </a:r>
            <a:r>
              <a:rPr lang="de-DE" sz="900" u="sng">
                <a:solidFill>
                  <a:srgbClr val="009999"/>
                </a:solidFill>
                <a:latin typeface="Arial"/>
              </a:rPr>
              <a:t>По пункту 3 перечня поручений Президента</a:t>
            </a:r>
            <a:r>
              <a:rPr lang="de-DE" sz="900">
                <a:solidFill>
                  <a:srgbClr val="000000"/>
                </a:solidFill>
                <a:latin typeface="Arial"/>
              </a:rPr>
              <a:t>: Минобрнауки России (Д.В.Ливанову) совместно с заинтересованными федеральными органами исполнительной власти и организациями обеспечить </a:t>
            </a:r>
            <a:r>
              <a:rPr b="1" lang="de-DE" sz="900">
                <a:solidFill>
                  <a:srgbClr val="000000"/>
                </a:solidFill>
                <a:latin typeface="Arial"/>
              </a:rPr>
              <a:t>актуализацию федеральных государственных образовательных стандартов и профессиональных образовательных программ </a:t>
            </a:r>
            <a:r>
              <a:rPr lang="de-DE" sz="900">
                <a:solidFill>
                  <a:srgbClr val="000000"/>
                </a:solidFill>
                <a:latin typeface="Arial"/>
              </a:rPr>
              <a:t>с учётом принимаемых профессиональных стандартов, а также формирование организационных механизмов проведения профессионально-общественной аккредитации образовательных программ. Срок – до 15 мая 2014 года.</a:t>
            </a:r>
            <a:endParaRPr/>
          </a:p>
          <a:p>
            <a:pPr>
              <a:lnSpc>
                <a:spcPct val="100000"/>
              </a:lnSpc>
            </a:pPr>
            <a:r>
              <a:rPr lang="de-DE" sz="900">
                <a:solidFill>
                  <a:srgbClr val="000000"/>
                </a:solidFill>
                <a:latin typeface="Arial"/>
              </a:rPr>
              <a:t>5. Совместно с Агентством стратегических инициатив по продвижению новых проектов: </a:t>
            </a:r>
            <a:endParaRPr/>
          </a:p>
          <a:p>
            <a:pPr>
              <a:lnSpc>
                <a:spcPct val="100000"/>
              </a:lnSpc>
            </a:pPr>
            <a:r>
              <a:rPr lang="de-DE" sz="900">
                <a:solidFill>
                  <a:srgbClr val="000000"/>
                </a:solidFill>
                <a:latin typeface="Arial"/>
              </a:rPr>
              <a:t>а) </a:t>
            </a:r>
            <a:r>
              <a:rPr lang="de-DE" sz="900" u="sng">
                <a:solidFill>
                  <a:srgbClr val="009999"/>
                </a:solidFill>
                <a:latin typeface="Arial"/>
              </a:rPr>
              <a:t>по подпункту «а» пункта 4 перечня поручений Президента</a:t>
            </a:r>
            <a:r>
              <a:rPr lang="de-DE" sz="900">
                <a:solidFill>
                  <a:srgbClr val="000000"/>
                </a:solidFill>
                <a:latin typeface="Arial"/>
              </a:rPr>
              <a:t>: Минтруду России (М.А.Топилину) совместно с заинтересованными федеральными органами исполнительной власти обеспечить утверждение комплексного плана мероприятий («дорожной карты») по разработке профессиональных стандартов, их независимой профессионально-общественной экспертизе и применению.Срок – до 10 марта 2014 года.</a:t>
            </a:r>
            <a:endParaRPr/>
          </a:p>
          <a:p>
            <a:pPr>
              <a:lnSpc>
                <a:spcPct val="100000"/>
              </a:lnSpc>
            </a:pPr>
            <a:r>
              <a:rPr lang="de-DE" sz="900">
                <a:solidFill>
                  <a:srgbClr val="000000"/>
                </a:solidFill>
                <a:latin typeface="Arial"/>
              </a:rPr>
              <a:t>б) </a:t>
            </a:r>
            <a:r>
              <a:rPr lang="de-DE" sz="900" u="sng">
                <a:solidFill>
                  <a:srgbClr val="009999"/>
                </a:solidFill>
                <a:latin typeface="Arial"/>
              </a:rPr>
              <a:t>по подпункту «б» пункта 4 перечня поручений Президента</a:t>
            </a:r>
            <a:r>
              <a:rPr lang="de-DE" sz="900">
                <a:solidFill>
                  <a:srgbClr val="000000"/>
                </a:solidFill>
                <a:latin typeface="Arial"/>
              </a:rPr>
              <a:t>: Минтруду России (М.А.Топилину) и Минэкономразвития России (А.В.Улюкаеву) совместно с заинтересованными федеральными органами исполнительной власти обеспечить разработку </a:t>
            </a:r>
            <a:r>
              <a:rPr b="1" lang="de-DE" sz="900">
                <a:solidFill>
                  <a:srgbClr val="ff0000"/>
                </a:solidFill>
                <a:latin typeface="Arial"/>
              </a:rPr>
              <a:t>национального классификатора (перечня) видов профессиональной деятельности </a:t>
            </a:r>
            <a:r>
              <a:rPr lang="de-DE" sz="900">
                <a:solidFill>
                  <a:srgbClr val="000000"/>
                </a:solidFill>
                <a:latin typeface="Arial"/>
              </a:rPr>
              <a:t>с учётом их востребованности на рынке труда. Срок – до </a:t>
            </a:r>
            <a:r>
              <a:rPr b="1" lang="de-DE" sz="900">
                <a:solidFill>
                  <a:srgbClr val="ff0000"/>
                </a:solidFill>
                <a:latin typeface="Arial"/>
              </a:rPr>
              <a:t>16 сентября 2014 года</a:t>
            </a:r>
            <a:r>
              <a:rPr lang="de-DE" sz="900">
                <a:solidFill>
                  <a:srgbClr val="000000"/>
                </a:solidFill>
                <a:latin typeface="Arial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de-DE" sz="900">
                <a:solidFill>
                  <a:srgbClr val="000000"/>
                </a:solidFill>
                <a:latin typeface="Arial"/>
              </a:rPr>
              <a:t>6. </a:t>
            </a:r>
            <a:r>
              <a:rPr lang="de-DE" sz="900" u="sng">
                <a:solidFill>
                  <a:srgbClr val="009999"/>
                </a:solidFill>
                <a:latin typeface="Arial"/>
              </a:rPr>
              <a:t>По пункту 5 перечня поручений Президента</a:t>
            </a:r>
            <a:r>
              <a:rPr lang="de-DE" sz="900">
                <a:solidFill>
                  <a:srgbClr val="000000"/>
                </a:solidFill>
                <a:latin typeface="Arial"/>
              </a:rPr>
              <a:t>: Минтруду России (М.А.Топилину), Минэкономразвития России (А.В.Улюкаеву) и Минфину России (А.Г.Силуанову) совместно с заинтересованными федеральными органами исполнительной власти, общероссийскими объединениями работодателей, общероссийскими  объединениями профсоюзов разработать и представить </a:t>
            </a:r>
            <a:r>
              <a:rPr b="1" lang="de-DE" sz="900">
                <a:solidFill>
                  <a:srgbClr val="000000"/>
                </a:solidFill>
                <a:latin typeface="Arial"/>
              </a:rPr>
              <a:t>предложения по формированию сети независимых центров сертификации квалификации, </a:t>
            </a:r>
            <a:r>
              <a:rPr lang="de-DE" sz="900">
                <a:solidFill>
                  <a:srgbClr val="000000"/>
                </a:solidFill>
                <a:latin typeface="Arial"/>
              </a:rPr>
              <a:t>в том числе по определению механизмов аккредитации таких центров и установлению процедуры подтверждения квалификации работников. Срок – до 15 мая 2014 года.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7596360" y="6316560"/>
            <a:ext cx="574200" cy="47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198DAADB-6A71-4D38-814A-F3CEE5B315E5}" type="slidenum">
              <a:rPr b="1" lang="en-US" sz="1200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210" name="CustomShape 3"/>
          <p:cNvSpPr/>
          <p:nvPr/>
        </p:nvSpPr>
        <p:spPr>
          <a:xfrm>
            <a:off x="1403640" y="260640"/>
            <a:ext cx="7570800" cy="7102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Об обеспечении выполнения поручений Президента России по итогам совещания по вопросам разработки профессиональных стандартов. </a:t>
            </a:r>
            <a:r>
              <a:rPr b="1" lang="en-US" sz="2000">
                <a:solidFill>
                  <a:srgbClr val="000000"/>
                </a:solidFill>
                <a:latin typeface="Arial"/>
              </a:rPr>
              <a:t>2014 год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