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7"/>
  </p:handoutMasterIdLst>
  <p:sldIdLst>
    <p:sldId id="257" r:id="rId2"/>
    <p:sldId id="261" r:id="rId3"/>
    <p:sldId id="327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7" r:id="rId18"/>
    <p:sldId id="366" r:id="rId19"/>
    <p:sldId id="368" r:id="rId20"/>
    <p:sldId id="369" r:id="rId21"/>
    <p:sldId id="370" r:id="rId22"/>
    <p:sldId id="371" r:id="rId23"/>
    <p:sldId id="372" r:id="rId24"/>
    <p:sldId id="374" r:id="rId25"/>
    <p:sldId id="373" r:id="rId26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0"/>
    <a:srgbClr val="CC0000"/>
    <a:srgbClr val="20BE9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273297C-6BD3-43E5-8075-49A6A61411D3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874F942-E893-4F3D-BE52-20E0335B24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A124F-4C36-4CB5-BD33-DD93E62C3CC3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2614871-1FC7-453D-9472-6AAA28F0C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2DCCB-5C7B-473F-9B7F-BAA240620278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2084D-551F-4450-9CB4-0ED7095A93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0B501-F557-43A3-A036-C28E5F2B774C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CC6E0-EDA5-4D0E-8FC4-6DFB893D4F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8CE2-DFCE-4FDF-8CFF-27EC7EDD75FD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F351C-16C0-44FC-A31F-FBCC7A1A6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0710D-8194-4327-B28F-C5B484112FF6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22318-578B-486B-BD1D-2154FD3570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6E359-C80D-4014-84EE-7CE593DB15DE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BFC01-59A4-4F15-9844-79AADFE240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5172E5E-E983-4F95-A21B-105121BDB448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95E8449-3E53-4DC5-9B18-7010156E7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BDCB1-1EC8-4D0A-B190-A148135943FC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91F59-5134-4A68-A845-9523A47BE0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6A8DF-8914-4C93-9A49-3B2A2C82502E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6A2A1-3F71-4CC5-9804-2729D6070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8F1B1-C78A-4F09-84B4-A9D47DF37FC3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EA7BF-6D34-4AA2-9EA0-55DC212BF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80F03-F842-4D8F-AC5B-9B8221B06EA0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73FE7-CE4B-4D2F-8EA3-02C8DE4C58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77555955-C2B6-4B85-A463-CA339D67AE57}" type="datetimeFigureOut">
              <a:rPr lang="ru-RU"/>
              <a:pPr>
                <a:defRPr/>
              </a:pPr>
              <a:t>18.03.2015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B77188C1-98E3-4C84-B754-0B56F0D6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73" r:id="rId5"/>
    <p:sldLayoutId id="2147483674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16/S1574-0730(07)01004-3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942950"/>
          </a:xfrm>
        </p:spPr>
        <p:txBody>
          <a:bodyPr/>
          <a:lstStyle/>
          <a:p>
            <a:pPr marL="63500" algn="ctr" eaLnBrk="1" hangingPunct="1"/>
            <a:r>
              <a:rPr lang="ru-RU" dirty="0" err="1" smtClean="0"/>
              <a:t>к.э.н</a:t>
            </a:r>
            <a:r>
              <a:rPr lang="ru-RU" dirty="0" smtClean="0"/>
              <a:t>., доцент Г.В. Калягин</a:t>
            </a:r>
          </a:p>
          <a:p>
            <a:pPr marL="63500" algn="ctr" eaLnBrk="1" hangingPunct="1"/>
            <a:r>
              <a:rPr lang="en-US" dirty="0" smtClean="0">
                <a:hlinkClick r:id="rId2"/>
              </a:rPr>
              <a:t>gkalyagin@yandex.ru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Частное улаживание конфликта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Целевая функция истца:</a:t>
            </a:r>
          </a:p>
          <a:p>
            <a:pPr algn="r" eaLnBrk="1" hangingPunct="1">
              <a:spcBef>
                <a:spcPts val="1200"/>
              </a:spcBef>
              <a:buNone/>
            </a:pPr>
            <a:endParaRPr lang="ru-RU" dirty="0" smtClean="0"/>
          </a:p>
          <a:p>
            <a:pPr algn="r" eaLnBrk="1" hangingPunct="1">
              <a:spcBef>
                <a:spcPts val="1200"/>
              </a:spcBef>
              <a:buNone/>
            </a:pP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.5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ru-RU" dirty="0" smtClean="0"/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Где </a:t>
            </a:r>
            <a:r>
              <a:rPr lang="en-US" i="1" dirty="0" smtClean="0"/>
              <a:t>z(x)=(x-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D</a:t>
            </a:r>
            <a:r>
              <a:rPr lang="en-US" i="1" dirty="0" smtClean="0"/>
              <a:t>)/w</a:t>
            </a:r>
            <a:r>
              <a:rPr lang="ru-RU" i="1" dirty="0" smtClean="0"/>
              <a:t> </a:t>
            </a:r>
            <a:r>
              <a:rPr lang="ru-RU" dirty="0" smtClean="0"/>
              <a:t>– пограничное значение </a:t>
            </a:r>
            <a:r>
              <a:rPr lang="en-US" i="1" dirty="0" smtClean="0"/>
              <a:t>p</a:t>
            </a:r>
            <a:r>
              <a:rPr lang="ru-RU" dirty="0" smtClean="0"/>
              <a:t>; </a:t>
            </a:r>
            <a:r>
              <a:rPr lang="en-US" i="1" dirty="0" smtClean="0"/>
              <a:t>a </a:t>
            </a:r>
            <a:r>
              <a:rPr lang="ru-RU" dirty="0" smtClean="0"/>
              <a:t>– минимальная вероятность выигрыша в суде для истца (</a:t>
            </a:r>
            <a:r>
              <a:rPr lang="en-US" i="1" dirty="0" smtClean="0"/>
              <a:t>aw-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P</a:t>
            </a:r>
            <a:r>
              <a:rPr lang="en-US" i="1" dirty="0" smtClean="0"/>
              <a:t>&gt;0</a:t>
            </a:r>
            <a:r>
              <a:rPr lang="en-US" dirty="0" smtClean="0"/>
              <a:t>)</a:t>
            </a:r>
            <a:r>
              <a:rPr lang="ru-RU" dirty="0" smtClean="0"/>
              <a:t>; </a:t>
            </a:r>
            <a:r>
              <a:rPr lang="en-US" i="1" dirty="0" smtClean="0"/>
              <a:t>F(p)</a:t>
            </a:r>
            <a:r>
              <a:rPr lang="ru-RU" dirty="0" smtClean="0"/>
              <a:t> и </a:t>
            </a:r>
            <a:r>
              <a:rPr lang="en-US" i="1" dirty="0" smtClean="0"/>
              <a:t>f(p)</a:t>
            </a:r>
            <a:r>
              <a:rPr lang="ru-RU" dirty="0" smtClean="0"/>
              <a:t> – функция распределения и функция плотности распределения </a:t>
            </a:r>
            <a:r>
              <a:rPr lang="en-US" i="1" dirty="0" smtClean="0"/>
              <a:t>p</a:t>
            </a:r>
            <a:r>
              <a:rPr lang="ru-RU" dirty="0" smtClean="0"/>
              <a:t>, соответственно.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71538" y="2687642"/>
          <a:ext cx="6921500" cy="1384300"/>
        </p:xfrm>
        <a:graphic>
          <a:graphicData uri="http://schemas.openxmlformats.org/presentationml/2006/ole">
            <p:oleObj spid="_x0000_s87042" name="Формула" r:id="rId3" imgW="241272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Частное улаживание конфликта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В подавляющем большинстве случаев (до 99%) стороны приходят к соглашению до суда. Но…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dirty="0" smtClean="0"/>
              <a:t>Стороны не принимают во внимание общественные издержки судопроизводства.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dirty="0" smtClean="0"/>
              <a:t>Между истцом и ответчиком существует информационная асимметрия.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dirty="0" smtClean="0"/>
              <a:t>Частное улаживание конфликтов влияет на сдерживание.</a:t>
            </a:r>
          </a:p>
          <a:p>
            <a:pPr marL="623887" indent="-514350" algn="ctr" eaLnBrk="1" hangingPunct="1">
              <a:spcBef>
                <a:spcPts val="1800"/>
              </a:spcBef>
              <a:buNone/>
            </a:pPr>
            <a:r>
              <a:rPr lang="ru-RU" b="1" dirty="0" smtClean="0"/>
              <a:t>Число досудебных соглашений не совпадает с общественно оптимальным их числом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143372" y="5429264"/>
            <a:ext cx="85725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Частное улаживание конфликта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0100" y="2571744"/>
            <a:ext cx="7143800" cy="2928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3887" indent="-514350" algn="ctr" eaLnBrk="1" hangingPunct="1">
              <a:spcBef>
                <a:spcPts val="1800"/>
              </a:spcBef>
              <a:buNone/>
            </a:pPr>
            <a:r>
              <a:rPr lang="ru-RU" sz="3200" b="1" dirty="0" smtClean="0"/>
              <a:t>Основная цель гражданского </a:t>
            </a:r>
            <a:r>
              <a:rPr lang="ru-RU" sz="3200" b="1" dirty="0" err="1" smtClean="0"/>
              <a:t>судопроизвоства</a:t>
            </a:r>
            <a:r>
              <a:rPr lang="ru-RU" sz="3200" b="1" dirty="0" smtClean="0"/>
              <a:t>, как института – стимулирование частного улаживания конфликтов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Судебные расходы</a:t>
            </a:r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dirty="0" smtClean="0"/>
              <a:t>Судебные расходы сторон направлены на прямо противоположные цели.</a:t>
            </a:r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dirty="0" smtClean="0"/>
              <a:t>Судебные расходы сторон могут сокращать точность (</a:t>
            </a:r>
            <a:r>
              <a:rPr lang="en-US" i="1" dirty="0" smtClean="0"/>
              <a:t>accuracy</a:t>
            </a:r>
            <a:r>
              <a:rPr lang="ru-RU" dirty="0" smtClean="0"/>
              <a:t>) судебных решений.</a:t>
            </a:r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dirty="0" smtClean="0"/>
              <a:t>Судебные расходы сторон могут быть неоптимальными по своим размерам.</a:t>
            </a:r>
          </a:p>
          <a:p>
            <a:pPr marL="623887" indent="-514350" algn="ctr" eaLnBrk="1" hangingPunct="1">
              <a:spcBef>
                <a:spcPts val="2400"/>
              </a:spcBef>
              <a:buNone/>
            </a:pPr>
            <a:r>
              <a:rPr lang="ru-RU" b="1" dirty="0" smtClean="0"/>
              <a:t>Судебные расходы сторон не совпадают с общественно оптимальными. Как правило, превышают их.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238874" y="4929198"/>
            <a:ext cx="64294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Судебные иски с отрицательной ценностью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В ряде случаев истец может подать иск, даже если ожидаемый доход от него меньше нуля.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sz="3000" dirty="0" smtClean="0"/>
              <a:t>Ответчик может не знать об отрицательной ценности иска для истца.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sz="3000" dirty="0" smtClean="0"/>
              <a:t>Для того, чтобы выиграть дело, ответчик должен будет понести издержки </a:t>
            </a:r>
            <a:r>
              <a:rPr lang="ru-RU" sz="3000" b="1" dirty="0" smtClean="0"/>
              <a:t>→</a:t>
            </a:r>
            <a:r>
              <a:rPr lang="ru-RU" sz="3000" dirty="0" smtClean="0"/>
              <a:t> возможность досудебного улаживания конфликта.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Раскрытие частной информации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Стимулы к раскрытию информации</a:t>
            </a:r>
          </a:p>
          <a:p>
            <a:pPr marL="623887" indent="-514350"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3000" dirty="0" smtClean="0"/>
              <a:t>Если ответчик не знает точно размер причиненного им истцу ущерба, сокрытие последним информации о величине ущерба автоматически занижает ее в глазах ответчика.</a:t>
            </a:r>
          </a:p>
          <a:p>
            <a:pPr marL="623887" indent="-514350"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3000" dirty="0" smtClean="0"/>
              <a:t>Если истец не знает точно, был ли ответчик небрежен, сокрытие последним информации фактически равно признанию им своей небрежности.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Раскрытие частной информации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Почему стороны могут скрывать информацию?</a:t>
            </a:r>
          </a:p>
          <a:p>
            <a:pPr marL="623887" indent="-514350"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3000" dirty="0" smtClean="0"/>
              <a:t>Стороны не всегда могут представить гарантии достоверности своей информации: достоверность может быть связана с издержками.</a:t>
            </a:r>
          </a:p>
          <a:p>
            <a:pPr marL="623887" indent="-514350"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3000" dirty="0" smtClean="0"/>
              <a:t>Раскрытие информации может способствовать сокращению ее ценности для обладателя, так как другая сторона может воспользоваться этой информацией в своих целях.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357813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Перенос судебных издержек</a:t>
            </a:r>
            <a:endParaRPr lang="en-US" sz="3000" b="1" i="1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2071678"/>
            <a:ext cx="8643937" cy="928694"/>
          </a:xfrm>
          <a:prstGeom prst="roundRect">
            <a:avLst/>
          </a:prstGeom>
          <a:solidFill>
            <a:schemeClr val="accent2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solidFill>
                  <a:schemeClr val="tx1"/>
                </a:solidFill>
              </a:rPr>
              <a:t>Судебные издержки не переносятся: </a:t>
            </a:r>
            <a:r>
              <a:rPr lang="ru-RU" sz="3000" i="1" dirty="0" smtClean="0">
                <a:solidFill>
                  <a:schemeClr val="tx1"/>
                </a:solidFill>
              </a:rPr>
              <a:t>американское правило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313" y="3214686"/>
            <a:ext cx="8643937" cy="1071568"/>
          </a:xfrm>
          <a:prstGeom prst="round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solidFill>
                  <a:schemeClr val="tx1"/>
                </a:solidFill>
              </a:rPr>
              <a:t>Судебные издержки переносятся только на истца в случае его поражения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4500570"/>
            <a:ext cx="8643937" cy="1000132"/>
          </a:xfrm>
          <a:prstGeom prst="roundRect">
            <a:avLst/>
          </a:prstGeom>
          <a:solidFill>
            <a:schemeClr val="accent2">
              <a:lumMod val="40000"/>
              <a:lumOff val="60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solidFill>
                  <a:schemeClr val="tx1"/>
                </a:solidFill>
              </a:rPr>
              <a:t>Судебные издержки переносятся только на ответчика в случае его поражения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5715016"/>
            <a:ext cx="8643937" cy="1000132"/>
          </a:xfrm>
          <a:prstGeom prst="roundRect">
            <a:avLst/>
          </a:prstGeom>
          <a:solidFill>
            <a:schemeClr val="accent2">
              <a:lumMod val="20000"/>
              <a:lumOff val="80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solidFill>
                  <a:schemeClr val="tx1"/>
                </a:solidFill>
              </a:rPr>
              <a:t>Судебные издержки переносятся на любую проигравшую сторону: </a:t>
            </a:r>
            <a:r>
              <a:rPr lang="ru-RU" sz="3000" i="1" dirty="0" smtClean="0">
                <a:solidFill>
                  <a:schemeClr val="tx1"/>
                </a:solidFill>
              </a:rPr>
              <a:t>английское правило</a:t>
            </a:r>
            <a:endParaRPr lang="ru-RU" sz="3000" i="1" dirty="0">
              <a:solidFill>
                <a:schemeClr val="tx1"/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Перенос судебных издержек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Американское правило: истец подает иск, если: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.6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Английское правило: истец подает иск, если: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.7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Где </a:t>
            </a:r>
            <a:r>
              <a:rPr lang="en-US" i="1" dirty="0" smtClean="0"/>
              <a:t>p</a:t>
            </a:r>
            <a:r>
              <a:rPr lang="ru-RU" dirty="0" smtClean="0"/>
              <a:t> – вероятность победы истца, </a:t>
            </a:r>
            <a:r>
              <a:rPr lang="en-US" i="1" dirty="0" smtClean="0"/>
              <a:t>x</a:t>
            </a:r>
            <a:r>
              <a:rPr lang="ru-RU" dirty="0" smtClean="0"/>
              <a:t> – приговор (размер компенсации);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P</a:t>
            </a:r>
            <a:r>
              <a:rPr lang="ru-RU" i="1" dirty="0" smtClean="0"/>
              <a:t> </a:t>
            </a:r>
            <a:r>
              <a:rPr lang="ru-RU" dirty="0" smtClean="0"/>
              <a:t>и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D</a:t>
            </a:r>
            <a:r>
              <a:rPr lang="ru-RU" i="1" dirty="0" smtClean="0"/>
              <a:t> </a:t>
            </a:r>
            <a:r>
              <a:rPr lang="ru-RU" dirty="0" smtClean="0"/>
              <a:t>– размеры судебных издержек истца и ответчика.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Английское правило стимулирует большее количество исков, если: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.8</a:t>
            </a:r>
            <a:r>
              <a:rPr lang="ru-RU" dirty="0" smtClean="0"/>
              <a:t>)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847975" y="2357430"/>
          <a:ext cx="3448050" cy="585788"/>
        </p:xfrm>
        <a:graphic>
          <a:graphicData uri="http://schemas.openxmlformats.org/presentationml/2006/ole">
            <p:oleObj spid="_x0000_s88066" name="Формула" r:id="rId3" imgW="1269720" imgH="215640" progId="Equation.3">
              <p:embed/>
            </p:oleObj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428596" y="3500438"/>
          <a:ext cx="7519988" cy="585787"/>
        </p:xfrm>
        <a:graphic>
          <a:graphicData uri="http://schemas.openxmlformats.org/presentationml/2006/ole">
            <p:oleObj spid="_x0000_s88067" name="Формула" r:id="rId4" imgW="2768400" imgH="215640" progId="Equation.3">
              <p:embed/>
            </p:oleObj>
          </a:graphicData>
        </a:graphic>
      </p:graphicFrame>
      <p:graphicFrame>
        <p:nvGraphicFramePr>
          <p:cNvPr id="88068" name="Object 4"/>
          <p:cNvGraphicFramePr>
            <a:graphicFrameLocks noChangeAspect="1"/>
          </p:cNvGraphicFramePr>
          <p:nvPr/>
        </p:nvGraphicFramePr>
        <p:xfrm>
          <a:off x="592162" y="6200775"/>
          <a:ext cx="7551738" cy="585788"/>
        </p:xfrm>
        <a:graphic>
          <a:graphicData uri="http://schemas.openxmlformats.org/presentationml/2006/ole">
            <p:oleObj spid="_x0000_s88068" name="Формула" r:id="rId5" imgW="27810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Перенос судебных издержек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Если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P</a:t>
            </a:r>
            <a:r>
              <a:rPr lang="en-US" i="1" dirty="0" smtClean="0"/>
              <a:t>=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D</a:t>
            </a:r>
            <a:r>
              <a:rPr lang="en-US" i="1" dirty="0" smtClean="0"/>
              <a:t> </a:t>
            </a:r>
            <a:r>
              <a:rPr lang="ru-RU" dirty="0" smtClean="0"/>
              <a:t>судебных разбирательств будет больше при английском правиле, если </a:t>
            </a:r>
            <a:r>
              <a:rPr lang="en-US" i="1" dirty="0" smtClean="0"/>
              <a:t>p&gt;0,5</a:t>
            </a:r>
            <a:r>
              <a:rPr lang="ru-RU" dirty="0" smtClean="0"/>
              <a:t>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i="1" dirty="0" smtClean="0"/>
              <a:t>Американское правило.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Минимальный размер компенсации для истца при досудебном урегулировании: 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P</a:t>
            </a:r>
            <a:r>
              <a:rPr lang="en-US" i="1" dirty="0" err="1" smtClean="0"/>
              <a:t>w-c</a:t>
            </a:r>
            <a:r>
              <a:rPr lang="en-US" i="1" baseline="-25000" dirty="0" err="1" smtClean="0"/>
              <a:t>P</a:t>
            </a:r>
            <a:r>
              <a:rPr lang="ru-RU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Максимальный размер компенсации для ответчика при досудебном урегулировании: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D</a:t>
            </a:r>
            <a:r>
              <a:rPr lang="en-US" i="1" dirty="0" err="1" smtClean="0"/>
              <a:t>w+c</a:t>
            </a:r>
            <a:r>
              <a:rPr lang="en-US" i="1" baseline="-25000" dirty="0" err="1" smtClean="0"/>
              <a:t>D</a:t>
            </a:r>
            <a:r>
              <a:rPr lang="ru-RU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Судебное разбирательство состоится, если:</a:t>
            </a:r>
            <a:endParaRPr lang="en-US" dirty="0" smtClean="0"/>
          </a:p>
          <a:p>
            <a:pPr algn="r" eaLnBrk="1" hangingPunct="1">
              <a:spcBef>
                <a:spcPts val="600"/>
              </a:spcBef>
              <a:buNone/>
            </a:pP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.9</a:t>
            </a:r>
            <a:r>
              <a:rPr lang="ru-RU" dirty="0" smtClean="0"/>
              <a:t>)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graphicFrame>
        <p:nvGraphicFramePr>
          <p:cNvPr id="88068" name="Object 4"/>
          <p:cNvGraphicFramePr>
            <a:graphicFrameLocks noChangeAspect="1"/>
          </p:cNvGraphicFramePr>
          <p:nvPr/>
        </p:nvGraphicFramePr>
        <p:xfrm>
          <a:off x="609600" y="6200775"/>
          <a:ext cx="7516813" cy="585788"/>
        </p:xfrm>
        <a:graphic>
          <a:graphicData uri="http://schemas.openxmlformats.org/presentationml/2006/ole">
            <p:oleObj spid="_x0000_s89092" name="Формула" r:id="rId3" imgW="27684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1435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3000" b="1" i="1" dirty="0" smtClean="0"/>
              <a:t>Литература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ru-RU" sz="3000" dirty="0" smtClean="0"/>
              <a:t>Тамбовцев В.Л. </a:t>
            </a:r>
            <a:r>
              <a:rPr lang="ru-RU" sz="3000" i="1" dirty="0" smtClean="0"/>
              <a:t>Право и экономическая теория</a:t>
            </a:r>
            <a:r>
              <a:rPr lang="ru-RU" sz="3000" dirty="0" smtClean="0"/>
              <a:t>. М.: </a:t>
            </a:r>
            <a:r>
              <a:rPr lang="ru-RU" sz="3000" dirty="0" err="1" smtClean="0"/>
              <a:t>Инфра-М</a:t>
            </a:r>
            <a:r>
              <a:rPr lang="ru-RU" sz="3000" dirty="0" smtClean="0"/>
              <a:t>. 2005. Гл. 6.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sz="3000" dirty="0" smtClean="0"/>
              <a:t>Shavell, Steven. 2004. </a:t>
            </a:r>
            <a:r>
              <a:rPr lang="en-US" sz="3000" i="1" dirty="0" smtClean="0"/>
              <a:t>Foundations of Economic Analysis of Law</a:t>
            </a:r>
            <a:r>
              <a:rPr lang="en-US" sz="3000" dirty="0" smtClean="0"/>
              <a:t>.  Cambridge (MA): Harvard University Press.</a:t>
            </a:r>
            <a:r>
              <a:rPr lang="ru-RU" sz="3000" dirty="0" smtClean="0"/>
              <a:t> </a:t>
            </a:r>
            <a:r>
              <a:rPr lang="en-US" sz="3000" dirty="0" smtClean="0"/>
              <a:t>Ch. </a:t>
            </a:r>
            <a:r>
              <a:rPr lang="ru-RU" sz="3000" dirty="0" smtClean="0"/>
              <a:t>17-19</a:t>
            </a:r>
            <a:r>
              <a:rPr lang="en-US" sz="3000" i="1" dirty="0" smtClean="0"/>
              <a:t>.</a:t>
            </a:r>
            <a:endParaRPr lang="ru-RU" sz="3000" i="1" dirty="0" smtClean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sz="3000" dirty="0" smtClean="0">
                <a:hlinkClick r:id="rId2"/>
              </a:rPr>
              <a:t>Spier, Kathryn E</a:t>
            </a:r>
            <a:r>
              <a:rPr lang="en-US" sz="3000" dirty="0" smtClean="0">
                <a:solidFill>
                  <a:srgbClr val="000000"/>
                </a:solidFill>
                <a:hlinkClick r:id="rId2"/>
              </a:rPr>
              <a:t>.</a:t>
            </a:r>
            <a:r>
              <a:rPr lang="en-US" sz="3000" dirty="0" smtClean="0">
                <a:hlinkClick r:id="rId2"/>
              </a:rPr>
              <a:t> 2007. ‘Litigation’. In: </a:t>
            </a:r>
            <a:r>
              <a:rPr lang="en-US" sz="3000" dirty="0" err="1" smtClean="0">
                <a:hlinkClick r:id="rId2"/>
              </a:rPr>
              <a:t>Polinsky</a:t>
            </a:r>
            <a:r>
              <a:rPr lang="en-US" sz="3000" dirty="0" smtClean="0">
                <a:hlinkClick r:id="rId2"/>
              </a:rPr>
              <a:t> A. M., Shavell S. (Eds.), </a:t>
            </a:r>
            <a:r>
              <a:rPr lang="en-US" sz="3000" i="1" dirty="0" smtClean="0">
                <a:hlinkClick r:id="rId2"/>
              </a:rPr>
              <a:t>Handbook of Law and Economics</a:t>
            </a:r>
            <a:r>
              <a:rPr lang="ru-RU" sz="3000" i="1" dirty="0" smtClean="0">
                <a:hlinkClick r:id="rId2"/>
              </a:rPr>
              <a:t> </a:t>
            </a:r>
            <a:r>
              <a:rPr lang="en-US" sz="3000" dirty="0" smtClean="0">
                <a:hlinkClick r:id="rId2"/>
              </a:rPr>
              <a:t>V.1. Elsevier B.V., 259-342 (chapter 4).</a:t>
            </a: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Перенос судебных издержек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i="1" dirty="0" smtClean="0"/>
              <a:t>Английское правило.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Минимальный размер компенсации для истца при досудебном урегулировании: 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P</a:t>
            </a:r>
            <a:r>
              <a:rPr lang="en-US" i="1" dirty="0" err="1" smtClean="0"/>
              <a:t>w</a:t>
            </a:r>
            <a:r>
              <a:rPr lang="en-US" i="1" dirty="0" smtClean="0"/>
              <a:t>-</a:t>
            </a:r>
            <a:r>
              <a:rPr lang="ru-RU" i="1" dirty="0" smtClean="0"/>
              <a:t>(1-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P</a:t>
            </a:r>
            <a:r>
              <a:rPr lang="ru-RU" i="1" dirty="0" smtClean="0"/>
              <a:t>)(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P</a:t>
            </a:r>
            <a:r>
              <a:rPr lang="ru-RU" i="1" dirty="0" smtClean="0"/>
              <a:t>+с</a:t>
            </a:r>
            <a:r>
              <a:rPr lang="en-US" i="1" baseline="-25000" dirty="0" smtClean="0"/>
              <a:t>D</a:t>
            </a:r>
            <a:r>
              <a:rPr lang="en-US" i="1" dirty="0" smtClean="0"/>
              <a:t>)</a:t>
            </a:r>
            <a:r>
              <a:rPr lang="ru-RU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Максимальный размер компенсации для ответчика при досудебном урегулировании: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D</a:t>
            </a:r>
            <a:r>
              <a:rPr lang="en-US" i="1" dirty="0" err="1" smtClean="0"/>
              <a:t>w+p</a:t>
            </a:r>
            <a:r>
              <a:rPr lang="en-US" i="1" baseline="-25000" dirty="0" err="1" smtClean="0"/>
              <a:t>D</a:t>
            </a:r>
            <a:r>
              <a:rPr lang="en-US" i="1" dirty="0" smtClean="0"/>
              <a:t>(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P</a:t>
            </a:r>
            <a:r>
              <a:rPr lang="en-US" i="1" dirty="0" err="1" smtClean="0"/>
              <a:t>+c</a:t>
            </a:r>
            <a:r>
              <a:rPr lang="en-US" i="1" baseline="-25000" dirty="0" err="1" smtClean="0"/>
              <a:t>D</a:t>
            </a:r>
            <a:r>
              <a:rPr lang="en-US" i="1" dirty="0" smtClean="0"/>
              <a:t>)</a:t>
            </a:r>
            <a:r>
              <a:rPr lang="ru-RU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Судебное разбирательство состоится, если:</a:t>
            </a:r>
            <a:endParaRPr lang="en-US" dirty="0" smtClean="0"/>
          </a:p>
          <a:p>
            <a:pPr algn="r" eaLnBrk="1" hangingPunct="1">
              <a:spcBef>
                <a:spcPts val="600"/>
              </a:spcBef>
              <a:buNone/>
            </a:pP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</a:t>
            </a:r>
            <a:r>
              <a:rPr lang="en-US" dirty="0" smtClean="0"/>
              <a:t>10</a:t>
            </a:r>
            <a:r>
              <a:rPr lang="ru-RU" dirty="0" smtClean="0"/>
              <a:t>)</a:t>
            </a:r>
            <a:endParaRPr lang="en-US" dirty="0" smtClean="0"/>
          </a:p>
          <a:p>
            <a:pPr algn="ctr" eaLnBrk="1" hangingPunct="1">
              <a:spcBef>
                <a:spcPts val="600"/>
              </a:spcBef>
              <a:buNone/>
            </a:pPr>
            <a:r>
              <a:rPr lang="ru-RU" b="1" dirty="0" smtClean="0"/>
              <a:t>Если </a:t>
            </a:r>
            <a:r>
              <a:rPr lang="en-US" b="1" i="1" dirty="0" smtClean="0"/>
              <a:t> </a:t>
            </a:r>
            <a:r>
              <a:rPr lang="en-US" b="1" i="1" dirty="0" err="1" smtClean="0"/>
              <a:t>p</a:t>
            </a:r>
            <a:r>
              <a:rPr lang="en-US" b="1" i="1" baseline="-25000" dirty="0" err="1" smtClean="0"/>
              <a:t>P</a:t>
            </a:r>
            <a:r>
              <a:rPr lang="en-US" b="1" i="1" dirty="0" smtClean="0"/>
              <a:t>&gt;</a:t>
            </a:r>
            <a:r>
              <a:rPr lang="en-US" b="1" i="1" dirty="0" err="1" smtClean="0"/>
              <a:t>p</a:t>
            </a:r>
            <a:r>
              <a:rPr lang="en-US" b="1" i="1" baseline="-25000" dirty="0" err="1" smtClean="0"/>
              <a:t>D</a:t>
            </a:r>
            <a:r>
              <a:rPr lang="ru-RU" b="1" dirty="0" smtClean="0"/>
              <a:t>, вероятность, что дело дойдет до суда выше при английском правиле.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graphicFrame>
        <p:nvGraphicFramePr>
          <p:cNvPr id="88068" name="Object 4"/>
          <p:cNvGraphicFramePr>
            <a:graphicFrameLocks noChangeAspect="1"/>
          </p:cNvGraphicFramePr>
          <p:nvPr/>
        </p:nvGraphicFramePr>
        <p:xfrm>
          <a:off x="642910" y="5286388"/>
          <a:ext cx="7275513" cy="585788"/>
        </p:xfrm>
        <a:graphic>
          <a:graphicData uri="http://schemas.openxmlformats.org/presentationml/2006/ole">
            <p:oleObj spid="_x0000_s90114" name="Формула" r:id="rId3" imgW="26794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3000" b="1" i="1" dirty="0" smtClean="0"/>
              <a:t>Перенос судебных издержек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Если действует английское правило, судебные расходы увеличиваются, так как: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sz="3000" dirty="0" smtClean="0"/>
              <a:t>Правило переноса издержек предполагает, что выигравшая процесс сторона не несет судебных издержек</a:t>
            </a:r>
            <a:r>
              <a:rPr lang="ru-RU" sz="3000" i="1" dirty="0" smtClean="0"/>
              <a:t>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sz="3000" dirty="0" smtClean="0"/>
              <a:t>Так как исход процесса зависит от судебных издержек сторон, английское правило стимулирует данные издержки.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78581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3000" b="1" i="1" dirty="0" smtClean="0"/>
              <a:t>Роль юристов в судебном процессе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sp>
        <p:nvSpPr>
          <p:cNvPr id="4" name="Овал 3"/>
          <p:cNvSpPr/>
          <p:nvPr/>
        </p:nvSpPr>
        <p:spPr>
          <a:xfrm>
            <a:off x="2952990" y="2357430"/>
            <a:ext cx="3214710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 smtClean="0"/>
              <a:t>Клиент</a:t>
            </a:r>
            <a:endParaRPr lang="ru-RU" sz="3000" dirty="0"/>
          </a:p>
        </p:txBody>
      </p:sp>
      <p:sp>
        <p:nvSpPr>
          <p:cNvPr id="6" name="Овал 5"/>
          <p:cNvSpPr/>
          <p:nvPr/>
        </p:nvSpPr>
        <p:spPr>
          <a:xfrm>
            <a:off x="2928926" y="5000636"/>
            <a:ext cx="3214710" cy="107157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 smtClean="0"/>
              <a:t>Адвокат</a:t>
            </a:r>
            <a:endParaRPr lang="ru-RU" sz="3000" dirty="0"/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6143636" y="2786058"/>
            <a:ext cx="928694" cy="3000396"/>
          </a:xfrm>
          <a:prstGeom prst="curvedLef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право стрелка 8"/>
          <p:cNvSpPr/>
          <p:nvPr/>
        </p:nvSpPr>
        <p:spPr>
          <a:xfrm flipH="1">
            <a:off x="2000232" y="2786058"/>
            <a:ext cx="938218" cy="3000396"/>
          </a:xfrm>
          <a:prstGeom prst="curvedLef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643314"/>
            <a:ext cx="21431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Почасовая оплата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7000924" y="3643314"/>
            <a:ext cx="21431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Оплата за результат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  <p:bldP spid="10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3000" b="1" i="1" dirty="0" smtClean="0"/>
              <a:t>Судебные ошибки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Судебные ошибки ослабляют сдерживание.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Возможность судебных ошибок приводит к неоптимальному числу судебных исков и неоптимальным судебным издержкам.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Точность правоприменения </a:t>
            </a:r>
            <a:r>
              <a:rPr lang="ru-RU" sz="3000" dirty="0" smtClean="0">
                <a:latin typeface="Calibri"/>
              </a:rPr>
              <a:t>→ </a:t>
            </a:r>
            <a:r>
              <a:rPr lang="ru-RU" sz="3000" dirty="0" smtClean="0"/>
              <a:t>общественно оптимальные меры предосторожности.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Точность правоприменения </a:t>
            </a:r>
            <a:r>
              <a:rPr lang="ru-RU" sz="3000" dirty="0" smtClean="0">
                <a:latin typeface="Calibri"/>
              </a:rPr>
              <a:t>→ </a:t>
            </a:r>
            <a:r>
              <a:rPr lang="ru-RU" sz="3000" dirty="0" smtClean="0"/>
              <a:t>общественно оптимальный масштаб деятельности.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Точность правоприменения </a:t>
            </a:r>
            <a:r>
              <a:rPr lang="ru-RU" sz="3000" dirty="0" smtClean="0">
                <a:latin typeface="Calibri"/>
              </a:rPr>
              <a:t>→</a:t>
            </a:r>
            <a:r>
              <a:rPr lang="ru-RU" sz="3000" dirty="0" smtClean="0"/>
              <a:t> снижение риска.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Апелляции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Возможность подачи апелляций на решения судов низшей инстанции позволяет с меньшими издержками достичь оптимального уровня точности судебных решений.</a:t>
            </a:r>
          </a:p>
          <a:p>
            <a:pPr algn="ctr" eaLnBrk="1" hangingPunct="1">
              <a:spcBef>
                <a:spcPts val="600"/>
              </a:spcBef>
              <a:buNone/>
            </a:pPr>
            <a:r>
              <a:rPr lang="ru-RU" i="1" dirty="0" smtClean="0"/>
              <a:t>Апелляции могут быть эффективны, с точки зрения интересов общественного благосостояния, только если общественный ущерб от ошибок судов низшей инстанции превышает общественные издержки подачи и рассмотрения апелляций плюс общественный ущерб от ошибочно пересмотренных дел.</a:t>
            </a:r>
            <a:endParaRPr lang="ru-RU" sz="3000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Апелляции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Условие исключения подачи апелляций на правильные решения: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.11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Где </a:t>
            </a:r>
            <a:r>
              <a:rPr lang="en-US" i="1" dirty="0" smtClean="0"/>
              <a:t>g</a:t>
            </a:r>
            <a:r>
              <a:rPr lang="ru-RU" dirty="0" smtClean="0"/>
              <a:t> – доход соискателя от выигрыша в апелляционном суде; </a:t>
            </a:r>
            <a:r>
              <a:rPr lang="en-US" i="1" dirty="0" smtClean="0"/>
              <a:t>q</a:t>
            </a:r>
            <a:r>
              <a:rPr lang="ru-RU" dirty="0" smtClean="0"/>
              <a:t> и </a:t>
            </a:r>
            <a:r>
              <a:rPr lang="en-US" i="1" dirty="0" smtClean="0"/>
              <a:t>r</a:t>
            </a:r>
            <a:r>
              <a:rPr lang="en-US" dirty="0" smtClean="0"/>
              <a:t> – </a:t>
            </a:r>
            <a:r>
              <a:rPr lang="ru-RU" dirty="0" smtClean="0"/>
              <a:t>вероятности пересмотра ошибочных и верных решений, соответственно; </a:t>
            </a:r>
            <a:r>
              <a:rPr lang="en-US" i="1" dirty="0" smtClean="0"/>
              <a:t>a </a:t>
            </a:r>
            <a:r>
              <a:rPr lang="ru-RU" dirty="0" smtClean="0"/>
              <a:t>– издержки соискателя на подачу апелляции; </a:t>
            </a:r>
            <a:r>
              <a:rPr lang="en-US" i="1" dirty="0" smtClean="0"/>
              <a:t>b – </a:t>
            </a:r>
            <a:r>
              <a:rPr lang="ru-RU" dirty="0" smtClean="0"/>
              <a:t>дополнительная плата за подачу апелляции или субсидия на подачу апелляции.</a:t>
            </a:r>
          </a:p>
          <a:p>
            <a:pPr eaLnBrk="1" hangingPunct="1">
              <a:spcBef>
                <a:spcPts val="600"/>
              </a:spcBef>
              <a:buNone/>
            </a:pPr>
            <a:endParaRPr lang="ru-RU" sz="3000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786050" y="2786058"/>
          <a:ext cx="2928958" cy="624845"/>
        </p:xfrm>
        <a:graphic>
          <a:graphicData uri="http://schemas.openxmlformats.org/presentationml/2006/ole">
            <p:oleObj spid="_x0000_s92162" name="Формула" r:id="rId3" imgW="9522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3000" b="1" i="1" dirty="0" smtClean="0"/>
              <a:t>Подача судебного иска</a:t>
            </a:r>
          </a:p>
          <a:p>
            <a:pPr eaLnBrk="1" hangingPunct="1">
              <a:spcBef>
                <a:spcPts val="1200"/>
              </a:spcBef>
              <a:buFont typeface="Arial" pitchFamily="34" charset="0"/>
              <a:buChar char="•"/>
            </a:pPr>
            <a:r>
              <a:rPr lang="ru-RU" sz="3000" dirty="0" smtClean="0"/>
              <a:t>Если действует </a:t>
            </a:r>
            <a:r>
              <a:rPr lang="ru-RU" sz="3000" i="1" dirty="0" smtClean="0"/>
              <a:t>правило строгой ответственности</a:t>
            </a:r>
            <a:r>
              <a:rPr lang="ru-RU" sz="3000" dirty="0" smtClean="0"/>
              <a:t>, жертва несчастного случая обратится в суд, если:</a:t>
            </a:r>
          </a:p>
          <a:p>
            <a:pPr algn="r" eaLnBrk="1" hangingPunct="1">
              <a:spcBef>
                <a:spcPts val="1200"/>
              </a:spcBef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10</a:t>
            </a:r>
            <a:r>
              <a:rPr lang="ru-RU" sz="3000" dirty="0" smtClean="0"/>
              <a:t>.1</a:t>
            </a:r>
            <a:r>
              <a:rPr lang="ru-RU" sz="3000" dirty="0" smtClean="0"/>
              <a:t>)</a:t>
            </a:r>
          </a:p>
          <a:p>
            <a:pPr eaLnBrk="1" hangingPunct="1">
              <a:spcBef>
                <a:spcPts val="1200"/>
              </a:spcBef>
              <a:buFont typeface="Arial" pitchFamily="34" charset="0"/>
              <a:buChar char="•"/>
            </a:pPr>
            <a:r>
              <a:rPr lang="ru-RU" sz="3000" dirty="0" smtClean="0"/>
              <a:t>Где </a:t>
            </a:r>
            <a:r>
              <a:rPr lang="en-US" sz="3000" i="1" dirty="0" err="1" smtClean="0"/>
              <a:t>c</a:t>
            </a:r>
            <a:r>
              <a:rPr lang="en-US" sz="3000" i="1" baseline="-25000" dirty="0" err="1" smtClean="0"/>
              <a:t>P</a:t>
            </a:r>
            <a:r>
              <a:rPr lang="ru-RU" sz="3000" i="1" dirty="0" smtClean="0"/>
              <a:t> </a:t>
            </a:r>
            <a:r>
              <a:rPr lang="ru-RU" sz="3000" dirty="0" smtClean="0"/>
              <a:t>– издержки судебного разбирательства для жертвы; </a:t>
            </a:r>
            <a:r>
              <a:rPr lang="en-US" sz="3000" i="1" dirty="0" smtClean="0"/>
              <a:t>h</a:t>
            </a:r>
            <a:r>
              <a:rPr lang="ru-RU" sz="3000" dirty="0" smtClean="0"/>
              <a:t> – тяжесть ущерба от несчастного случая (и, соответственно, размер компенсации).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941763" y="3536950"/>
          <a:ext cx="1201737" cy="619125"/>
        </p:xfrm>
        <a:graphic>
          <a:graphicData uri="http://schemas.openxmlformats.org/presentationml/2006/ole">
            <p:oleObj spid="_x0000_s46081" name="Формула" r:id="rId3" imgW="4190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3000" b="1" i="1" dirty="0" smtClean="0"/>
              <a:t>Подача судебного иска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С точки зрения общества, подача иска желательна, если:</a:t>
            </a:r>
          </a:p>
          <a:p>
            <a:pPr algn="r" eaLnBrk="1" hangingPunct="1">
              <a:spcBef>
                <a:spcPts val="1200"/>
              </a:spcBef>
              <a:buNone/>
            </a:pP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.2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1200"/>
              </a:spcBef>
              <a:buFont typeface="Arial" pitchFamily="34" charset="0"/>
              <a:buChar char="•"/>
            </a:pPr>
            <a:endParaRPr lang="ru-RU" dirty="0" smtClean="0"/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Где </a:t>
            </a:r>
            <a:r>
              <a:rPr lang="en-US" i="1" dirty="0" smtClean="0"/>
              <a:t>q</a:t>
            </a:r>
            <a:r>
              <a:rPr lang="ru-RU" dirty="0" smtClean="0"/>
              <a:t> и</a:t>
            </a:r>
            <a:r>
              <a:rPr lang="en-US" i="1" dirty="0" smtClean="0"/>
              <a:t> q’</a:t>
            </a:r>
            <a:r>
              <a:rPr lang="ru-RU" dirty="0" smtClean="0"/>
              <a:t> – вероятность причинения вреда в случаях, когда иск не будет и будет подан, соответственно; </a:t>
            </a:r>
            <a:r>
              <a:rPr lang="en-US" i="1" dirty="0" smtClean="0"/>
              <a:t>x</a:t>
            </a:r>
            <a:r>
              <a:rPr lang="ru-RU" dirty="0" smtClean="0"/>
              <a:t> – расходы на предотвращение ущерба;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D</a:t>
            </a:r>
            <a:r>
              <a:rPr lang="ru-RU" dirty="0" smtClean="0"/>
              <a:t> и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S</a:t>
            </a:r>
            <a:r>
              <a:rPr lang="ru-RU" dirty="0" smtClean="0"/>
              <a:t> – издержки судебного разбирательства для ответчика и общественные издержки судебного разбирательства.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654175" y="2857496"/>
          <a:ext cx="5753100" cy="1311275"/>
        </p:xfrm>
        <a:graphic>
          <a:graphicData uri="http://schemas.openxmlformats.org/presentationml/2006/ole">
            <p:oleObj spid="_x0000_s80898" name="Формула" r:id="rId3" imgW="20062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3000" b="1" i="1" dirty="0" smtClean="0"/>
              <a:t>Подача судебного иска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Принимая решение о подаче иска, истец учитывает только свои издержки судебного разбирательства</a:t>
            </a:r>
          </a:p>
          <a:p>
            <a:pPr algn="ctr" eaLnBrk="1" hangingPunct="1">
              <a:spcBef>
                <a:spcPts val="1800"/>
              </a:spcBef>
              <a:buNone/>
            </a:pPr>
            <a:r>
              <a:rPr lang="ru-RU" sz="3000" b="1" dirty="0" smtClean="0"/>
              <a:t>Избыточное число судебных исков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sz="3000" dirty="0" smtClean="0"/>
              <a:t>Принимая решение о подаче иска, истец не учитывает общественных выгод судебного разбирательства</a:t>
            </a:r>
          </a:p>
          <a:p>
            <a:pPr algn="ctr" eaLnBrk="1" hangingPunct="1">
              <a:spcBef>
                <a:spcPts val="1800"/>
              </a:spcBef>
              <a:buNone/>
            </a:pPr>
            <a:r>
              <a:rPr lang="ru-RU" sz="3000" b="1" dirty="0" smtClean="0"/>
              <a:t>Недостаточное число судебных исков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4286248" y="3286124"/>
            <a:ext cx="57150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286248" y="5429264"/>
            <a:ext cx="57150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3000" b="1" i="1" dirty="0" smtClean="0"/>
              <a:t>Подача судебного иска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Если действует </a:t>
            </a:r>
            <a:r>
              <a:rPr lang="ru-RU" i="1" dirty="0" smtClean="0"/>
              <a:t>правило небрежности</a:t>
            </a:r>
            <a:r>
              <a:rPr lang="ru-RU" dirty="0" smtClean="0"/>
              <a:t>, проблема различия между частными и общественными стимулами стоит не так остро, так как истцу необходимо доказать не только факт причинения ущерба, но и небрежность ответчика.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В зависимости от того, каким образом и насколько не совпадают частные и общественные стимулы к судебному разбирательству, государство  может применять корректирующую политику, стимулирующую или </a:t>
            </a:r>
            <a:r>
              <a:rPr lang="ru-RU" dirty="0" err="1" smtClean="0"/>
              <a:t>дестимулирующую</a:t>
            </a:r>
            <a:r>
              <a:rPr lang="ru-RU" dirty="0" smtClean="0"/>
              <a:t> подачу исков.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Частное улаживание конфликта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Возможность частного улаживания конфликта </a:t>
            </a:r>
            <a:r>
              <a:rPr lang="ru-RU" i="1" dirty="0" smtClean="0"/>
              <a:t>(</a:t>
            </a:r>
            <a:r>
              <a:rPr lang="en-US" i="1" dirty="0" smtClean="0"/>
              <a:t>settlement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ru-RU" dirty="0" smtClean="0"/>
              <a:t>появляется, если минимально приемлемый уровень компенсации для истца меньше максимально приемлемого уровня компенсации для ответчика.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i="1" dirty="0" smtClean="0"/>
              <a:t>Частное улаживание конфликта остается взаимовыгодным до тех пор, пока ожидаемый истцом размер судебной компенсации ущерба не превышает ожидаемый размер компенсации ответчика более, чем на сумму их судебных издержек.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Частное улаживание конфликта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Условие досудебного урегулирования:</a:t>
            </a:r>
          </a:p>
          <a:p>
            <a:pPr algn="r" eaLnBrk="1" hangingPunct="1">
              <a:spcBef>
                <a:spcPts val="1200"/>
              </a:spcBef>
              <a:buNone/>
            </a:pP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.3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Где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P</a:t>
            </a:r>
            <a:r>
              <a:rPr lang="ru-RU" i="1" dirty="0" smtClean="0"/>
              <a:t> </a:t>
            </a:r>
            <a:r>
              <a:rPr lang="ru-RU" dirty="0" smtClean="0"/>
              <a:t>и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D</a:t>
            </a:r>
            <a:r>
              <a:rPr lang="en-US" baseline="-25000" dirty="0" smtClean="0"/>
              <a:t> </a:t>
            </a:r>
            <a:r>
              <a:rPr lang="ru-RU" dirty="0" smtClean="0"/>
              <a:t>– оцениваемые, соответственно, истцом и ответчиком вероятности удовлетворения иска; </a:t>
            </a:r>
            <a:r>
              <a:rPr lang="en-US" i="1" dirty="0" smtClean="0"/>
              <a:t>w</a:t>
            </a:r>
            <a:r>
              <a:rPr lang="ru-RU" dirty="0" smtClean="0"/>
              <a:t> – размер компенсации.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Если размер судебной компенсации по-разному оценивается сторонами, условие </a:t>
            </a: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.3</a:t>
            </a:r>
            <a:r>
              <a:rPr lang="ru-RU" dirty="0" smtClean="0"/>
              <a:t>) преобразуется: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ru-RU" dirty="0" smtClean="0"/>
              <a:t>(</a:t>
            </a:r>
            <a:r>
              <a:rPr lang="en-US" dirty="0" smtClean="0"/>
              <a:t>10</a:t>
            </a:r>
            <a:r>
              <a:rPr lang="ru-RU" dirty="0" smtClean="0"/>
              <a:t>.4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ru-RU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85720" y="2571744"/>
          <a:ext cx="7937500" cy="619125"/>
        </p:xfrm>
        <a:graphic>
          <a:graphicData uri="http://schemas.openxmlformats.org/presentationml/2006/ole">
            <p:oleObj spid="_x0000_s84994" name="Формула" r:id="rId3" imgW="2768400" imgH="215640" progId="Equation.3">
              <p:embed/>
            </p:oleObj>
          </a:graphicData>
        </a:graphic>
      </p:graphicFrame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2105025" y="5546749"/>
          <a:ext cx="4695825" cy="1311275"/>
        </p:xfrm>
        <a:graphic>
          <a:graphicData uri="http://schemas.openxmlformats.org/presentationml/2006/ole">
            <p:oleObj spid="_x0000_s84995" name="Формула" r:id="rId4" imgW="16380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b="1" i="1" dirty="0" smtClean="0"/>
              <a:t>Частное улаживание конфликта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В ходе досудебного урегулирования истец может сделать единственное предложение ответчику, при этом он не знает вероятности признания ответчика судом виновным </a:t>
            </a:r>
            <a:r>
              <a:rPr lang="en-US" i="1" dirty="0" smtClean="0"/>
              <a:t>p</a:t>
            </a:r>
            <a:r>
              <a:rPr lang="ru-RU" dirty="0" smtClean="0"/>
              <a:t>, а знает лишь распределение этой вероятности среди ответчиков.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Ответчик точно знает собственную вероятность </a:t>
            </a:r>
            <a:r>
              <a:rPr lang="en-US" i="1" dirty="0" smtClean="0"/>
              <a:t>p</a:t>
            </a:r>
            <a:r>
              <a:rPr lang="ru-RU" dirty="0" smtClean="0"/>
              <a:t> проиграть дело в суде.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Истец делает ответчику предложение об урегулировании </a:t>
            </a:r>
            <a:r>
              <a:rPr lang="en-US" i="1" dirty="0" smtClean="0"/>
              <a:t>x</a:t>
            </a:r>
            <a:r>
              <a:rPr lang="ru-RU" dirty="0" smtClean="0"/>
              <a:t>. Оно принимается, если </a:t>
            </a:r>
            <a:r>
              <a:rPr lang="en-US" i="1" dirty="0" err="1" smtClean="0"/>
              <a:t>pw+c</a:t>
            </a:r>
            <a:r>
              <a:rPr lang="en-US" i="1" baseline="-25000" dirty="0" err="1" smtClean="0"/>
              <a:t>D</a:t>
            </a:r>
            <a:r>
              <a:rPr lang="en-US" i="1" dirty="0" smtClean="0"/>
              <a:t>&gt;x</a:t>
            </a:r>
            <a:r>
              <a:rPr lang="ru-RU" dirty="0" smtClean="0"/>
              <a:t> и отвергается в противном случае.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10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судебного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2861</TotalTime>
  <Words>1402</Words>
  <Application>Microsoft Office PowerPoint</Application>
  <PresentationFormat>Экран (4:3)</PresentationFormat>
  <Paragraphs>141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Городская</vt:lpstr>
      <vt:lpstr>Формула</vt:lpstr>
      <vt:lpstr>ЭКОНОМИЧЕСКИЙ АНАЛИЗ ПРАВА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  <vt:lpstr>10. Экономический анализ судебного процесса.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www.PHILka.RU</dc:creator>
  <cp:lastModifiedBy>Гриша</cp:lastModifiedBy>
  <cp:revision>227</cp:revision>
  <dcterms:created xsi:type="dcterms:W3CDTF">2011-02-06T17:02:24Z</dcterms:created>
  <dcterms:modified xsi:type="dcterms:W3CDTF">2015-03-18T04:10:59Z</dcterms:modified>
</cp:coreProperties>
</file>