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2" r:id="rId2"/>
    <p:sldId id="299" r:id="rId3"/>
    <p:sldId id="306" r:id="rId4"/>
    <p:sldId id="316" r:id="rId5"/>
    <p:sldId id="314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66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8210" autoAdjust="0"/>
    <p:restoredTop sz="79645" autoAdjust="0"/>
  </p:normalViewPr>
  <p:slideViewPr>
    <p:cSldViewPr>
      <p:cViewPr varScale="1">
        <p:scale>
          <a:sx n="59" d="100"/>
          <a:sy n="59" d="100"/>
        </p:scale>
        <p:origin x="107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CAFAD8-5CAA-4CF4-BBE6-115B649CAC16}" type="doc">
      <dgm:prSet loTypeId="urn:microsoft.com/office/officeart/2005/8/layout/cycle4#1" loCatId="cycle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5688A615-A1F7-43C6-B06F-AFF16BA29BC9}">
      <dgm:prSet phldrT="[Текст]" custT="1"/>
      <dgm:spPr/>
      <dgm:t>
        <a:bodyPr/>
        <a:lstStyle/>
        <a:p>
          <a:r>
            <a:rPr lang="ru-RU" sz="2800" b="1" dirty="0" smtClean="0">
              <a:solidFill>
                <a:schemeClr val="tx1"/>
              </a:solidFill>
            </a:rPr>
            <a:t>АЮР</a:t>
          </a:r>
          <a:endParaRPr lang="ru-RU" sz="2800" b="1" dirty="0">
            <a:solidFill>
              <a:schemeClr val="tx1"/>
            </a:solidFill>
          </a:endParaRPr>
        </a:p>
      </dgm:t>
    </dgm:pt>
    <dgm:pt modelId="{2A1B0863-1F9B-4E10-9373-54292B21D08F}" type="sibTrans" cxnId="{88BF3DD3-4B3C-4C6F-B424-8CF2E7FDA7EB}">
      <dgm:prSet/>
      <dgm:spPr/>
      <dgm:t>
        <a:bodyPr/>
        <a:lstStyle/>
        <a:p>
          <a:endParaRPr lang="ru-RU"/>
        </a:p>
      </dgm:t>
    </dgm:pt>
    <dgm:pt modelId="{949E620F-786F-4D75-9595-1F35C73BB772}" type="parTrans" cxnId="{88BF3DD3-4B3C-4C6F-B424-8CF2E7FDA7EB}">
      <dgm:prSet/>
      <dgm:spPr/>
      <dgm:t>
        <a:bodyPr/>
        <a:lstStyle/>
        <a:p>
          <a:endParaRPr lang="ru-RU"/>
        </a:p>
      </dgm:t>
    </dgm:pt>
    <dgm:pt modelId="{56EFAA85-32EE-49A1-B4CC-B01DAC89C14D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tx1"/>
              </a:solidFill>
            </a:rPr>
            <a:t>ОПОРА РОССИИ</a:t>
          </a:r>
          <a:endParaRPr lang="ru-RU" sz="2400" b="1" dirty="0">
            <a:solidFill>
              <a:schemeClr val="tx1"/>
            </a:solidFill>
          </a:endParaRPr>
        </a:p>
      </dgm:t>
    </dgm:pt>
    <dgm:pt modelId="{ABA2F842-7130-4DD8-AC71-B4F98145B2AE}" type="sibTrans" cxnId="{A9E8F118-77BA-47D4-B010-6908E3E19977}">
      <dgm:prSet/>
      <dgm:spPr/>
      <dgm:t>
        <a:bodyPr/>
        <a:lstStyle/>
        <a:p>
          <a:endParaRPr lang="ru-RU"/>
        </a:p>
      </dgm:t>
    </dgm:pt>
    <dgm:pt modelId="{98ED3FE3-66F8-48DA-B43B-238505115F7B}" type="parTrans" cxnId="{A9E8F118-77BA-47D4-B010-6908E3E19977}">
      <dgm:prSet/>
      <dgm:spPr/>
      <dgm:t>
        <a:bodyPr/>
        <a:lstStyle/>
        <a:p>
          <a:endParaRPr lang="ru-RU"/>
        </a:p>
      </dgm:t>
    </dgm:pt>
    <dgm:pt modelId="{14B8F4B5-5CEB-4780-ACBE-5774F64181C0}">
      <dgm:prSet phldrT="[Текст]" custT="1"/>
      <dgm:spPr/>
      <dgm:t>
        <a:bodyPr/>
        <a:lstStyle/>
        <a:p>
          <a:r>
            <a:rPr lang="ru-RU" sz="2800" b="1" dirty="0" smtClean="0">
              <a:solidFill>
                <a:schemeClr val="tx1"/>
              </a:solidFill>
            </a:rPr>
            <a:t>АИОР</a:t>
          </a:r>
          <a:endParaRPr lang="ru-RU" sz="2400" b="1" dirty="0">
            <a:solidFill>
              <a:schemeClr val="tx1"/>
            </a:solidFill>
          </a:endParaRPr>
        </a:p>
      </dgm:t>
    </dgm:pt>
    <dgm:pt modelId="{106490FD-00F1-4644-95AE-4E28EAF15F25}" type="sibTrans" cxnId="{018E53CC-19D6-4B15-B676-362297B18BB6}">
      <dgm:prSet/>
      <dgm:spPr/>
      <dgm:t>
        <a:bodyPr/>
        <a:lstStyle/>
        <a:p>
          <a:endParaRPr lang="ru-RU"/>
        </a:p>
      </dgm:t>
    </dgm:pt>
    <dgm:pt modelId="{562FC0E4-A74C-4936-9E22-97B454959DF1}" type="parTrans" cxnId="{018E53CC-19D6-4B15-B676-362297B18BB6}">
      <dgm:prSet/>
      <dgm:spPr/>
      <dgm:t>
        <a:bodyPr/>
        <a:lstStyle/>
        <a:p>
          <a:endParaRPr lang="ru-RU"/>
        </a:p>
      </dgm:t>
    </dgm:pt>
    <dgm:pt modelId="{7ABE4565-21CE-4F34-BCB8-BCCB5A3C6B88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tx1"/>
              </a:solidFill>
            </a:rPr>
            <a:t>АВВЭМ</a:t>
          </a:r>
          <a:endParaRPr lang="ru-RU" sz="2400" b="1" dirty="0">
            <a:solidFill>
              <a:schemeClr val="tx1"/>
            </a:solidFill>
          </a:endParaRPr>
        </a:p>
      </dgm:t>
    </dgm:pt>
    <dgm:pt modelId="{6EF6BBE3-2A59-42DC-9746-485486C54717}" type="sibTrans" cxnId="{E17D7DEC-554D-4549-9ABB-729CAC17A903}">
      <dgm:prSet/>
      <dgm:spPr/>
      <dgm:t>
        <a:bodyPr/>
        <a:lstStyle/>
        <a:p>
          <a:endParaRPr lang="ru-RU"/>
        </a:p>
      </dgm:t>
    </dgm:pt>
    <dgm:pt modelId="{4D72B147-19B3-459E-8512-E3BCFA62EE9E}" type="parTrans" cxnId="{E17D7DEC-554D-4549-9ABB-729CAC17A903}">
      <dgm:prSet/>
      <dgm:spPr/>
      <dgm:t>
        <a:bodyPr/>
        <a:lstStyle/>
        <a:p>
          <a:endParaRPr lang="ru-RU"/>
        </a:p>
      </dgm:t>
    </dgm:pt>
    <dgm:pt modelId="{5B5D0611-392C-4AA7-AB91-57A00278B6BC}" type="pres">
      <dgm:prSet presAssocID="{94CAFAD8-5CAA-4CF4-BBE6-115B649CAC16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E8EDDA5-1A75-4EEB-98CA-4E1C468C5B00}" type="pres">
      <dgm:prSet presAssocID="{94CAFAD8-5CAA-4CF4-BBE6-115B649CAC16}" presName="children" presStyleCnt="0"/>
      <dgm:spPr/>
    </dgm:pt>
    <dgm:pt modelId="{846A4D9E-6B65-4941-98CD-64BA81D6665E}" type="pres">
      <dgm:prSet presAssocID="{94CAFAD8-5CAA-4CF4-BBE6-115B649CAC16}" presName="childPlaceholder" presStyleCnt="0"/>
      <dgm:spPr/>
    </dgm:pt>
    <dgm:pt modelId="{478F0D86-F90B-4321-9403-94937AC12ACB}" type="pres">
      <dgm:prSet presAssocID="{94CAFAD8-5CAA-4CF4-BBE6-115B649CAC16}" presName="circle" presStyleCnt="0"/>
      <dgm:spPr/>
    </dgm:pt>
    <dgm:pt modelId="{41FDFCEF-755A-47AF-903E-EC76BA0BE1B9}" type="pres">
      <dgm:prSet presAssocID="{94CAFAD8-5CAA-4CF4-BBE6-115B649CAC16}" presName="quadrant1" presStyleLbl="node1" presStyleIdx="0" presStyleCnt="4" custScaleX="101145" custScaleY="9090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906ED6-531F-43E6-A650-BBFDD3BF51DD}" type="pres">
      <dgm:prSet presAssocID="{94CAFAD8-5CAA-4CF4-BBE6-115B649CAC16}" presName="quadrant2" presStyleLbl="node1" presStyleIdx="1" presStyleCnt="4" custScaleX="101145" custScaleY="9090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00E92E-EBF8-4CC7-A84F-B81BC9A11424}" type="pres">
      <dgm:prSet presAssocID="{94CAFAD8-5CAA-4CF4-BBE6-115B649CAC16}" presName="quadrant3" presStyleLbl="node1" presStyleIdx="2" presStyleCnt="4" custScaleX="101145" custScaleY="9090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5DEC8E-07A4-403F-8329-416A9C7A210D}" type="pres">
      <dgm:prSet presAssocID="{94CAFAD8-5CAA-4CF4-BBE6-115B649CAC16}" presName="quadrant4" presStyleLbl="node1" presStyleIdx="3" presStyleCnt="4" custScaleX="109917" custScaleY="9090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9B3BC9-7E8A-42FA-B8E6-985F48B6960A}" type="pres">
      <dgm:prSet presAssocID="{94CAFAD8-5CAA-4CF4-BBE6-115B649CAC16}" presName="quadrantPlaceholder" presStyleCnt="0"/>
      <dgm:spPr/>
    </dgm:pt>
    <dgm:pt modelId="{534EDD9B-6A56-4D48-8C77-7DD1752C5800}" type="pres">
      <dgm:prSet presAssocID="{94CAFAD8-5CAA-4CF4-BBE6-115B649CAC16}" presName="center1" presStyleLbl="fgShp" presStyleIdx="0" presStyleCnt="2"/>
      <dgm:spPr/>
    </dgm:pt>
    <dgm:pt modelId="{4916AEE3-BF6B-4089-89FF-FE5A6767ED54}" type="pres">
      <dgm:prSet presAssocID="{94CAFAD8-5CAA-4CF4-BBE6-115B649CAC16}" presName="center2" presStyleLbl="fgShp" presStyleIdx="1" presStyleCnt="2"/>
      <dgm:spPr/>
    </dgm:pt>
  </dgm:ptLst>
  <dgm:cxnLst>
    <dgm:cxn modelId="{50D3D482-67EA-4FC4-9F99-BFB387F891A7}" type="presOf" srcId="{5688A615-A1F7-43C6-B06F-AFF16BA29BC9}" destId="{41FDFCEF-755A-47AF-903E-EC76BA0BE1B9}" srcOrd="0" destOrd="0" presId="urn:microsoft.com/office/officeart/2005/8/layout/cycle4#1"/>
    <dgm:cxn modelId="{88BF3DD3-4B3C-4C6F-B424-8CF2E7FDA7EB}" srcId="{94CAFAD8-5CAA-4CF4-BBE6-115B649CAC16}" destId="{5688A615-A1F7-43C6-B06F-AFF16BA29BC9}" srcOrd="0" destOrd="0" parTransId="{949E620F-786F-4D75-9595-1F35C73BB772}" sibTransId="{2A1B0863-1F9B-4E10-9373-54292B21D08F}"/>
    <dgm:cxn modelId="{220204E8-2D07-4D9F-8E76-4FE4F552DFD2}" type="presOf" srcId="{14B8F4B5-5CEB-4780-ACBE-5774F64181C0}" destId="{A700E92E-EBF8-4CC7-A84F-B81BC9A11424}" srcOrd="0" destOrd="0" presId="urn:microsoft.com/office/officeart/2005/8/layout/cycle4#1"/>
    <dgm:cxn modelId="{E17D7DEC-554D-4549-9ABB-729CAC17A903}" srcId="{94CAFAD8-5CAA-4CF4-BBE6-115B649CAC16}" destId="{7ABE4565-21CE-4F34-BCB8-BCCB5A3C6B88}" srcOrd="3" destOrd="0" parTransId="{4D72B147-19B3-459E-8512-E3BCFA62EE9E}" sibTransId="{6EF6BBE3-2A59-42DC-9746-485486C54717}"/>
    <dgm:cxn modelId="{A57298FB-1DA1-4123-83BA-4E1C39E44434}" type="presOf" srcId="{56EFAA85-32EE-49A1-B4CC-B01DAC89C14D}" destId="{65906ED6-531F-43E6-A650-BBFDD3BF51DD}" srcOrd="0" destOrd="0" presId="urn:microsoft.com/office/officeart/2005/8/layout/cycle4#1"/>
    <dgm:cxn modelId="{3DE8601D-9CBA-4FB6-A3FE-1914AB743CEC}" type="presOf" srcId="{94CAFAD8-5CAA-4CF4-BBE6-115B649CAC16}" destId="{5B5D0611-392C-4AA7-AB91-57A00278B6BC}" srcOrd="0" destOrd="0" presId="urn:microsoft.com/office/officeart/2005/8/layout/cycle4#1"/>
    <dgm:cxn modelId="{D7406843-7B54-47FA-AEE0-97160B5EC4A7}" type="presOf" srcId="{7ABE4565-21CE-4F34-BCB8-BCCB5A3C6B88}" destId="{1D5DEC8E-07A4-403F-8329-416A9C7A210D}" srcOrd="0" destOrd="0" presId="urn:microsoft.com/office/officeart/2005/8/layout/cycle4#1"/>
    <dgm:cxn modelId="{A9E8F118-77BA-47D4-B010-6908E3E19977}" srcId="{94CAFAD8-5CAA-4CF4-BBE6-115B649CAC16}" destId="{56EFAA85-32EE-49A1-B4CC-B01DAC89C14D}" srcOrd="1" destOrd="0" parTransId="{98ED3FE3-66F8-48DA-B43B-238505115F7B}" sibTransId="{ABA2F842-7130-4DD8-AC71-B4F98145B2AE}"/>
    <dgm:cxn modelId="{018E53CC-19D6-4B15-B676-362297B18BB6}" srcId="{94CAFAD8-5CAA-4CF4-BBE6-115B649CAC16}" destId="{14B8F4B5-5CEB-4780-ACBE-5774F64181C0}" srcOrd="2" destOrd="0" parTransId="{562FC0E4-A74C-4936-9E22-97B454959DF1}" sibTransId="{106490FD-00F1-4644-95AE-4E28EAF15F25}"/>
    <dgm:cxn modelId="{F6DB5C8F-3F13-46FE-8FD7-0ACD341CD04F}" type="presParOf" srcId="{5B5D0611-392C-4AA7-AB91-57A00278B6BC}" destId="{5E8EDDA5-1A75-4EEB-98CA-4E1C468C5B00}" srcOrd="0" destOrd="0" presId="urn:microsoft.com/office/officeart/2005/8/layout/cycle4#1"/>
    <dgm:cxn modelId="{DB66CF77-32C8-4ECD-82E1-F0FD92490F23}" type="presParOf" srcId="{5E8EDDA5-1A75-4EEB-98CA-4E1C468C5B00}" destId="{846A4D9E-6B65-4941-98CD-64BA81D6665E}" srcOrd="0" destOrd="0" presId="urn:microsoft.com/office/officeart/2005/8/layout/cycle4#1"/>
    <dgm:cxn modelId="{0C28A8C5-D7A5-4C57-9A41-295942EC77F0}" type="presParOf" srcId="{5B5D0611-392C-4AA7-AB91-57A00278B6BC}" destId="{478F0D86-F90B-4321-9403-94937AC12ACB}" srcOrd="1" destOrd="0" presId="urn:microsoft.com/office/officeart/2005/8/layout/cycle4#1"/>
    <dgm:cxn modelId="{C63CDF32-6DAE-45ED-9B2B-248BA7BF319C}" type="presParOf" srcId="{478F0D86-F90B-4321-9403-94937AC12ACB}" destId="{41FDFCEF-755A-47AF-903E-EC76BA0BE1B9}" srcOrd="0" destOrd="0" presId="urn:microsoft.com/office/officeart/2005/8/layout/cycle4#1"/>
    <dgm:cxn modelId="{F11E9BCF-9D33-45EF-AEA5-5BBCA8BFB1C8}" type="presParOf" srcId="{478F0D86-F90B-4321-9403-94937AC12ACB}" destId="{65906ED6-531F-43E6-A650-BBFDD3BF51DD}" srcOrd="1" destOrd="0" presId="urn:microsoft.com/office/officeart/2005/8/layout/cycle4#1"/>
    <dgm:cxn modelId="{47000967-0819-4B1E-A6F5-1B22246EB50C}" type="presParOf" srcId="{478F0D86-F90B-4321-9403-94937AC12ACB}" destId="{A700E92E-EBF8-4CC7-A84F-B81BC9A11424}" srcOrd="2" destOrd="0" presId="urn:microsoft.com/office/officeart/2005/8/layout/cycle4#1"/>
    <dgm:cxn modelId="{F98EF275-1284-4777-A67F-24C6558E0024}" type="presParOf" srcId="{478F0D86-F90B-4321-9403-94937AC12ACB}" destId="{1D5DEC8E-07A4-403F-8329-416A9C7A210D}" srcOrd="3" destOrd="0" presId="urn:microsoft.com/office/officeart/2005/8/layout/cycle4#1"/>
    <dgm:cxn modelId="{EA0E715A-D0D2-4B7E-AD5A-101DE4C48AA5}" type="presParOf" srcId="{478F0D86-F90B-4321-9403-94937AC12ACB}" destId="{DA9B3BC9-7E8A-42FA-B8E6-985F48B6960A}" srcOrd="4" destOrd="0" presId="urn:microsoft.com/office/officeart/2005/8/layout/cycle4#1"/>
    <dgm:cxn modelId="{6A991677-96C4-4336-8E15-6ACAFA094BB9}" type="presParOf" srcId="{5B5D0611-392C-4AA7-AB91-57A00278B6BC}" destId="{534EDD9B-6A56-4D48-8C77-7DD1752C5800}" srcOrd="2" destOrd="0" presId="urn:microsoft.com/office/officeart/2005/8/layout/cycle4#1"/>
    <dgm:cxn modelId="{9B69D42E-B077-4A3C-9DDB-E77935CF21AE}" type="presParOf" srcId="{5B5D0611-392C-4AA7-AB91-57A00278B6BC}" destId="{4916AEE3-BF6B-4089-89FF-FE5A6767ED54}" srcOrd="3" destOrd="0" presId="urn:microsoft.com/office/officeart/2005/8/layout/cycle4#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9E5F51-84BF-4F9D-A6AB-DE8AD61C4CF4}" type="doc">
      <dgm:prSet loTypeId="urn:microsoft.com/office/officeart/2005/8/layout/list1" loCatId="list" qsTypeId="urn:microsoft.com/office/officeart/2005/8/quickstyle/3d2" qsCatId="3D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78D46C4A-5935-4072-99A9-FED39A502998}">
      <dgm:prSet phldrT="[Текст]" custT="1"/>
      <dgm:spPr/>
      <dgm:t>
        <a:bodyPr/>
        <a:lstStyle/>
        <a:p>
          <a:pPr algn="l"/>
          <a:r>
            <a:rPr lang="ru-RU" sz="1600" dirty="0" smtClean="0">
              <a:solidFill>
                <a:schemeClr val="tx2"/>
              </a:solidFill>
            </a:rPr>
            <a:t>Сформирована модель профессионально-общественной аккредитации образовательных программ (далее - Модель)</a:t>
          </a:r>
          <a:endParaRPr lang="ru-RU" sz="1600" dirty="0">
            <a:solidFill>
              <a:schemeClr val="tx2"/>
            </a:solidFill>
          </a:endParaRPr>
        </a:p>
      </dgm:t>
    </dgm:pt>
    <dgm:pt modelId="{BCB5DBAA-AD71-4218-869D-26F545048815}" type="parTrans" cxnId="{3A721779-71F7-4BCC-98EF-E6C87EE3F4BC}">
      <dgm:prSet/>
      <dgm:spPr/>
      <dgm:t>
        <a:bodyPr/>
        <a:lstStyle/>
        <a:p>
          <a:endParaRPr lang="ru-RU" sz="1600"/>
        </a:p>
      </dgm:t>
    </dgm:pt>
    <dgm:pt modelId="{EBBA68E7-FD00-4A94-96E4-7C72E725C8BB}" type="sibTrans" cxnId="{3A721779-71F7-4BCC-98EF-E6C87EE3F4BC}">
      <dgm:prSet/>
      <dgm:spPr/>
      <dgm:t>
        <a:bodyPr/>
        <a:lstStyle/>
        <a:p>
          <a:endParaRPr lang="ru-RU" sz="1600"/>
        </a:p>
      </dgm:t>
    </dgm:pt>
    <dgm:pt modelId="{917C7C5F-2CA8-4FC9-8860-6C9220650F75}">
      <dgm:prSet phldrT="[Текст]" custT="1"/>
      <dgm:spPr/>
      <dgm:t>
        <a:bodyPr/>
        <a:lstStyle/>
        <a:p>
          <a:pPr algn="just"/>
          <a:r>
            <a:rPr lang="ru-RU" sz="1600" dirty="0" smtClean="0">
              <a:solidFill>
                <a:schemeClr val="tx2"/>
              </a:solidFill>
            </a:rPr>
            <a:t>В рамках апробации Модели  проведена профессионально-общественная аккредитация 40 основных образовательных программ высшего профессионального образования в 20 образовательных учреждениях из 3 федеральных округов, реализующих программы высшего профессионального образования. </a:t>
          </a:r>
          <a:endParaRPr lang="ru-RU" sz="1600" dirty="0">
            <a:solidFill>
              <a:schemeClr val="tx2"/>
            </a:solidFill>
          </a:endParaRPr>
        </a:p>
      </dgm:t>
    </dgm:pt>
    <dgm:pt modelId="{9A3F7DDB-B3AF-4969-8B49-F9AFFCBEDE79}" type="parTrans" cxnId="{B16B6941-998E-49D6-B26F-EE45957ADCF3}">
      <dgm:prSet/>
      <dgm:spPr/>
      <dgm:t>
        <a:bodyPr/>
        <a:lstStyle/>
        <a:p>
          <a:endParaRPr lang="ru-RU" sz="1600"/>
        </a:p>
      </dgm:t>
    </dgm:pt>
    <dgm:pt modelId="{F54122F6-99C9-47E1-A937-F74837AA6352}" type="sibTrans" cxnId="{B16B6941-998E-49D6-B26F-EE45957ADCF3}">
      <dgm:prSet/>
      <dgm:spPr/>
      <dgm:t>
        <a:bodyPr/>
        <a:lstStyle/>
        <a:p>
          <a:endParaRPr lang="ru-RU" sz="1600"/>
        </a:p>
      </dgm:t>
    </dgm:pt>
    <dgm:pt modelId="{DA91C877-D650-4E74-96D6-DFE81774ADCA}">
      <dgm:prSet phldrT="[Текст]" custT="1"/>
      <dgm:spPr/>
      <dgm:t>
        <a:bodyPr/>
        <a:lstStyle/>
        <a:p>
          <a:pPr algn="just"/>
          <a:r>
            <a:rPr lang="ru-RU" sz="1600" dirty="0" smtClean="0">
              <a:solidFill>
                <a:schemeClr val="tx2"/>
              </a:solidFill>
            </a:rPr>
            <a:t>Формируется механизм рассмотрения результатов профессионально-общественной аккредитации при проведении государственной аккредитации и распределении контрольных цифр приема </a:t>
          </a:r>
          <a:endParaRPr lang="ru-RU" sz="1600" dirty="0">
            <a:solidFill>
              <a:schemeClr val="tx2"/>
            </a:solidFill>
          </a:endParaRPr>
        </a:p>
      </dgm:t>
    </dgm:pt>
    <dgm:pt modelId="{23ED9D6F-361B-4A18-B626-F350168D0873}" type="parTrans" cxnId="{BD2D5155-6FD6-47F1-A644-644F2FD63112}">
      <dgm:prSet/>
      <dgm:spPr/>
      <dgm:t>
        <a:bodyPr/>
        <a:lstStyle/>
        <a:p>
          <a:endParaRPr lang="ru-RU"/>
        </a:p>
      </dgm:t>
    </dgm:pt>
    <dgm:pt modelId="{3E036745-E04B-4D93-86D4-2C55D41A6999}" type="sibTrans" cxnId="{BD2D5155-6FD6-47F1-A644-644F2FD63112}">
      <dgm:prSet/>
      <dgm:spPr/>
      <dgm:t>
        <a:bodyPr/>
        <a:lstStyle/>
        <a:p>
          <a:endParaRPr lang="ru-RU"/>
        </a:p>
      </dgm:t>
    </dgm:pt>
    <dgm:pt modelId="{62F7D16D-CB3B-4019-B4DE-AEFEF2E604D9}" type="pres">
      <dgm:prSet presAssocID="{AE9E5F51-84BF-4F9D-A6AB-DE8AD61C4CF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47AFAA6-F78A-440F-AAB1-D1FA74BAE3ED}" type="pres">
      <dgm:prSet presAssocID="{78D46C4A-5935-4072-99A9-FED39A502998}" presName="parentLin" presStyleCnt="0"/>
      <dgm:spPr/>
      <dgm:t>
        <a:bodyPr/>
        <a:lstStyle/>
        <a:p>
          <a:endParaRPr lang="ru-RU"/>
        </a:p>
      </dgm:t>
    </dgm:pt>
    <dgm:pt modelId="{20F0DBD2-18B2-45C1-8272-E7A1F49E6FC0}" type="pres">
      <dgm:prSet presAssocID="{78D46C4A-5935-4072-99A9-FED39A502998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D8097AE9-5EF3-46C7-9CC6-277EE8708EAC}" type="pres">
      <dgm:prSet presAssocID="{78D46C4A-5935-4072-99A9-FED39A502998}" presName="parentText" presStyleLbl="node1" presStyleIdx="0" presStyleCnt="3" custScaleX="150037" custScaleY="887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7AA19B-F075-4396-99D0-CA2576B1385F}" type="pres">
      <dgm:prSet presAssocID="{78D46C4A-5935-4072-99A9-FED39A502998}" presName="negativeSpace" presStyleCnt="0"/>
      <dgm:spPr/>
      <dgm:t>
        <a:bodyPr/>
        <a:lstStyle/>
        <a:p>
          <a:endParaRPr lang="ru-RU"/>
        </a:p>
      </dgm:t>
    </dgm:pt>
    <dgm:pt modelId="{DCD0262E-EEC5-47DE-A479-F19A9CD049AC}" type="pres">
      <dgm:prSet presAssocID="{78D46C4A-5935-4072-99A9-FED39A502998}" presName="childText" presStyleLbl="conFgAcc1" presStyleIdx="0" presStyleCnt="3" custLinFactNeighborX="-5042" custLinFactNeighborY="599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00A8C0-04D2-4017-8F70-AEBA49415D5D}" type="pres">
      <dgm:prSet presAssocID="{EBBA68E7-FD00-4A94-96E4-7C72E725C8BB}" presName="spaceBetweenRectangles" presStyleCnt="0"/>
      <dgm:spPr/>
      <dgm:t>
        <a:bodyPr/>
        <a:lstStyle/>
        <a:p>
          <a:endParaRPr lang="ru-RU"/>
        </a:p>
      </dgm:t>
    </dgm:pt>
    <dgm:pt modelId="{DBF3F586-8419-4BC4-9ED0-10CA4EC80AFD}" type="pres">
      <dgm:prSet presAssocID="{917C7C5F-2CA8-4FC9-8860-6C9220650F75}" presName="parentLin" presStyleCnt="0"/>
      <dgm:spPr/>
      <dgm:t>
        <a:bodyPr/>
        <a:lstStyle/>
        <a:p>
          <a:endParaRPr lang="ru-RU"/>
        </a:p>
      </dgm:t>
    </dgm:pt>
    <dgm:pt modelId="{2DAAB51D-0664-4B68-8612-31BDB3EE77BC}" type="pres">
      <dgm:prSet presAssocID="{917C7C5F-2CA8-4FC9-8860-6C9220650F75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7A788B1-47B1-4FDC-AB26-D3BF3C664C41}" type="pres">
      <dgm:prSet presAssocID="{917C7C5F-2CA8-4FC9-8860-6C9220650F75}" presName="parentText" presStyleLbl="node1" presStyleIdx="1" presStyleCnt="3" custScaleX="142857" custScaleY="16813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A4FA99-D0AE-4831-8FE5-B7DFAF6B2CCD}" type="pres">
      <dgm:prSet presAssocID="{917C7C5F-2CA8-4FC9-8860-6C9220650F75}" presName="negativeSpace" presStyleCnt="0"/>
      <dgm:spPr/>
      <dgm:t>
        <a:bodyPr/>
        <a:lstStyle/>
        <a:p>
          <a:endParaRPr lang="ru-RU"/>
        </a:p>
      </dgm:t>
    </dgm:pt>
    <dgm:pt modelId="{FEAE2F12-4741-4A86-B89A-91A4590BC953}" type="pres">
      <dgm:prSet presAssocID="{917C7C5F-2CA8-4FC9-8860-6C9220650F75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AAF17D-D937-43AB-9C14-E17E407B2FE9}" type="pres">
      <dgm:prSet presAssocID="{F54122F6-99C9-47E1-A937-F74837AA6352}" presName="spaceBetweenRectangles" presStyleCnt="0"/>
      <dgm:spPr/>
    </dgm:pt>
    <dgm:pt modelId="{31B53599-963D-46A5-BDB3-62521DDBC4E2}" type="pres">
      <dgm:prSet presAssocID="{DA91C877-D650-4E74-96D6-DFE81774ADCA}" presName="parentLin" presStyleCnt="0"/>
      <dgm:spPr/>
    </dgm:pt>
    <dgm:pt modelId="{975A762F-BAE6-48CF-8607-FF7724552EDB}" type="pres">
      <dgm:prSet presAssocID="{DA91C877-D650-4E74-96D6-DFE81774ADCA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1D254316-42C4-44A6-A823-A5BCC2604ED0}" type="pres">
      <dgm:prSet presAssocID="{DA91C877-D650-4E74-96D6-DFE81774ADCA}" presName="parentText" presStyleLbl="node1" presStyleIdx="2" presStyleCnt="3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B3A4A4-EA32-47C9-9C78-DEC48F019E2B}" type="pres">
      <dgm:prSet presAssocID="{DA91C877-D650-4E74-96D6-DFE81774ADCA}" presName="negativeSpace" presStyleCnt="0"/>
      <dgm:spPr/>
    </dgm:pt>
    <dgm:pt modelId="{2450D7C3-DFAE-45F5-9DDB-FA439DA680FC}" type="pres">
      <dgm:prSet presAssocID="{DA91C877-D650-4E74-96D6-DFE81774ADCA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E68F969-22CB-4001-8D60-3B084F26D905}" type="presOf" srcId="{917C7C5F-2CA8-4FC9-8860-6C9220650F75}" destId="{2DAAB51D-0664-4B68-8612-31BDB3EE77BC}" srcOrd="0" destOrd="0" presId="urn:microsoft.com/office/officeart/2005/8/layout/list1"/>
    <dgm:cxn modelId="{520637B7-6DEE-4599-9984-C3BBD652EE62}" type="presOf" srcId="{917C7C5F-2CA8-4FC9-8860-6C9220650F75}" destId="{87A788B1-47B1-4FDC-AB26-D3BF3C664C41}" srcOrd="1" destOrd="0" presId="urn:microsoft.com/office/officeart/2005/8/layout/list1"/>
    <dgm:cxn modelId="{6BBD1D9F-CE3F-4D73-866C-8BA19F2B4D65}" type="presOf" srcId="{DA91C877-D650-4E74-96D6-DFE81774ADCA}" destId="{975A762F-BAE6-48CF-8607-FF7724552EDB}" srcOrd="0" destOrd="0" presId="urn:microsoft.com/office/officeart/2005/8/layout/list1"/>
    <dgm:cxn modelId="{F8350216-42E1-4E79-9D07-DC1440D52EC3}" type="presOf" srcId="{AE9E5F51-84BF-4F9D-A6AB-DE8AD61C4CF4}" destId="{62F7D16D-CB3B-4019-B4DE-AEFEF2E604D9}" srcOrd="0" destOrd="0" presId="urn:microsoft.com/office/officeart/2005/8/layout/list1"/>
    <dgm:cxn modelId="{BD2D5155-6FD6-47F1-A644-644F2FD63112}" srcId="{AE9E5F51-84BF-4F9D-A6AB-DE8AD61C4CF4}" destId="{DA91C877-D650-4E74-96D6-DFE81774ADCA}" srcOrd="2" destOrd="0" parTransId="{23ED9D6F-361B-4A18-B626-F350168D0873}" sibTransId="{3E036745-E04B-4D93-86D4-2C55D41A6999}"/>
    <dgm:cxn modelId="{C920A3BF-5DF7-41E6-B211-154C6EC10708}" type="presOf" srcId="{78D46C4A-5935-4072-99A9-FED39A502998}" destId="{D8097AE9-5EF3-46C7-9CC6-277EE8708EAC}" srcOrd="1" destOrd="0" presId="urn:microsoft.com/office/officeart/2005/8/layout/list1"/>
    <dgm:cxn modelId="{3A721779-71F7-4BCC-98EF-E6C87EE3F4BC}" srcId="{AE9E5F51-84BF-4F9D-A6AB-DE8AD61C4CF4}" destId="{78D46C4A-5935-4072-99A9-FED39A502998}" srcOrd="0" destOrd="0" parTransId="{BCB5DBAA-AD71-4218-869D-26F545048815}" sibTransId="{EBBA68E7-FD00-4A94-96E4-7C72E725C8BB}"/>
    <dgm:cxn modelId="{B16B6941-998E-49D6-B26F-EE45957ADCF3}" srcId="{AE9E5F51-84BF-4F9D-A6AB-DE8AD61C4CF4}" destId="{917C7C5F-2CA8-4FC9-8860-6C9220650F75}" srcOrd="1" destOrd="0" parTransId="{9A3F7DDB-B3AF-4969-8B49-F9AFFCBEDE79}" sibTransId="{F54122F6-99C9-47E1-A937-F74837AA6352}"/>
    <dgm:cxn modelId="{E76BB35F-8295-43D2-ABA3-700CFE181CDC}" type="presOf" srcId="{DA91C877-D650-4E74-96D6-DFE81774ADCA}" destId="{1D254316-42C4-44A6-A823-A5BCC2604ED0}" srcOrd="1" destOrd="0" presId="urn:microsoft.com/office/officeart/2005/8/layout/list1"/>
    <dgm:cxn modelId="{76C3A8C4-FFB1-4F69-8006-DC4551A632E1}" type="presOf" srcId="{78D46C4A-5935-4072-99A9-FED39A502998}" destId="{20F0DBD2-18B2-45C1-8272-E7A1F49E6FC0}" srcOrd="0" destOrd="0" presId="urn:microsoft.com/office/officeart/2005/8/layout/list1"/>
    <dgm:cxn modelId="{9483367D-5CEC-43CA-A5C4-CBB103B683FB}" type="presParOf" srcId="{62F7D16D-CB3B-4019-B4DE-AEFEF2E604D9}" destId="{947AFAA6-F78A-440F-AAB1-D1FA74BAE3ED}" srcOrd="0" destOrd="0" presId="urn:microsoft.com/office/officeart/2005/8/layout/list1"/>
    <dgm:cxn modelId="{78B36E5C-E044-47D0-92DE-4B874F4373C9}" type="presParOf" srcId="{947AFAA6-F78A-440F-AAB1-D1FA74BAE3ED}" destId="{20F0DBD2-18B2-45C1-8272-E7A1F49E6FC0}" srcOrd="0" destOrd="0" presId="urn:microsoft.com/office/officeart/2005/8/layout/list1"/>
    <dgm:cxn modelId="{1BE8C6A0-4819-442B-909E-35040FDB300A}" type="presParOf" srcId="{947AFAA6-F78A-440F-AAB1-D1FA74BAE3ED}" destId="{D8097AE9-5EF3-46C7-9CC6-277EE8708EAC}" srcOrd="1" destOrd="0" presId="urn:microsoft.com/office/officeart/2005/8/layout/list1"/>
    <dgm:cxn modelId="{E934CDC7-01DB-4103-8E68-27250DFF93CA}" type="presParOf" srcId="{62F7D16D-CB3B-4019-B4DE-AEFEF2E604D9}" destId="{537AA19B-F075-4396-99D0-CA2576B1385F}" srcOrd="1" destOrd="0" presId="urn:microsoft.com/office/officeart/2005/8/layout/list1"/>
    <dgm:cxn modelId="{39800267-DB16-4E3E-A3CB-FDF9F3E731A0}" type="presParOf" srcId="{62F7D16D-CB3B-4019-B4DE-AEFEF2E604D9}" destId="{DCD0262E-EEC5-47DE-A479-F19A9CD049AC}" srcOrd="2" destOrd="0" presId="urn:microsoft.com/office/officeart/2005/8/layout/list1"/>
    <dgm:cxn modelId="{2BEFC54A-94CB-48B1-A26E-49F4A63119A6}" type="presParOf" srcId="{62F7D16D-CB3B-4019-B4DE-AEFEF2E604D9}" destId="{E700A8C0-04D2-4017-8F70-AEBA49415D5D}" srcOrd="3" destOrd="0" presId="urn:microsoft.com/office/officeart/2005/8/layout/list1"/>
    <dgm:cxn modelId="{254A5E40-2711-45D7-BB07-998256ED1337}" type="presParOf" srcId="{62F7D16D-CB3B-4019-B4DE-AEFEF2E604D9}" destId="{DBF3F586-8419-4BC4-9ED0-10CA4EC80AFD}" srcOrd="4" destOrd="0" presId="urn:microsoft.com/office/officeart/2005/8/layout/list1"/>
    <dgm:cxn modelId="{B34E7DBE-2046-4A8F-B772-F398CF0EBC4A}" type="presParOf" srcId="{DBF3F586-8419-4BC4-9ED0-10CA4EC80AFD}" destId="{2DAAB51D-0664-4B68-8612-31BDB3EE77BC}" srcOrd="0" destOrd="0" presId="urn:microsoft.com/office/officeart/2005/8/layout/list1"/>
    <dgm:cxn modelId="{18C9DCB3-2A44-4DA5-BDD6-BD9BAF64B9CF}" type="presParOf" srcId="{DBF3F586-8419-4BC4-9ED0-10CA4EC80AFD}" destId="{87A788B1-47B1-4FDC-AB26-D3BF3C664C41}" srcOrd="1" destOrd="0" presId="urn:microsoft.com/office/officeart/2005/8/layout/list1"/>
    <dgm:cxn modelId="{24A6C2EA-90FA-41E7-8E04-51483A35BF1C}" type="presParOf" srcId="{62F7D16D-CB3B-4019-B4DE-AEFEF2E604D9}" destId="{AFA4FA99-D0AE-4831-8FE5-B7DFAF6B2CCD}" srcOrd="5" destOrd="0" presId="urn:microsoft.com/office/officeart/2005/8/layout/list1"/>
    <dgm:cxn modelId="{70B6A6DB-9FA8-4C40-A212-ABC7C4E44107}" type="presParOf" srcId="{62F7D16D-CB3B-4019-B4DE-AEFEF2E604D9}" destId="{FEAE2F12-4741-4A86-B89A-91A4590BC953}" srcOrd="6" destOrd="0" presId="urn:microsoft.com/office/officeart/2005/8/layout/list1"/>
    <dgm:cxn modelId="{EF9B8E83-DE7C-4DAF-8144-FC524A01094D}" type="presParOf" srcId="{62F7D16D-CB3B-4019-B4DE-AEFEF2E604D9}" destId="{33AAF17D-D937-43AB-9C14-E17E407B2FE9}" srcOrd="7" destOrd="0" presId="urn:microsoft.com/office/officeart/2005/8/layout/list1"/>
    <dgm:cxn modelId="{8B1CADB5-FCE8-4AEF-B507-C646F0F6C082}" type="presParOf" srcId="{62F7D16D-CB3B-4019-B4DE-AEFEF2E604D9}" destId="{31B53599-963D-46A5-BDB3-62521DDBC4E2}" srcOrd="8" destOrd="0" presId="urn:microsoft.com/office/officeart/2005/8/layout/list1"/>
    <dgm:cxn modelId="{49CD9084-4371-4A46-B856-ACBDA70EF65D}" type="presParOf" srcId="{31B53599-963D-46A5-BDB3-62521DDBC4E2}" destId="{975A762F-BAE6-48CF-8607-FF7724552EDB}" srcOrd="0" destOrd="0" presId="urn:microsoft.com/office/officeart/2005/8/layout/list1"/>
    <dgm:cxn modelId="{44CA33D5-93AB-47F2-B106-206AB68DB2BA}" type="presParOf" srcId="{31B53599-963D-46A5-BDB3-62521DDBC4E2}" destId="{1D254316-42C4-44A6-A823-A5BCC2604ED0}" srcOrd="1" destOrd="0" presId="urn:microsoft.com/office/officeart/2005/8/layout/list1"/>
    <dgm:cxn modelId="{08BE9961-B59C-4DAF-A9CE-96F141625C96}" type="presParOf" srcId="{62F7D16D-CB3B-4019-B4DE-AEFEF2E604D9}" destId="{01B3A4A4-EA32-47C9-9C78-DEC48F019E2B}" srcOrd="9" destOrd="0" presId="urn:microsoft.com/office/officeart/2005/8/layout/list1"/>
    <dgm:cxn modelId="{37DDD5D7-E9FE-4C57-A10E-EFC0E9D2DE62}" type="presParOf" srcId="{62F7D16D-CB3B-4019-B4DE-AEFEF2E604D9}" destId="{2450D7C3-DFAE-45F5-9DDB-FA439DA680F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#1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987B92-1BD3-4CA2-9AAF-2ABDAC3460CD}" type="datetimeFigureOut">
              <a:rPr lang="ru-RU" smtClean="0"/>
              <a:pPr/>
              <a:t>13.09.2014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5544A-2FCA-4C6B-B982-45AC70CC7D6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002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5544A-2FCA-4C6B-B982-45AC70CC7D6E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5410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5544A-2FCA-4C6B-B982-45AC70CC7D6E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6910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dirty="0" smtClean="0"/>
              <a:t>Внесение изменений</a:t>
            </a:r>
            <a:r>
              <a:rPr lang="ru-RU" baseline="0" dirty="0" smtClean="0"/>
              <a:t> в показатели и критерии мониторинга инициировано решением МВК.</a:t>
            </a:r>
            <a:endParaRPr lang="ru-RU" dirty="0" smtClean="0"/>
          </a:p>
        </p:txBody>
      </p:sp>
      <p:sp>
        <p:nvSpPr>
          <p:cNvPr id="2253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BABD0B-864D-40CD-812E-5A5E4590531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24188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2253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BABD0B-864D-40CD-812E-5A5E4590531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51691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5544A-2FCA-4C6B-B982-45AC70CC7D6E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059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E740-3A73-4BDE-A4CD-E4FEDC872A7A}" type="datetimeFigureOut">
              <a:rPr lang="ru-RU" smtClean="0"/>
              <a:pPr/>
              <a:t>13.09.2014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8F85-4876-49AC-BC0A-CD7C3A875E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7186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E740-3A73-4BDE-A4CD-E4FEDC872A7A}" type="datetimeFigureOut">
              <a:rPr lang="ru-RU" smtClean="0"/>
              <a:pPr/>
              <a:t>13.09.2014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8F85-4876-49AC-BC0A-CD7C3A875E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2560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E740-3A73-4BDE-A4CD-E4FEDC872A7A}" type="datetimeFigureOut">
              <a:rPr lang="ru-RU" smtClean="0"/>
              <a:pPr/>
              <a:t>13.09.2014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8F85-4876-49AC-BC0A-CD7C3A875E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2363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E740-3A73-4BDE-A4CD-E4FEDC872A7A}" type="datetimeFigureOut">
              <a:rPr lang="ru-RU" smtClean="0"/>
              <a:pPr/>
              <a:t>13.09.2014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8F85-4876-49AC-BC0A-CD7C3A875E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3394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E740-3A73-4BDE-A4CD-E4FEDC872A7A}" type="datetimeFigureOut">
              <a:rPr lang="ru-RU" smtClean="0"/>
              <a:pPr/>
              <a:t>13.09.2014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8F85-4876-49AC-BC0A-CD7C3A875E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471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E740-3A73-4BDE-A4CD-E4FEDC872A7A}" type="datetimeFigureOut">
              <a:rPr lang="ru-RU" smtClean="0"/>
              <a:pPr/>
              <a:t>13.09.2014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8F85-4876-49AC-BC0A-CD7C3A875E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882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E740-3A73-4BDE-A4CD-E4FEDC872A7A}" type="datetimeFigureOut">
              <a:rPr lang="ru-RU" smtClean="0"/>
              <a:pPr/>
              <a:t>13.09.2014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8F85-4876-49AC-BC0A-CD7C3A875E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3526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E740-3A73-4BDE-A4CD-E4FEDC872A7A}" type="datetimeFigureOut">
              <a:rPr lang="ru-RU" smtClean="0"/>
              <a:pPr/>
              <a:t>13.09.2014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8F85-4876-49AC-BC0A-CD7C3A875E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935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E740-3A73-4BDE-A4CD-E4FEDC872A7A}" type="datetimeFigureOut">
              <a:rPr lang="ru-RU" smtClean="0"/>
              <a:pPr/>
              <a:t>13.09.2014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8F85-4876-49AC-BC0A-CD7C3A875E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612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E740-3A73-4BDE-A4CD-E4FEDC872A7A}" type="datetimeFigureOut">
              <a:rPr lang="ru-RU" smtClean="0"/>
              <a:pPr/>
              <a:t>13.09.2014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8F85-4876-49AC-BC0A-CD7C3A875E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648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E740-3A73-4BDE-A4CD-E4FEDC872A7A}" type="datetimeFigureOut">
              <a:rPr lang="ru-RU" smtClean="0"/>
              <a:pPr/>
              <a:t>13.09.2014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A8F85-4876-49AC-BC0A-CD7C3A875E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781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DE740-3A73-4BDE-A4CD-E4FEDC872A7A}" type="datetimeFigureOut">
              <a:rPr lang="ru-RU" smtClean="0"/>
              <a:pPr/>
              <a:t>13.09.2014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A8F85-4876-49AC-BC0A-CD7C3A875EE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17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microsoft.com/office/2007/relationships/hdphoto" Target="../media/hdphoto1.wdp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microsoft.com/office/2007/relationships/hdphoto" Target="../media/hdphoto1.wdp"/><Relationship Id="rId9" Type="http://schemas.microsoft.com/office/2007/relationships/diagramDrawing" Target="../diagrams/drawin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3204" y="2348880"/>
            <a:ext cx="8229600" cy="1728192"/>
          </a:xfrm>
          <a:effectLst/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Развитие институтов общественной</a:t>
            </a:r>
            <a:br>
              <a:rPr lang="ru-RU" sz="28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и профессионально-общественной</a:t>
            </a:r>
            <a:br>
              <a:rPr lang="ru-RU" sz="28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аккредитации</a:t>
            </a:r>
            <a:endParaRPr lang="ru-RU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5576" y="260648"/>
            <a:ext cx="77048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Министерство образования и науки Российской Федерации</a:t>
            </a:r>
          </a:p>
        </p:txBody>
      </p:sp>
      <p:pic>
        <p:nvPicPr>
          <p:cNvPr id="4" name="Picture 4" descr="https://fbcdn-profile-a.akamaihd.net/hprofile-ak-ash3/s160x160/580729_336747239721766_2070543031_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3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124744"/>
            <a:ext cx="1224136" cy="1224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55576" y="4293096"/>
            <a:ext cx="77048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Сорокин Святослав Олегович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начальник отдела сопровождения программ развития ведущих вузов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Департамента государственной политики в сфере высшего образования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164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ru-RU" sz="24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Развитие институтов общественной</a:t>
            </a:r>
            <a:br>
              <a:rPr lang="ru-RU" sz="24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и профессионально-общественной</a:t>
            </a:r>
            <a:br>
              <a:rPr lang="ru-RU" sz="24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аккредитации</a:t>
            </a:r>
            <a:endParaRPr lang="ru-RU" sz="2000" dirty="0"/>
          </a:p>
        </p:txBody>
      </p:sp>
      <p:pic>
        <p:nvPicPr>
          <p:cNvPr id="4" name="Picture 4" descr="https://fbcdn-profile-a.akamaihd.net/hprofile-ak-ash3/s160x160/580729_336747239721766_2070543031_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3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1224136" cy="1224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781246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8" name="Скругленный прямоугольник 7"/>
          <p:cNvSpPr/>
          <p:nvPr/>
        </p:nvSpPr>
        <p:spPr>
          <a:xfrm>
            <a:off x="6084168" y="1772816"/>
            <a:ext cx="2808312" cy="1728192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Аккредитует образовательные программы с 2011г.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Аккредитовано более 50 ООП</a:t>
            </a:r>
          </a:p>
          <a:p>
            <a:pPr algn="ctr">
              <a:buFont typeface="Arial" pitchFamily="34" charset="0"/>
              <a:buChar char="•"/>
            </a:pP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940152" y="4653136"/>
            <a:ext cx="2808312" cy="1728192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51520" y="4653136"/>
            <a:ext cx="2808312" cy="1728192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51520" y="1772816"/>
            <a:ext cx="2808312" cy="1728192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95536" y="1988840"/>
            <a:ext cx="25375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  <a:tabLst/>
            </a:pPr>
            <a:r>
              <a:rPr lang="ru-RU" dirty="0" smtClean="0"/>
              <a:t>Аккредитует вузы с 2011г.</a:t>
            </a:r>
          </a:p>
          <a:p>
            <a:pPr lvl="0">
              <a:buFont typeface="Arial" pitchFamily="34" charset="0"/>
              <a:buChar char="•"/>
              <a:tabLst/>
            </a:pPr>
            <a:r>
              <a:rPr lang="ru-RU" dirty="0" smtClean="0"/>
              <a:t>Аккредитовано более 120 вузов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95536" y="4797152"/>
            <a:ext cx="25202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ru-RU" dirty="0" smtClean="0"/>
              <a:t>Сформирована модель профессионально-общественной аккредитации, проведена апробация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156176" y="4797152"/>
            <a:ext cx="24300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Аккредитует образовательные программы с 2002г.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Аккредитовано более 180 ООП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273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>
              <a:defRPr/>
            </a:pPr>
            <a:r>
              <a:rPr lang="ru-RU" sz="24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Нормативная база</a:t>
            </a:r>
          </a:p>
        </p:txBody>
      </p:sp>
      <p:pic>
        <p:nvPicPr>
          <p:cNvPr id="5" name="Picture 4" descr="https://fbcdn-profile-a.akamaihd.net/hprofile-ak-ash3/s160x160/580729_336747239721766_2070543031_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3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1224136" cy="1224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11560" y="19888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772816"/>
            <a:ext cx="8188555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Статья </a:t>
            </a:r>
            <a:r>
              <a:rPr lang="ru-RU" dirty="0"/>
              <a:t>96 Федерального закона от 29 декабря 2012 г. № 273-ФЗ «Об образовании в Российской Федерации</a:t>
            </a:r>
            <a:r>
              <a:rPr lang="ru-RU" dirty="0" smtClean="0"/>
              <a:t>»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i="1" dirty="0" smtClean="0"/>
              <a:t>Определены полномочия работодателей и их объединений по </a:t>
            </a:r>
            <a:r>
              <a:rPr lang="ru-RU" i="1" dirty="0"/>
              <a:t>установлению порядка профессионально-общественной аккредитации, форм и методов оценки при ее проведении</a:t>
            </a:r>
            <a:endParaRPr lang="ru-RU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Распоряжение </a:t>
            </a:r>
            <a:r>
              <a:rPr lang="ru-RU" dirty="0"/>
              <a:t>Правительства Российской Федерации от 13 ноября 2013 г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>№ </a:t>
            </a:r>
            <a:r>
              <a:rPr lang="ru-RU" dirty="0"/>
              <a:t>2108-р (об утверждении перечня мероприятий по увеличению к 2020 году числа высококвалифицированных работников). </a:t>
            </a: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Указ </a:t>
            </a:r>
            <a:r>
              <a:rPr lang="ru-RU" dirty="0"/>
              <a:t>Президента Российской Федерации </a:t>
            </a:r>
            <a:br>
              <a:rPr lang="ru-RU" dirty="0"/>
            </a:br>
            <a:r>
              <a:rPr lang="ru-RU" dirty="0"/>
              <a:t>от 7 мая 2012 г. № </a:t>
            </a:r>
            <a:r>
              <a:rPr lang="ru-RU" dirty="0" smtClean="0"/>
              <a:t>599 «</a:t>
            </a:r>
            <a:r>
              <a:rPr lang="ru-RU" dirty="0"/>
              <a:t>О мерах по реализации государственной политики в области образования и науки</a:t>
            </a:r>
            <a:r>
              <a:rPr lang="ru-RU" dirty="0" smtClean="0"/>
              <a:t>»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i="1" dirty="0" err="1" smtClean="0"/>
              <a:t>Минобрнауки</a:t>
            </a:r>
            <a:r>
              <a:rPr lang="ru-RU" i="1" dirty="0" smtClean="0"/>
              <a:t> поручено подготовить предложения </a:t>
            </a:r>
            <a:r>
              <a:rPr lang="ru-RU" i="1" dirty="0"/>
              <a:t>по развитию механизмов профессионально-общественной аккредитации </a:t>
            </a:r>
            <a:r>
              <a:rPr lang="ru-RU" i="1" dirty="0" smtClean="0"/>
              <a:t>профессиональных образовательных </a:t>
            </a:r>
            <a:r>
              <a:rPr lang="ru-RU" i="1" dirty="0"/>
              <a:t>программ</a:t>
            </a:r>
            <a:endParaRPr lang="en-US" i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58623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>
              <a:defRPr/>
            </a:pPr>
            <a:r>
              <a:rPr lang="ru-RU" sz="24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Развитие институтов общественной</a:t>
            </a:r>
            <a:br>
              <a:rPr lang="ru-RU" sz="24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и профессионально-общественной</a:t>
            </a:r>
            <a:br>
              <a:rPr lang="ru-RU" sz="24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аккредитации</a:t>
            </a:r>
            <a:endParaRPr lang="ru-RU" sz="2400" b="1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https://fbcdn-profile-a.akamaihd.net/hprofile-ak-ash3/s160x160/580729_336747239721766_2070543031_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3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1224136" cy="1224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11560" y="19888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1772816"/>
            <a:ext cx="818855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Подготовлено постановление </a:t>
            </a:r>
            <a:r>
              <a:rPr lang="ru-RU" dirty="0"/>
              <a:t>общероссийских объединений работодателей «Российский союз промышленников и предпринимателей» и «Объединения предпринимательских организаций работодателей малого и среднего бизнеса» (ОПОРА России) об утверждении Положения о профессионально-общественной аккредитации образовательных </a:t>
            </a:r>
            <a:r>
              <a:rPr lang="ru-RU" dirty="0" smtClean="0"/>
              <a:t>программ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Определен </a:t>
            </a:r>
            <a:r>
              <a:rPr lang="ru-RU" dirty="0"/>
              <a:t>механизм проведения профессионально-общественной аккредитации образовательных программ, правила принятия решения о профессионально-общественной аккредитации и способы представления результатов профессионально-общественной аккредитации образовательных </a:t>
            </a:r>
            <a:r>
              <a:rPr lang="ru-RU" dirty="0" smtClean="0"/>
              <a:t>программ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/>
              <a:t>Положением предусматривается создание реестра аккредитующих организаций и реестра образовательных программ, прошедших профессионально-общественную аккредитацию</a:t>
            </a:r>
          </a:p>
        </p:txBody>
      </p:sp>
    </p:spTree>
    <p:extLst>
      <p:ext uri="{BB962C8B-B14F-4D97-AF65-F5344CB8AC3E}">
        <p14:creationId xmlns:p14="http://schemas.microsoft.com/office/powerpoint/2010/main" val="356403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pPr lvl="0"/>
            <a:r>
              <a:rPr lang="ru-RU" sz="24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Развитие институтов общественной</a:t>
            </a:r>
            <a:br>
              <a:rPr lang="ru-RU" sz="24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и профессионально-общественной</a:t>
            </a:r>
            <a:br>
              <a:rPr lang="ru-RU" sz="24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аккредитации</a:t>
            </a:r>
            <a:endParaRPr lang="ru-RU" sz="2000" dirty="0"/>
          </a:p>
        </p:txBody>
      </p:sp>
      <p:pic>
        <p:nvPicPr>
          <p:cNvPr id="5" name="Picture 4" descr="https://fbcdn-profile-a.akamaihd.net/hprofile-ak-ash3/s160x160/580729_336747239721766_2070543031_a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3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1224136" cy="1224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971899684"/>
              </p:ext>
            </p:extLst>
          </p:nvPr>
        </p:nvGraphicFramePr>
        <p:xfrm>
          <a:off x="251520" y="1988842"/>
          <a:ext cx="8568952" cy="43924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>
          <a:xfrm>
            <a:off x="539552" y="1412777"/>
            <a:ext cx="8208912" cy="576064"/>
          </a:xfrm>
          <a:prstGeom prst="rect">
            <a:avLst/>
          </a:prstGeom>
          <a:noFill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28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2012</TotalTime>
  <Words>231</Words>
  <Application>Microsoft Office PowerPoint</Application>
  <PresentationFormat>Экран (4:3)</PresentationFormat>
  <Paragraphs>41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Тема Office</vt:lpstr>
      <vt:lpstr>Развитие институтов общественной и профессионально-общественной аккредитации</vt:lpstr>
      <vt:lpstr>Развитие институтов общественной и профессионально-общественной аккредитации</vt:lpstr>
      <vt:lpstr>Нормативная база</vt:lpstr>
      <vt:lpstr>Развитие институтов общественной и профессионально-общественной аккредитации</vt:lpstr>
      <vt:lpstr>Развитие институтов общественной и профессионально-общественной аккредитации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Учет результатов мониторинга эффективности образовательных организаций при процедуре государственной аккредитации ООП</dc:title>
  <dc:creator>Сергей Рукавишников</dc:creator>
  <cp:lastModifiedBy>EVK</cp:lastModifiedBy>
  <cp:revision>230</cp:revision>
  <dcterms:created xsi:type="dcterms:W3CDTF">2013-09-11T08:54:08Z</dcterms:created>
  <dcterms:modified xsi:type="dcterms:W3CDTF">2014-09-13T06:29:56Z</dcterms:modified>
</cp:coreProperties>
</file>