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88" r:id="rId3"/>
    <p:sldId id="289" r:id="rId4"/>
    <p:sldId id="307" r:id="rId5"/>
    <p:sldId id="308" r:id="rId6"/>
    <p:sldId id="284" r:id="rId7"/>
    <p:sldId id="285" r:id="rId8"/>
    <p:sldId id="290" r:id="rId9"/>
    <p:sldId id="291" r:id="rId10"/>
    <p:sldId id="292" r:id="rId11"/>
    <p:sldId id="293" r:id="rId12"/>
    <p:sldId id="294" r:id="rId13"/>
    <p:sldId id="295" r:id="rId14"/>
    <p:sldId id="287" r:id="rId15"/>
    <p:sldId id="296" r:id="rId16"/>
    <p:sldId id="263" r:id="rId17"/>
    <p:sldId id="268" r:id="rId18"/>
    <p:sldId id="297" r:id="rId19"/>
    <p:sldId id="298" r:id="rId20"/>
    <p:sldId id="299" r:id="rId21"/>
    <p:sldId id="300" r:id="rId22"/>
    <p:sldId id="301" r:id="rId23"/>
    <p:sldId id="304" r:id="rId24"/>
    <p:sldId id="303" r:id="rId25"/>
    <p:sldId id="305" r:id="rId26"/>
    <p:sldId id="306" r:id="rId27"/>
    <p:sldId id="273" r:id="rId28"/>
    <p:sldId id="265" r:id="rId29"/>
    <p:sldId id="271" r:id="rId30"/>
    <p:sldId id="275" r:id="rId31"/>
    <p:sldId id="270" r:id="rId32"/>
    <p:sldId id="269" r:id="rId33"/>
    <p:sldId id="266" r:id="rId34"/>
    <p:sldId id="277" r:id="rId35"/>
    <p:sldId id="278" r:id="rId36"/>
    <p:sldId id="279" r:id="rId3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84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A6A26-E212-4B27-B093-A9C95D46BDD6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BE5A-8B1C-4D25-9C8D-CCF526EC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1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30606-4290-4A01-965F-1075CC92B1D9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98EC30-24C0-4FAE-B0B4-F23CEB4E7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20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5E3A3-7373-48F3-B72A-CDFCDC353A0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CB21F-1D44-49BA-859C-CEA61D085D8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49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EDD62-3EBA-4476-8074-54C580B422C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6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0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8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908F-4347-4F7D-A492-77D9794BA78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5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F37D1-83E8-4C02-857D-49D056537FA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9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D34FD-BEC6-4654-8A95-9DE8B41790F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22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885790-FF8D-431A-99F6-FDE846946D7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7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E07F7-D26B-46A9-AB6D-3D075204767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1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11A5E-E683-4956-BDA3-7FD8239FEF5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43858-C7A2-48DC-B2BD-E1A410552D5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7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9AA94-D19E-4337-A457-3C4B3906DCB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9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AEC84-FFE4-4CE6-92A1-A354DCC4872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55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318EC-4744-4A74-8745-D346B08BB7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76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318EC-4744-4A74-8745-D346B08BB7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00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7C175-7A12-44B5-A107-292BCE5DBED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71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80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318EC-4744-4A74-8745-D346B08BB71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38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78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01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76189-7293-479F-B8D4-4532D28810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32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51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52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D7842-F623-49C9-A08E-E67E9DC14CC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4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97228-2477-445B-A919-E138CE9EEB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8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9B2EB-DEA9-499F-BCC4-A323FF1490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6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309EF-E5D1-4BE0-89CC-A049181F3C2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0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FED24-5610-4EC6-9661-DE844645640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7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855D3-F942-4CE9-9E44-45D717C9428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4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C02EA-0C68-460D-B75B-FBCFEB4B88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62BF-7DA1-441F-AF2D-19B667568112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C5CB-8AF5-4AD3-8C94-0DA8FE2F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266B-48F0-4408-B9C3-0D006AC823C4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865D-A00A-4839-8DAE-72949167E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76FA-FEF3-480A-9BD8-536024E710D5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7A46-5289-460F-8DDE-C0ECECA03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F317-C256-4368-8BDD-A696659B1119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BB3A-F511-441C-975B-A93931446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7701-64A5-4FAC-A86F-087227259367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1419-72AB-4C87-8641-F6AC40B8A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5511-7D55-4ADE-A05E-66DBC4E9EC7D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A850-99A5-43B4-AC8E-B279497E7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993A-10B0-4D36-92D0-CE897D1225F8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555A-7A2D-49DF-84FF-C5C9CC24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D28D-2609-43AC-BA79-13CCD88DDD93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D8E5-F7FB-461A-9D39-C2B53332E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0827-667D-435C-BFAF-E300359A3468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D927-9831-487E-A77C-4096B3BF9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F539-B96B-4D0D-95EC-09D06D12E36B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62C5-D725-4281-8029-4686004A4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6466-D184-4EED-9154-4983F364EE0C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5485-12C8-4CA6-8F97-FC5F8AE5E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E6557-F121-4710-AE26-39672907F96D}" type="datetime1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1EEFC3-3C12-437F-A8E9-029D3CA45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28596" y="2564904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Verdana" pitchFamily="34" charset="0"/>
              </a:rPr>
              <a:t>ПРОЕКТИРОВАНИЕ ПРОГРАММ БАКАЛАВРИАТА ПРАКТИКООРИЕНТИРОВАННОГО ТИПА В ИНЖЕНЕРНОЙ ОБЛАСТИ</a:t>
            </a:r>
            <a:endParaRPr lang="ru-RU" sz="3200" b="1" dirty="0">
              <a:latin typeface="Verdana" pitchFamily="34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000232" y="5013325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Verdana" pitchFamily="34" charset="0"/>
              </a:rPr>
              <a:t>Берестова</a:t>
            </a:r>
            <a:r>
              <a:rPr lang="ru-RU" b="1" dirty="0" smtClean="0">
                <a:latin typeface="Verdana" pitchFamily="34" charset="0"/>
              </a:rPr>
              <a:t> Светлана Александровна</a:t>
            </a:r>
            <a:endParaRPr lang="ru-RU" b="1" dirty="0">
              <a:latin typeface="Verdana" pitchFamily="34" charset="0"/>
            </a:endParaRPr>
          </a:p>
          <a:p>
            <a:pPr algn="ctr"/>
            <a:endParaRPr lang="ru-RU" b="1" dirty="0">
              <a:latin typeface="Verdana" pitchFamily="34" charset="0"/>
            </a:endParaRPr>
          </a:p>
          <a:p>
            <a:pPr algn="ctr"/>
            <a:r>
              <a:rPr lang="ru-RU" dirty="0" err="1" smtClean="0">
                <a:latin typeface="Verdana" pitchFamily="34" charset="0"/>
              </a:rPr>
              <a:t>Д.ф.-м.н</a:t>
            </a:r>
            <a:r>
              <a:rPr lang="ru-RU" dirty="0" smtClean="0">
                <a:latin typeface="Verdana" pitchFamily="34" charset="0"/>
              </a:rPr>
              <a:t>.</a:t>
            </a:r>
            <a:endParaRPr lang="ru-RU" dirty="0">
              <a:latin typeface="Verdana" pitchFamily="34" charset="0"/>
            </a:endParaRPr>
          </a:p>
          <a:p>
            <a:pPr algn="ctr"/>
            <a:r>
              <a:rPr lang="ru-RU" dirty="0" smtClean="0">
                <a:latin typeface="Verdana" pitchFamily="34" charset="0"/>
              </a:rPr>
              <a:t>Зав.кафедрой теоретической механики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9750" y="622300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800" b="1">
                <a:latin typeface="Verdana" pitchFamily="34" charset="0"/>
              </a:rPr>
              <a:t>Результаты обучения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76263" y="1054100"/>
            <a:ext cx="813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i="1"/>
              <a:t>Область инженерного анализа:</a:t>
            </a:r>
            <a:endParaRPr lang="ru-RU" altLang="ru-RU" sz="2400"/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250825" y="1516063"/>
            <a:ext cx="85693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/>
              <a:t>В1 Идентифицировать, анализировать и решать инженерные задачи с использованием известных методов и приемов в специализированной области металлургии</a:t>
            </a:r>
          </a:p>
          <a:p>
            <a:pPr eaLnBrk="0" hangingPunct="0"/>
            <a:r>
              <a:rPr lang="ru-RU" altLang="ru-RU" sz="2400"/>
              <a:t>В2 Использовать знания и понимание фундаментальных и инженерных наук для анализа процессов, методов и продуктов в сфере профессиональной деятельности</a:t>
            </a:r>
          </a:p>
          <a:p>
            <a:pPr eaLnBrk="0" hangingPunct="0"/>
            <a:r>
              <a:rPr lang="ru-RU" altLang="ru-RU" sz="2400"/>
              <a:t>В3 Осуществлять выбор и применять соответствующие методы анализа и математического моделирования в профессиональной деятельности</a:t>
            </a:r>
          </a:p>
          <a:p>
            <a:pPr eaLnBrk="0" hangingPunct="0"/>
            <a:r>
              <a:rPr lang="ru-RU" altLang="ru-RU" sz="2400"/>
              <a:t>В4 Применять в профессиональной деятельности эффективные методы работы с информацией с использованием современных информационно-коммуникационные технологий</a:t>
            </a:r>
          </a:p>
          <a:p>
            <a:pPr eaLnBrk="0" hangingPunct="0"/>
            <a:r>
              <a:rPr lang="ru-RU" altLang="ru-RU" sz="2400"/>
              <a:t>В5 Планировать и проводить эксперимент, интерпретировать данные в специализированной области металлургии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800" b="1">
                <a:latin typeface="Verdana" pitchFamily="34" charset="0"/>
              </a:rPr>
              <a:t>Результаты обучения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539750" y="1428750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i="1"/>
              <a:t>Область инженерного проектирования:</a:t>
            </a:r>
            <a:endParaRPr lang="ru-RU" altLang="ru-RU" sz="2400"/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539750" y="2492375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/>
              <a:t>С1 Проектировать элементы оснастки, технологии, агрегатов и других объектов, удовлетворяющих заданным требованиям в специализированной области металлургии</a:t>
            </a:r>
          </a:p>
          <a:p>
            <a:pPr eaLnBrk="0" hangingPunct="0"/>
            <a:r>
              <a:rPr lang="ru-RU" altLang="ru-RU" sz="2400"/>
              <a:t>С2 Демонстрировать понимание и способность применять методологию проектирования для задач профессиональной деятельности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9750" y="585788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800" b="1">
                <a:latin typeface="Verdana" pitchFamily="34" charset="0"/>
              </a:rPr>
              <a:t>Результаты обучения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39750" y="1017588"/>
            <a:ext cx="813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i="1"/>
              <a:t>Область инженерной практики:</a:t>
            </a:r>
            <a:r>
              <a:rPr lang="ru-RU" altLang="ru-RU" sz="2400"/>
              <a:t> 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107950" y="1287463"/>
            <a:ext cx="89281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ru-RU" sz="2200"/>
              <a:t>D</a:t>
            </a:r>
            <a:r>
              <a:rPr lang="ru-RU" altLang="ru-RU" sz="2200"/>
              <a:t>1 Разрабатывать, осуществлять и корректировать технологические процессы в специализированной области металлургии</a:t>
            </a:r>
          </a:p>
          <a:p>
            <a:pPr eaLnBrk="0" hangingPunct="0"/>
            <a:r>
              <a:rPr lang="en-US" altLang="ru-RU" sz="2200"/>
              <a:t>D</a:t>
            </a:r>
            <a:r>
              <a:rPr lang="ru-RU" altLang="ru-RU" sz="2200"/>
              <a:t>2 Владеть и применять в практической деятельности принципы рационального использования природных ресурсов и защиты окружающей среды, охраны труда и промышленной безопасности </a:t>
            </a:r>
          </a:p>
          <a:p>
            <a:pPr eaLnBrk="0" hangingPunct="0"/>
            <a:r>
              <a:rPr lang="en-US" altLang="ru-RU" sz="2200"/>
              <a:t>D</a:t>
            </a:r>
            <a:r>
              <a:rPr lang="ru-RU" altLang="ru-RU" sz="2200"/>
              <a:t>3 Демонстрировать осведомленность об этических, экологических и коммерческих (нетехнических) последствиях инженерной практики</a:t>
            </a:r>
          </a:p>
          <a:p>
            <a:pPr eaLnBrk="0" hangingPunct="0"/>
            <a:r>
              <a:rPr lang="en-US" altLang="ru-RU" sz="2200"/>
              <a:t>D</a:t>
            </a:r>
            <a:r>
              <a:rPr lang="ru-RU" altLang="ru-RU" sz="2200"/>
              <a:t>4 Обосновывать выбор и эксплуатировать основное, вспомогательное технологическое оборудование и коммуникации в специализированной области металлургии</a:t>
            </a:r>
          </a:p>
          <a:p>
            <a:pPr eaLnBrk="0" hangingPunct="0"/>
            <a:r>
              <a:rPr lang="en-US" altLang="ru-RU" sz="2200"/>
              <a:t>D</a:t>
            </a:r>
            <a:r>
              <a:rPr lang="ru-RU" altLang="ru-RU" sz="2200"/>
              <a:t>5 Управлять работой первичного трудового коллектива, брать на себя ответственность за работу подчиненных, результат производственной деятельности</a:t>
            </a:r>
          </a:p>
          <a:p>
            <a:pPr eaLnBrk="0" hangingPunct="0"/>
            <a:r>
              <a:rPr lang="en-US" altLang="ru-RU" sz="2200"/>
              <a:t>D</a:t>
            </a:r>
            <a:r>
              <a:rPr lang="ru-RU" altLang="ru-RU" sz="2200"/>
              <a:t>6 Демонстрировать умения работать в производственных отделениях промышленных предприятий специализированной области металлургии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800" b="1">
                <a:latin typeface="Verdana" pitchFamily="34" charset="0"/>
              </a:rPr>
              <a:t>Результаты обучения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50825" y="1428750"/>
            <a:ext cx="88582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5488" eaLnBrk="0" hangingPunct="0"/>
            <a:r>
              <a:rPr lang="ru-RU" altLang="ru-RU" sz="2400" dirty="0"/>
              <a:t>Результаты обучения разработаны экспертами – преподавателями </a:t>
            </a:r>
            <a:r>
              <a:rPr lang="ru-RU" altLang="ru-RU" sz="2400" dirty="0" err="1"/>
              <a:t>УрФУ</a:t>
            </a:r>
            <a:r>
              <a:rPr lang="ru-RU" altLang="ru-RU" sz="2400" dirty="0"/>
              <a:t> и специалистами УГМК  в рамках стратегического партнерства </a:t>
            </a:r>
            <a:r>
              <a:rPr lang="ru-RU" altLang="ru-RU" sz="2400" dirty="0" err="1"/>
              <a:t>УрФУ</a:t>
            </a:r>
            <a:r>
              <a:rPr lang="ru-RU" altLang="ru-RU" sz="2400" dirty="0"/>
              <a:t> и УГМК, сформулированы на основе проведенного функционального анализа содержания профессиональной деятельности специалиста, работающего в должности мастера (старшего мастера) в цехах основного производства УГМК (в соответствии с корпоративными профессиональными стандартами). </a:t>
            </a:r>
          </a:p>
          <a:p>
            <a:pPr indent="725488" eaLnBrk="0" hangingPunct="0"/>
            <a:r>
              <a:rPr lang="ru-RU" altLang="ru-RU" sz="2400" dirty="0"/>
              <a:t>Результаты обучения </a:t>
            </a:r>
            <a:r>
              <a:rPr lang="ru-RU" altLang="ru-RU" sz="2400" dirty="0" smtClean="0"/>
              <a:t>сопоставимы </a:t>
            </a:r>
            <a:r>
              <a:rPr lang="ru-RU" altLang="ru-RU" sz="2400" dirty="0"/>
              <a:t>с требованиями Ассоциации инженерного образования России (АИОР) и соответствуют международным рамочным требованиям EUR-ACE «</a:t>
            </a:r>
            <a:r>
              <a:rPr lang="ru-RU" altLang="ru-RU" sz="2400" dirty="0" err="1"/>
              <a:t>Framework</a:t>
            </a:r>
            <a:r>
              <a:rPr lang="ru-RU" altLang="ru-RU" sz="2400" dirty="0"/>
              <a:t> </a:t>
            </a:r>
            <a:r>
              <a:rPr lang="ru-RU" altLang="ru-RU" sz="2400" dirty="0" err="1"/>
              <a:t>Standards</a:t>
            </a:r>
            <a:r>
              <a:rPr lang="ru-RU" altLang="ru-RU" sz="2400" dirty="0"/>
              <a:t> </a:t>
            </a:r>
            <a:r>
              <a:rPr lang="ru-RU" altLang="ru-RU" sz="2400" dirty="0" err="1"/>
              <a:t>for</a:t>
            </a:r>
            <a:r>
              <a:rPr lang="ru-RU" altLang="ru-RU" sz="2400" dirty="0"/>
              <a:t> </a:t>
            </a:r>
            <a:r>
              <a:rPr lang="ru-RU" altLang="ru-RU" sz="2400" dirty="0" err="1"/>
              <a:t>Accreditation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of</a:t>
            </a:r>
            <a:r>
              <a:rPr lang="ru-RU" altLang="ru-RU" sz="2400" dirty="0"/>
              <a:t> </a:t>
            </a:r>
            <a:r>
              <a:rPr lang="ru-RU" altLang="ru-RU" sz="2400" dirty="0" err="1"/>
              <a:t>Engineering</a:t>
            </a:r>
            <a:r>
              <a:rPr lang="ru-RU" altLang="ru-RU" sz="2400" dirty="0"/>
              <a:t> </a:t>
            </a:r>
            <a:r>
              <a:rPr lang="ru-RU" altLang="ru-RU" sz="2400" dirty="0" err="1"/>
              <a:t>Programmes</a:t>
            </a:r>
            <a:r>
              <a:rPr lang="ru-RU" altLang="ru-RU" sz="2400" dirty="0"/>
              <a:t>» и требованиями ФГОС </a:t>
            </a:r>
            <a:r>
              <a:rPr lang="ru-RU" altLang="ru-RU" sz="2400" dirty="0" err="1"/>
              <a:t>бакалавриата</a:t>
            </a:r>
            <a:r>
              <a:rPr lang="ru-RU" altLang="ru-RU" sz="2400" dirty="0"/>
              <a:t> по  направлению </a:t>
            </a:r>
            <a:r>
              <a:rPr lang="en-US" altLang="ru-RU" sz="2400" dirty="0"/>
              <a:t>“</a:t>
            </a:r>
            <a:r>
              <a:rPr lang="ru-RU" altLang="ru-RU" sz="2400" dirty="0"/>
              <a:t>Металлургия</a:t>
            </a:r>
            <a:r>
              <a:rPr lang="en-US" altLang="ru-RU" sz="2400" dirty="0"/>
              <a:t>”</a:t>
            </a:r>
            <a:r>
              <a:rPr lang="ru-RU" altLang="ru-RU" sz="2400" dirty="0"/>
              <a:t>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04864"/>
            <a:ext cx="72008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ОП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относительно самостоятельная, логически завершенная, структурированная часть ОП, обеспечивающая формирование и оценку достижения заданных результатов  обучения.</a:t>
            </a:r>
          </a:p>
          <a:p>
            <a:pPr eaLnBrk="1" hangingPunct="1">
              <a:lnSpc>
                <a:spcPct val="9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Модуль имеет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интегрированный проверяемый результат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трудоемкость, отдельное методическое обеспечение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сохраняющее целостность образовательного процесса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548" y="764703"/>
            <a:ext cx="7374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МОДУЛЬНЫЙ ПРИНЦИП ПРОЕКТИРОВАНИЯ 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9750" y="622300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800" b="1">
                <a:latin typeface="Verdana" pitchFamily="34" charset="0"/>
              </a:rPr>
              <a:t>Модульная структура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9" y="1054091"/>
          <a:ext cx="8965500" cy="4967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04"/>
                <a:gridCol w="423054"/>
                <a:gridCol w="423054"/>
                <a:gridCol w="455597"/>
                <a:gridCol w="423054"/>
                <a:gridCol w="423054"/>
                <a:gridCol w="431192"/>
                <a:gridCol w="480004"/>
                <a:gridCol w="480004"/>
                <a:gridCol w="423054"/>
                <a:gridCol w="496276"/>
                <a:gridCol w="496276"/>
                <a:gridCol w="602039"/>
                <a:gridCol w="585768"/>
                <a:gridCol w="423054"/>
                <a:gridCol w="480004"/>
                <a:gridCol w="480004"/>
                <a:gridCol w="480004"/>
                <a:gridCol w="480004"/>
              </a:tblGrid>
              <a:tr h="2071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 курс</a:t>
                      </a:r>
                      <a:endParaRPr lang="ru-RU" sz="800" b="1" i="1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 курс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 курс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 курс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 семестр</a:t>
                      </a:r>
                      <a:endParaRPr lang="ru-RU" sz="800" b="1" i="1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1-9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10-18 нед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Ознакомительная практика (2 </a:t>
                      </a:r>
                      <a:r>
                        <a:rPr lang="ru-RU" sz="800" u="none" strike="noStrike" dirty="0" err="1">
                          <a:effectLst/>
                        </a:rPr>
                        <a:t>нед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vert="wordArtVert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Практика (8 </a:t>
                      </a:r>
                      <a:r>
                        <a:rPr lang="ru-RU" sz="800" u="none" strike="noStrike" dirty="0" err="1">
                          <a:effectLst/>
                        </a:rPr>
                        <a:t>нед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vert="wordArtVert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ОЭТ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ОЭТ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ЭиУП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ЭиУП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Практика (8 </a:t>
                      </a:r>
                      <a:r>
                        <a:rPr lang="ru-RU" sz="800" u="none" strike="noStrike" dirty="0" err="1">
                          <a:effectLst/>
                        </a:rPr>
                        <a:t>нед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vert="wordArtVert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ЭиУП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ЭиУП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ИЯ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ИЯ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ОЭТ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ЭиУП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ЭиУП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ТМ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ЯДО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Фил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Эк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Эк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ТехОб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ТМ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ЯДО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Фил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СБЦМ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СБЦМ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Эк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ТехОб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ТМ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ПОПД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И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Фил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ОКиМ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ОКиМ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СБЦМ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СБЦМ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ТехОб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smtClean="0">
                          <a:effectLst/>
                        </a:rPr>
                        <a:t>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ПОПД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>
                        <a:buFont typeface="Arial" pitchFamily="34" charset="0"/>
                        <a:buChar char="•"/>
                      </a:pPr>
                      <a:r>
                        <a:rPr lang="ru-RU" sz="800" u="none" strike="noStrike" smtClean="0">
                          <a:effectLst/>
                        </a:rPr>
                        <a:t>К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ХМ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ХМ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МЧМ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ТехОб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К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ХМ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ХМ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МЧМ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МЧМ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ТехОб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ТФ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МтТ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МтТ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ТехОб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ТФ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МтТ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ТехОб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СТПС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Персп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Мат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Мат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ТВМС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ТВМС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МетВ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ТО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ТО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Мод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Мод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Персп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Мат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ТВМС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ТВМС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МетВ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Мод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Мод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Персп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Мат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ЛП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МетВ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ОМД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ОМД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Мод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Мод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Персп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ЛП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ЛП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ОМД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983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ТМЦМ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ТМЦМ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Персп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МВ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ИГ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ИГ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ИГ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ИГ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МВ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КИПиА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КИПиА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Мех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Мех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МСиС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МСиС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Мех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Мех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МСиС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МКА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07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ИНТ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ИНТ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Экол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Экол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Мех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Мех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Эл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МКА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МКА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  <a:tr h="2153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ИС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ИС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БиОТ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БиОТ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ПЭ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ПЭ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ОНиПД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err="1">
                          <a:effectLst/>
                        </a:rPr>
                        <a:t>ОНиПД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472" marR="7472" marT="7472" marB="0" vert="wordArt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КНИР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КНИР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КНИР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>
                    <a:solidFill>
                      <a:srgbClr val="395D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472" marR="7472" marT="7472" marB="0" anchor="b"/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39750" y="2000241"/>
            <a:ext cx="8389968" cy="487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Зависимость РО по модулю от РО уровня программы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Ясная смысловая корреляция РО модуля и программы в целом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Зависимость количества РО от размера модуля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Оценка достижения РО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Доступность формулировок РО и оценки их достижения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Обсуждение РО всеми участниками образовательного процесса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Согласованность РО с другими модулями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Возможна более глубокая детализация РО (по дисциплинам)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Прозрачность связи: </a:t>
            </a:r>
          </a:p>
          <a:p>
            <a:pPr algn="just">
              <a:lnSpc>
                <a:spcPct val="130000"/>
              </a:lnSpc>
            </a:pPr>
            <a:r>
              <a:rPr lang="ru-RU" dirty="0" smtClean="0">
                <a:latin typeface="Verdana" pitchFamily="34" charset="0"/>
              </a:rPr>
              <a:t>РО по модулю - тематический план - содержание дисциплин -оценочные мероприятия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Включение в оценку достижений РО междисциплинарного проекта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Verdana" pitchFamily="34" charset="0"/>
            </a:endParaRPr>
          </a:p>
          <a:p>
            <a:pPr algn="just"/>
            <a:endParaRPr lang="ru-RU" dirty="0">
              <a:latin typeface="Verdana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ФОРМИРОВАНИЕ РЕЗУЛЬТАТОВ ОБУЧЕНИЯ (РО) УРОВНЯ МОДУЛЯ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53895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Цель модуля.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Результаты обучения по модулю.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 smtClean="0">
                <a:latin typeface="Verdana" pitchFamily="34" charset="0"/>
              </a:rPr>
              <a:t>Индикаторы достижения РО.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Методы оценивания достижения РО.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Методики формирования РО.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Разделы модуля.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Список дисциплин.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Тематический план.</a:t>
            </a:r>
          </a:p>
          <a:p>
            <a:pPr algn="just"/>
            <a:endParaRPr lang="ru-RU" dirty="0">
              <a:latin typeface="Verdana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ФОРМИРОВАНИЕ МОДУЛЯ 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0825" y="693738"/>
            <a:ext cx="79581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Verdana" pitchFamily="34" charset="0"/>
              </a:rPr>
              <a:t>Модуль «Общеинженерный»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50825" y="1428750"/>
            <a:ext cx="63531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 b="1" i="1" dirty="0"/>
              <a:t>По освоению модуля обучающийся будет способен:</a:t>
            </a:r>
          </a:p>
          <a:p>
            <a:pPr eaLnBrk="0" hangingPunct="0"/>
            <a:r>
              <a:rPr lang="ru-RU" altLang="ru-RU" sz="2000" dirty="0"/>
              <a:t>РО1. Выявлять общеинженерную сущность проблем, возникающих в ходе профессиональной деятельности. </a:t>
            </a:r>
          </a:p>
          <a:p>
            <a:pPr eaLnBrk="0" hangingPunct="0"/>
            <a:r>
              <a:rPr lang="ru-RU" altLang="ru-RU" sz="2000" dirty="0"/>
              <a:t>РО2. Идентифицировать область общеинженерных знаний. Привлекать для решения проблем соответствующее физическое представление и математический аппарат. Разрабатывать математические модели в общеинженерных задачах. </a:t>
            </a:r>
          </a:p>
          <a:p>
            <a:pPr eaLnBrk="0" hangingPunct="0"/>
            <a:r>
              <a:rPr lang="ru-RU" altLang="ru-RU" sz="2000" dirty="0"/>
              <a:t>РО3. Планировать, проводить теоретические, численные и экспериментальные исследования, а также анализировать полученные данные. </a:t>
            </a:r>
          </a:p>
          <a:p>
            <a:pPr eaLnBrk="0" hangingPunct="0"/>
            <a:r>
              <a:rPr lang="ru-RU" altLang="ru-RU" sz="2000" dirty="0"/>
              <a:t>РО4. Применять облачные вычисления и пакеты компьютерных математических программ в расчетах. </a:t>
            </a:r>
            <a:r>
              <a:rPr lang="ru-RU" altLang="ru-RU" sz="2000" dirty="0" smtClean="0"/>
              <a:t>РО5. Представлять </a:t>
            </a:r>
            <a:r>
              <a:rPr lang="ru-RU" altLang="ru-RU" sz="2000" dirty="0"/>
              <a:t>техническую документацию в соответствии со стандартами, техническими условиями и другими нормативными документами.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363" y="1509713"/>
            <a:ext cx="23272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438" y="3916363"/>
            <a:ext cx="2362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07988" y="673100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800" b="1">
                <a:solidFill>
                  <a:srgbClr val="98329A"/>
                </a:solidFill>
                <a:latin typeface="Verdana" pitchFamily="34" charset="0"/>
              </a:rPr>
              <a:t>Модуль «Общеметаллургический»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4638675"/>
            <a:ext cx="26416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638675"/>
            <a:ext cx="33369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637088"/>
            <a:ext cx="27844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407988" y="1104900"/>
            <a:ext cx="84851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altLang="ru-RU" sz="2000" b="1" i="1"/>
              <a:t>По освоению модуля обучающийся будет способен:</a:t>
            </a:r>
          </a:p>
          <a:p>
            <a:pPr eaLnBrk="0" hangingPunct="0"/>
            <a:r>
              <a:rPr lang="ru-RU" altLang="ru-RU" sz="2000"/>
              <a:t>РО 1. Демонстрировать знание базовых понятий и владение терминологией материаловедения и основных технологий получения металлов и сплавов и изделий из них.</a:t>
            </a:r>
          </a:p>
          <a:p>
            <a:pPr eaLnBrk="0" hangingPunct="0"/>
            <a:r>
              <a:rPr lang="ru-RU" altLang="ru-RU" sz="2000"/>
              <a:t>РО 2. Объяснить сущность и назначение основных процессов и агрегатов металлургических технологий, области их применения и ограничения в использовании.</a:t>
            </a:r>
          </a:p>
          <a:p>
            <a:pPr eaLnBrk="0" hangingPunct="0"/>
            <a:r>
              <a:rPr lang="ru-RU" altLang="ru-RU" sz="2000"/>
              <a:t>РО 3. Понимать возможности технологических процессов и соотносить их с номенклатурой и качеством металлургической продукции.</a:t>
            </a:r>
          </a:p>
          <a:p>
            <a:pPr eaLnBrk="0" hangingPunct="0"/>
            <a:r>
              <a:rPr lang="ru-RU" altLang="ru-RU" sz="2000"/>
              <a:t>РО 4. Оценивать эффективность процессов получения металлургической продукции.</a:t>
            </a:r>
            <a:endParaRPr lang="ru-RU" altLang="ru-RU" sz="2000" b="1">
              <a:latin typeface="Verdana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63563" y="838200"/>
            <a:ext cx="8208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800" b="1" dirty="0" smtClean="0">
                <a:latin typeface="Verdana" pitchFamily="34" charset="0"/>
              </a:rPr>
              <a:t>Методологические основы</a:t>
            </a:r>
            <a:endParaRPr lang="ru-RU" altLang="ru-RU" sz="2800" b="1" dirty="0">
              <a:latin typeface="Verdana" pitchFamily="34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532179" y="1628800"/>
            <a:ext cx="8135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5488" algn="just"/>
            <a:r>
              <a:rPr lang="ru-RU" altLang="ru-RU" sz="2400" dirty="0" smtClean="0"/>
              <a:t>Мировые </a:t>
            </a:r>
            <a:r>
              <a:rPr lang="ru-RU" altLang="ru-RU" sz="2400" dirty="0"/>
              <a:t>практики подготовки специалистов в области техники и технологий (Рамочные стандарты </a:t>
            </a:r>
            <a:r>
              <a:rPr lang="en-US" altLang="ru-RU" sz="2400" dirty="0"/>
              <a:t>EUR</a:t>
            </a:r>
            <a:r>
              <a:rPr lang="ru-RU" altLang="ru-RU" sz="2400" dirty="0"/>
              <a:t>-</a:t>
            </a:r>
            <a:r>
              <a:rPr lang="en-US" altLang="ru-RU" sz="2400" dirty="0"/>
              <a:t>ACE</a:t>
            </a:r>
            <a:r>
              <a:rPr lang="ru-RU" altLang="ru-RU" sz="2400" dirty="0"/>
              <a:t>, Стандарты </a:t>
            </a:r>
            <a:r>
              <a:rPr lang="en-US" altLang="ru-RU" sz="2400" dirty="0"/>
              <a:t>CDIO</a:t>
            </a:r>
            <a:r>
              <a:rPr lang="ru-RU" altLang="ru-RU" sz="2400" dirty="0"/>
              <a:t>, методология </a:t>
            </a:r>
            <a:r>
              <a:rPr lang="en-US" altLang="ru-RU" sz="2400" dirty="0"/>
              <a:t>LOLA</a:t>
            </a:r>
            <a:r>
              <a:rPr lang="ru-RU" altLang="ru-RU" sz="2400" dirty="0"/>
              <a:t>), передовой отечественный опыт  и собственные </a:t>
            </a:r>
            <a:r>
              <a:rPr lang="ru-RU" altLang="ru-RU" sz="2400" dirty="0" smtClean="0"/>
              <a:t>разработки, профессиональные стандарты.</a:t>
            </a:r>
            <a:endParaRPr lang="ru-RU" altLang="ru-RU" sz="2400" dirty="0"/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539750" y="3760052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25488" algn="just" eaLnBrk="0" hangingPunct="0"/>
            <a:r>
              <a:rPr lang="ru-RU" altLang="ru-RU" sz="2400" dirty="0" smtClean="0"/>
              <a:t>Интеграция </a:t>
            </a:r>
            <a:r>
              <a:rPr lang="ru-RU" altLang="ru-RU" sz="2400" dirty="0"/>
              <a:t>образовательных учреждений и промышленных предприятий, совершенствование института целевой подготовки студентов</a:t>
            </a:r>
            <a:r>
              <a:rPr lang="ru-RU" altLang="ru-RU" sz="2400" dirty="0" smtClean="0"/>
              <a:t>.</a:t>
            </a:r>
          </a:p>
          <a:p>
            <a:pPr indent="725488" algn="just" eaLnBrk="0" hangingPunct="0"/>
            <a:endParaRPr lang="en-US" altLang="ru-RU" sz="2400" dirty="0" smtClean="0"/>
          </a:p>
          <a:p>
            <a:pPr indent="725488" algn="just" eaLnBrk="0" hangingPunct="0"/>
            <a:r>
              <a:rPr lang="ru-RU" altLang="ru-RU" sz="2400" dirty="0" err="1" smtClean="0"/>
              <a:t>Командообразование</a:t>
            </a:r>
            <a:r>
              <a:rPr lang="ru-RU" altLang="ru-RU" sz="2400" dirty="0" smtClean="0"/>
              <a:t>.</a:t>
            </a:r>
            <a:endParaRPr lang="ru-RU" altLang="ru-RU" sz="2400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288" y="531813"/>
            <a:ext cx="7078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400" b="1">
                <a:solidFill>
                  <a:srgbClr val="92D050"/>
                </a:solidFill>
                <a:latin typeface="Verdana" pitchFamily="34" charset="0"/>
              </a:rPr>
              <a:t>Модуль </a:t>
            </a:r>
            <a:br>
              <a:rPr lang="ru-RU" altLang="ru-RU" sz="2400" b="1">
                <a:solidFill>
                  <a:srgbClr val="92D050"/>
                </a:solidFill>
                <a:latin typeface="Verdana" pitchFamily="34" charset="0"/>
              </a:rPr>
            </a:br>
            <a:r>
              <a:rPr lang="ru-RU" altLang="ru-RU" sz="2400" b="1">
                <a:solidFill>
                  <a:srgbClr val="92D050"/>
                </a:solidFill>
                <a:latin typeface="Verdana" pitchFamily="34" charset="0"/>
              </a:rPr>
              <a:t>«Производственно-технологический»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1268413"/>
            <a:ext cx="90614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200" b="1" i="1" dirty="0"/>
              <a:t>По освоению модуля обучающийся будет способен:</a:t>
            </a:r>
          </a:p>
          <a:p>
            <a:pPr eaLnBrk="0" hangingPunct="0"/>
            <a:r>
              <a:rPr lang="ru-RU" altLang="ru-RU" sz="2200" dirty="0"/>
              <a:t>РО 1. Демонстрировать знание и понимание цикла </a:t>
            </a:r>
          </a:p>
          <a:p>
            <a:pPr eaLnBrk="0" hangingPunct="0"/>
            <a:r>
              <a:rPr lang="ru-RU" altLang="ru-RU" sz="2200" dirty="0"/>
              <a:t>металлургического производства, последовательности</a:t>
            </a:r>
          </a:p>
          <a:p>
            <a:pPr eaLnBrk="0" hangingPunct="0"/>
            <a:r>
              <a:rPr lang="ru-RU" altLang="ru-RU" sz="2200" dirty="0"/>
              <a:t>и взаимосвязи металлургических </a:t>
            </a:r>
            <a:r>
              <a:rPr lang="ru-RU" altLang="ru-RU" sz="2200" dirty="0" smtClean="0"/>
              <a:t>переделов</a:t>
            </a:r>
          </a:p>
          <a:p>
            <a:pPr eaLnBrk="0" hangingPunct="0"/>
            <a:r>
              <a:rPr lang="ru-RU" altLang="ru-RU" sz="2200" dirty="0" smtClean="0"/>
              <a:t> </a:t>
            </a:r>
            <a:r>
              <a:rPr lang="ru-RU" altLang="ru-RU" sz="2200" dirty="0"/>
              <a:t>производств УГМК, основных металлургических технологий лежащих в их основе.</a:t>
            </a:r>
          </a:p>
          <a:p>
            <a:pPr eaLnBrk="0" hangingPunct="0"/>
            <a:r>
              <a:rPr lang="ru-RU" altLang="ru-RU" sz="2200" dirty="0"/>
              <a:t>РО 2. Управлять первичным трудовым коллективом, добиваться выполнения производственного задания. </a:t>
            </a:r>
          </a:p>
          <a:p>
            <a:pPr eaLnBrk="0" hangingPunct="0"/>
            <a:r>
              <a:rPr lang="ru-RU" altLang="ru-RU" sz="2200" dirty="0"/>
              <a:t>РО 3. Эксплуатировать производственное оборудование металлурги-</a:t>
            </a:r>
            <a:r>
              <a:rPr lang="ru-RU" altLang="ru-RU" sz="2200" dirty="0" err="1"/>
              <a:t>ческих</a:t>
            </a:r>
            <a:r>
              <a:rPr lang="ru-RU" altLang="ru-RU" sz="2200" dirty="0"/>
              <a:t> переделов.</a:t>
            </a:r>
          </a:p>
          <a:p>
            <a:pPr eaLnBrk="0" hangingPunct="0"/>
            <a:r>
              <a:rPr lang="ru-RU" altLang="ru-RU" sz="2200" dirty="0"/>
              <a:t>РО 4. Осуществлять и при необходимости корректировать технологические процессы различного уровня </a:t>
            </a:r>
          </a:p>
          <a:p>
            <a:pPr eaLnBrk="0" hangingPunct="0"/>
            <a:r>
              <a:rPr lang="ru-RU" altLang="ru-RU" sz="2200" dirty="0"/>
              <a:t>сложности в специализированной области металлургии.</a:t>
            </a:r>
          </a:p>
          <a:p>
            <a:pPr eaLnBrk="0" hangingPunct="0"/>
            <a:r>
              <a:rPr lang="ru-RU" altLang="ru-RU" sz="2200" dirty="0"/>
              <a:t>РО 5. Эффективно применять приемы рационального природопользования, охраны труда </a:t>
            </a:r>
          </a:p>
          <a:p>
            <a:pPr eaLnBrk="0" hangingPunct="0"/>
            <a:r>
              <a:rPr lang="ru-RU" altLang="ru-RU" sz="2200" dirty="0"/>
              <a:t>и техники безопасности.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3629" y="620688"/>
            <a:ext cx="21748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4629150"/>
            <a:ext cx="22193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66725" y="622300"/>
            <a:ext cx="8208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Модуль «Специальный»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latin typeface="Verdana" pitchFamily="34" charset="0"/>
              </a:rPr>
              <a:t>Профиль «Литейное производство черных и цветных металлов»</a:t>
            </a:r>
          </a:p>
          <a:p>
            <a:pPr eaLnBrk="1" hangingPunct="1">
              <a:defRPr/>
            </a:pPr>
            <a:endParaRPr lang="ru-RU" altLang="ru-RU" sz="2800" b="1" dirty="0" smtClean="0">
              <a:latin typeface="Verdana" pitchFamily="34" charset="0"/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42875" y="1844675"/>
            <a:ext cx="88582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200" b="1" i="1"/>
              <a:t>По освоению модуля обучающийся будет способен:</a:t>
            </a:r>
          </a:p>
          <a:p>
            <a:pPr eaLnBrk="0" hangingPunct="0"/>
            <a:endParaRPr lang="ru-RU" altLang="ru-RU" sz="2200"/>
          </a:p>
          <a:p>
            <a:pPr eaLnBrk="0" hangingPunct="0"/>
            <a:r>
              <a:rPr lang="ru-RU" altLang="ru-RU" sz="2200"/>
              <a:t> РО1 Демонстрировать комплексное знание и понимание актуальных вопросов теории и технологий в области литейного производства</a:t>
            </a:r>
          </a:p>
          <a:p>
            <a:pPr eaLnBrk="0" hangingPunct="0"/>
            <a:r>
              <a:rPr lang="ru-RU" altLang="ru-RU" sz="2200"/>
              <a:t> РО2 Использовать знания и понимание фундаментальных и инженерных наук для описания, анализа процессов, методов и продуктов в области литейного производства</a:t>
            </a:r>
          </a:p>
          <a:p>
            <a:pPr eaLnBrk="0" hangingPunct="0"/>
            <a:r>
              <a:rPr lang="ru-RU" altLang="ru-RU" sz="2200"/>
              <a:t> РО3 Идентифицировать, анализировать и решать инженерные задачи с использованием известных методов и приемов, программных систем моделирования литейных процессов в области литейного производства </a:t>
            </a:r>
          </a:p>
          <a:p>
            <a:pPr eaLnBrk="0" hangingPunct="0"/>
            <a:r>
              <a:rPr lang="ru-RU" altLang="ru-RU" sz="2200"/>
              <a:t> РО4 Осуществлять выбор материалов, способов изготовления отливок и производства расплавов с учетом требуемого качества продукции, технико-экономических и экологических показателей литейных процессов</a:t>
            </a:r>
          </a:p>
          <a:p>
            <a:pPr eaLnBrk="0" hangingPunct="0"/>
            <a:r>
              <a:rPr lang="ru-RU" altLang="ru-RU" sz="2400"/>
              <a:t> 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66725" y="622300"/>
            <a:ext cx="8208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Модуль «Специальный»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latin typeface="Verdana" pitchFamily="34" charset="0"/>
              </a:rPr>
              <a:t>Профиль «Литейное производство черных и цветных металлов»</a:t>
            </a:r>
          </a:p>
          <a:p>
            <a:pPr eaLnBrk="1" hangingPunct="1">
              <a:defRPr/>
            </a:pPr>
            <a:endParaRPr lang="ru-RU" altLang="ru-RU" sz="2800" b="1" dirty="0" smtClean="0">
              <a:latin typeface="Verdana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142875" y="1844675"/>
            <a:ext cx="88582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200" b="1" i="1"/>
              <a:t>По освоению модуля обучающийся будет способен:</a:t>
            </a:r>
          </a:p>
          <a:p>
            <a:pPr eaLnBrk="0" hangingPunct="0"/>
            <a:endParaRPr lang="ru-RU" altLang="ru-RU" sz="1200"/>
          </a:p>
          <a:p>
            <a:pPr eaLnBrk="0" hangingPunct="0"/>
            <a:r>
              <a:rPr lang="ru-RU" altLang="ru-RU" sz="2200"/>
              <a:t> </a:t>
            </a:r>
            <a:r>
              <a:rPr lang="ru-RU" altLang="ru-RU" sz="2000"/>
              <a:t>РО5 Применять методологию проектирования и расчета проектных решений для задач профессиональной деятельности в области литейного производства</a:t>
            </a:r>
          </a:p>
          <a:p>
            <a:pPr eaLnBrk="0" hangingPunct="0"/>
            <a:r>
              <a:rPr lang="ru-RU" altLang="ru-RU" sz="2000"/>
              <a:t> РО6 Разрабатывать техническое задание на проектирование и элементы технологических регламентов на проектирование литейных производств, удовлетворяющих заданным требованиям</a:t>
            </a:r>
          </a:p>
          <a:p>
            <a:pPr eaLnBrk="0" hangingPunct="0"/>
            <a:r>
              <a:rPr lang="ru-RU" altLang="ru-RU" sz="2000"/>
              <a:t> РО7 Анализировать и решать технологические задачи, разрабатывать технологические процессы в области литейного производства  с использованием известных методов и приемов</a:t>
            </a:r>
          </a:p>
          <a:p>
            <a:pPr eaLnBrk="0" hangingPunct="0"/>
            <a:r>
              <a:rPr lang="ru-RU" altLang="ru-RU" sz="2000"/>
              <a:t> РО8 Обосновывать выбор и производить расчет основного и вспомогательного технологического оборудования и коммуникаций в области литейного производства</a:t>
            </a:r>
          </a:p>
          <a:p>
            <a:pPr eaLnBrk="0" hangingPunct="0"/>
            <a:r>
              <a:rPr lang="ru-RU" altLang="ru-RU" sz="2000"/>
              <a:t> РО9 Демонстрировать комплексное знание и понимание экологических аспектов, вопросов ресурсо- и энергосбережения  инженерной деятельности в области литейного производства</a:t>
            </a:r>
            <a:r>
              <a:rPr lang="ru-RU" altLang="ru-RU" sz="2400"/>
              <a:t> 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2" name="Объект 1"/>
          <p:cNvGraphicFramePr>
            <a:graphicFrameLocks noChangeAspect="1"/>
          </p:cNvGraphicFramePr>
          <p:nvPr/>
        </p:nvGraphicFramePr>
        <p:xfrm>
          <a:off x="52388" y="280988"/>
          <a:ext cx="9091612" cy="657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10720598" imgH="7588625" progId="">
                  <p:embed/>
                </p:oleObj>
              </mc:Choice>
              <mc:Fallback>
                <p:oleObj r:id="rId5" imgW="10720598" imgH="75886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280988"/>
                        <a:ext cx="9091612" cy="657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3557" name="Объект 2"/>
          <p:cNvGraphicFramePr>
            <a:graphicFrameLocks noChangeAspect="1"/>
          </p:cNvGraphicFramePr>
          <p:nvPr/>
        </p:nvGraphicFramePr>
        <p:xfrm>
          <a:off x="180975" y="622300"/>
          <a:ext cx="87820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9723659" imgH="6571927" progId="">
                  <p:embed/>
                </p:oleObj>
              </mc:Choice>
              <mc:Fallback>
                <p:oleObj r:id="rId5" imgW="9723659" imgH="657192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622300"/>
                        <a:ext cx="878205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0" name="Объект 1"/>
          <p:cNvGraphicFramePr>
            <a:graphicFrameLocks noChangeAspect="1"/>
          </p:cNvGraphicFramePr>
          <p:nvPr/>
        </p:nvGraphicFramePr>
        <p:xfrm>
          <a:off x="-161925" y="276225"/>
          <a:ext cx="9467850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10720598" imgH="7588625" progId="">
                  <p:embed/>
                </p:oleObj>
              </mc:Choice>
              <mc:Fallback>
                <p:oleObj r:id="rId5" imgW="10720598" imgH="75886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925" y="276225"/>
                        <a:ext cx="9467850" cy="687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14348" y="3857628"/>
            <a:ext cx="59769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b="1" dirty="0" smtClean="0">
                <a:latin typeface="Verdana" pitchFamily="34" charset="0"/>
              </a:rPr>
              <a:t>Цель модуля «Общеинженерный»:</a:t>
            </a:r>
            <a:endParaRPr lang="ru-RU" dirty="0" smtClean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Формирование естественнонаучного мировоззрения, способностей применять базовые знания в области общеинженерных дисциплин для решения научных и технических задач в рамках профессиональной деятельности</a:t>
            </a:r>
          </a:p>
          <a:p>
            <a:endParaRPr lang="ru-RU" dirty="0" smtClean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/>
            <a:r>
              <a:rPr lang="ru-RU" sz="2800" b="1" dirty="0" smtClean="0">
                <a:latin typeface="Verdana" pitchFamily="34" charset="0"/>
              </a:rPr>
              <a:t>ФОРМУЛИРОВКА ЦЕЛЕЙ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 компетенций основной образовательной программы производственно-технологического </a:t>
            </a:r>
            <a:r>
              <a:rPr lang="ru-RU" dirty="0" err="1" smtClean="0"/>
              <a:t>бакалавриата</a:t>
            </a:r>
            <a:r>
              <a:rPr lang="ru-RU" dirty="0" smtClean="0"/>
              <a:t> по направлению «Металлургия»</a:t>
            </a:r>
            <a:endParaRPr lang="ru-RU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00034" y="1428736"/>
            <a:ext cx="8389968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just" eaLnBrk="0" hangingPunct="0"/>
            <a:r>
              <a:rPr lang="ru-RU" sz="1400" dirty="0" smtClean="0">
                <a:latin typeface="Verdana" pitchFamily="34" charset="0"/>
              </a:rPr>
              <a:t>По освоению модуля обучающийся будет способен:</a:t>
            </a:r>
            <a:endParaRPr lang="ru-RU" dirty="0" smtClean="0">
              <a:latin typeface="Verdana" pitchFamily="34" charset="0"/>
            </a:endParaRPr>
          </a:p>
          <a:p>
            <a:pPr lvl="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Выявлять общеинженерную сущность проблем, возникающих в ходе профессиональной деятельности. Идентифицировать область общеинженерных знаний. Привлекать для решения проблем соответствующее физическое представление и математический аппарат. </a:t>
            </a:r>
          </a:p>
          <a:p>
            <a:pPr lvl="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Разрабатывать математические модели в общеинженерных задачах. </a:t>
            </a:r>
          </a:p>
          <a:p>
            <a:pPr lvl="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Планировать, проводить теоретические, численные и экспериментальные исследования, а также анализировать полученные данные. </a:t>
            </a:r>
          </a:p>
          <a:p>
            <a:pPr lvl="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Применять облачные технологии и пакеты компьютерных математических программ в расчетах. </a:t>
            </a:r>
          </a:p>
          <a:p>
            <a:pPr lvl="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Представлять рабочую документацию в соответствии со стандартами, техническими условиями и другими нормативными документами.</a:t>
            </a:r>
          </a:p>
          <a:p>
            <a:endParaRPr lang="ru-RU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/>
            <a:r>
              <a:rPr lang="ru-RU" sz="2800" b="1" dirty="0" smtClean="0">
                <a:latin typeface="Verdana" pitchFamily="34" charset="0"/>
              </a:rPr>
              <a:t>РО по модулю «Общеинженерный»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Оценочный инструментарий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285852" y="1500174"/>
            <a:ext cx="59769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Экзамен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Дифференцированный зачет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Зачет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Тест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Контрольная работа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Задания домашней работы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Реферат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Эссе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Доклад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Презентация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Контекстная задача</a:t>
            </a:r>
            <a:endParaRPr lang="en-US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«Кейс»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Проект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Verdana" pitchFamily="34" charset="0"/>
              </a:rPr>
              <a:t>Портфолио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28596" y="2071678"/>
            <a:ext cx="692948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Тестирование (текущий и  промежуточный контроль)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Предоставление отчетов по лабораторным работам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Обсуждение  «кейсов»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Защита, презентация выполненных работ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Конкурс решений контекстных задач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Зачет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Междисциплинарный экзамен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Междисциплинарный проект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МЕТОДЫ ОЦЕНИВАНИЯ ДОСТИЖЕНИЯ РЕЗУЛЬТАТОВ ОБУЧЕНИЯ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Концепция программы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560643" y="1916832"/>
            <a:ext cx="81375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5488"/>
            <a:r>
              <a:rPr lang="ru-RU" altLang="ru-RU" sz="2400" dirty="0" smtClean="0"/>
              <a:t>Подготовка </a:t>
            </a:r>
            <a:r>
              <a:rPr lang="ru-RU" altLang="ru-RU" sz="2400" dirty="0"/>
              <a:t>инженерно-технических работников уровня  младшего и среднего звена (мастер, инженер-технолог). </a:t>
            </a:r>
            <a:endParaRPr lang="ru-RU" altLang="ru-RU" sz="2400" dirty="0" smtClean="0"/>
          </a:p>
          <a:p>
            <a:pPr indent="725488"/>
            <a:endParaRPr lang="ru-RU" altLang="ru-RU" sz="2400" dirty="0"/>
          </a:p>
          <a:p>
            <a:pPr indent="725488" algn="just"/>
            <a:r>
              <a:rPr lang="ru-RU" altLang="ru-RU" sz="2400" dirty="0" smtClean="0"/>
              <a:t>Планируемые </a:t>
            </a:r>
            <a:r>
              <a:rPr lang="ru-RU" altLang="ru-RU" sz="2400" dirty="0"/>
              <a:t>результаты обучения по программе сформулированы совместно </a:t>
            </a:r>
            <a:r>
              <a:rPr lang="ru-RU" altLang="ru-RU" sz="2400" dirty="0" smtClean="0"/>
              <a:t>представителями </a:t>
            </a:r>
            <a:r>
              <a:rPr lang="ru-RU" altLang="ru-RU" sz="2400" dirty="0"/>
              <a:t>университета и работодателя 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с учетом требований корпоративных  профессиональных стандартов </a:t>
            </a:r>
            <a:r>
              <a:rPr lang="ru-RU" altLang="ru-RU" sz="2400" dirty="0" smtClean="0"/>
              <a:t>компаний, </a:t>
            </a:r>
            <a:r>
              <a:rPr lang="ru-RU" altLang="ru-RU" sz="2400" dirty="0"/>
              <a:t>прошли экспертизу и утверждены </a:t>
            </a:r>
            <a:r>
              <a:rPr lang="ru-RU" altLang="ru-RU" sz="2400" dirty="0" smtClean="0"/>
              <a:t>компаниями.</a:t>
            </a:r>
            <a:endParaRPr lang="ru-RU" altLang="ru-RU" sz="24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58" y="1500174"/>
            <a:ext cx="571504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Лекции (проблемы, дискуссии, беседы,…), семинары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Лабораторные работы (на специализированных стендах, виртуальные, самостоятельный разбор методических руководств с </a:t>
            </a:r>
            <a:r>
              <a:rPr lang="ru-RU" dirty="0" err="1" smtClean="0">
                <a:latin typeface="Verdana" pitchFamily="34" charset="0"/>
              </a:rPr>
              <a:t>видеопрезентациями</a:t>
            </a:r>
            <a:r>
              <a:rPr lang="ru-RU" dirty="0" smtClean="0">
                <a:latin typeface="Verdana" pitchFamily="34" charset="0"/>
              </a:rPr>
              <a:t>,…).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Практические занятия с обсуждением «кейсов», разбор контекстных (практико-ориентированных) задач.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Индивидуальная самостоятельная работа (расчетные работы как часть междисциплинарного проекта, рефераты, работа в личном кабинете, …).  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Мониторинг учебных достижений студентов, ведение БРС, обратная связь. 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err="1" smtClean="0">
                <a:latin typeface="Verdana" pitchFamily="34" charset="0"/>
              </a:rPr>
              <a:t>Тьюторство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lvl="0" algn="just" eaLnBrk="0" hangingPunct="0"/>
            <a:endParaRPr lang="ru-RU" dirty="0" smtClean="0">
              <a:latin typeface="Verdana" pitchFamily="34" charset="0"/>
            </a:endParaRPr>
          </a:p>
          <a:p>
            <a:pPr lvl="0" algn="just" eaLnBrk="0" hangingPunct="0"/>
            <a:endParaRPr lang="ru-RU" dirty="0" smtClean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/>
            <a:r>
              <a:rPr lang="ru-RU" sz="2800" b="1" dirty="0" smtClean="0">
                <a:latin typeface="Verdana" pitchFamily="34" charset="0"/>
              </a:rPr>
              <a:t>МЕТОДИКИ ФОРМИРОВАНИЯ  РО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2500306"/>
            <a:ext cx="1857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itchFamily="34" charset="0"/>
              </a:rPr>
              <a:t>выбор методов обучения, средств обучения, учебно-методического обеспечения и образовательных технологий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617539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dirty="0" smtClean="0">
              <a:latin typeface="Verdana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Инженерная графика (Начертательная геометрия, машиностроительное черчение, компьютерная графика)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Механика (теоретическая механика, сопротивление материалов, детали машин и основы конструирования)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Электротехника и электроника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Материаловедение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Метрология, стандартизация и сертификация</a:t>
            </a:r>
            <a:endParaRPr lang="ru-RU" dirty="0">
              <a:latin typeface="Verdana" pitchFamily="34" charset="0"/>
            </a:endParaRPr>
          </a:p>
          <a:p>
            <a:pPr algn="just"/>
            <a:endParaRPr lang="ru-RU" dirty="0">
              <a:latin typeface="Verdana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МОДУЛЬ  «ОБЩЕИНЖЕНЕРНЫЙ»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57158" y="1500174"/>
            <a:ext cx="69612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Инженерная графика</a:t>
            </a:r>
          </a:p>
          <a:p>
            <a:endParaRPr lang="ru-RU" dirty="0" smtClean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Раздел 1. </a:t>
            </a:r>
            <a:r>
              <a:rPr lang="x-none" smtClean="0">
                <a:latin typeface="Verdana" pitchFamily="34" charset="0"/>
              </a:rPr>
              <a:t>Начертательная геометрия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Проекционный метод отображения пространства.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Ортогональные проекции.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Способы преобразования чертежа. 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Поверхности и их пересечение.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Аксонометрические проекции.</a:t>
            </a:r>
          </a:p>
          <a:p>
            <a:r>
              <a:rPr lang="ru-RU" dirty="0" smtClean="0">
                <a:latin typeface="Verdana" pitchFamily="34" charset="0"/>
              </a:rPr>
              <a:t>Раздел 2. </a:t>
            </a:r>
            <a:r>
              <a:rPr lang="x-none" smtClean="0">
                <a:latin typeface="Verdana" pitchFamily="34" charset="0"/>
              </a:rPr>
              <a:t>Машиностроительное черчение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Понятие о стандартизации. Стандарты ЕСКД.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Изображение и обозначение элементов деталей.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Эскизы. Рабочие чертежи деталей. Сборочный чертеж.</a:t>
            </a:r>
          </a:p>
          <a:p>
            <a:r>
              <a:rPr lang="ru-RU" dirty="0" smtClean="0">
                <a:latin typeface="Verdana" pitchFamily="34" charset="0"/>
              </a:rPr>
              <a:t>Раздел 3. </a:t>
            </a:r>
            <a:r>
              <a:rPr lang="x-none" smtClean="0">
                <a:latin typeface="Verdana" pitchFamily="34" charset="0"/>
              </a:rPr>
              <a:t>Компьютерная графика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Построение графиков, таблиц и диаграмм.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err="1" smtClean="0">
                <a:latin typeface="Verdana" pitchFamily="34" charset="0"/>
              </a:rPr>
              <a:t>Рендеринг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Системы компьютерного черчения.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Verdana" pitchFamily="34" charset="0"/>
            </a:endParaRPr>
          </a:p>
          <a:p>
            <a:pPr algn="just"/>
            <a:endParaRPr lang="ru-RU" dirty="0">
              <a:latin typeface="Verdana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ТЕМАТИЧЕСКИЙ ПЛАН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71472" y="1571612"/>
            <a:ext cx="714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Оценка достижения РО в процессе освоения общеинженерного модуля и ранее освоенных модулей (математический, </a:t>
            </a:r>
            <a:r>
              <a:rPr lang="ru-RU" dirty="0" err="1" smtClean="0">
                <a:latin typeface="Verdana" pitchFamily="34" charset="0"/>
              </a:rPr>
              <a:t>естесвеннонаучный</a:t>
            </a:r>
            <a:r>
              <a:rPr lang="ru-RU" dirty="0" smtClean="0">
                <a:latin typeface="Verdana" pitchFamily="34" charset="0"/>
              </a:rPr>
              <a:t>) </a:t>
            </a:r>
          </a:p>
          <a:p>
            <a:pPr lvl="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Проект выполняется в течение четырех семестров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Командная работа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Контроль и оценка индивидуального вклада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Сопровождение выполнения проекта несколькими преподавателями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</a:rPr>
              <a:t>Оценка проекта коллективом преподавателей образовательной программы, обучающихся, возможно представителями промышленного сектора</a:t>
            </a:r>
          </a:p>
          <a:p>
            <a:pPr algn="just"/>
            <a:endParaRPr lang="ru-RU" dirty="0">
              <a:latin typeface="Verdana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МЕЖДИСЦИПЛИНАРНЫЙ ПРОЕКТ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ЭТАПЫ РЕАЛИЗАЦИИ МЕЖДИСЦИПЛИНАРНОГО ПРОЕКТА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Verdana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90508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эскизное проектирование, разработка его компоновки, спецификации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статический, кинематический, динамический и прочностной расчет, исследования с решением простейших задач оптимизации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уточнение геометрических размеров проектируемого объекта, осуществляется выбор материалов и стандартной элементной базы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чертежи отдельных деталей и сборочный чертеж в одном из конструкторских пакетов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AutoCAD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КОМПАС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оформление рабочих чертежей деталей, сборочных чертежей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подготовка комплекта конструкторской документации в соответствии требованиям ЕСКД.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проработка и подготовка рабочей документации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выбор материалов при заданных условиях эксплуатации с учетом требований технологичности, экономичности, надежности и долговечности изделия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реализации 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-моделирования и визуализации динамической модели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деталирования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сборки объекта проектирования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SolidWorks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3dMax,…)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ОСОБЕННОСТИ МЕЖДИСЦИПЛИНАРНОГО ПРОЕКТА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997839"/>
            <a:ext cx="6000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Оценка достижения результатов обучения по модулю</a:t>
            </a:r>
          </a:p>
          <a:p>
            <a:pPr lvl="0" indent="450850"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Закрепление интегральных компетенций</a:t>
            </a:r>
          </a:p>
          <a:p>
            <a:pPr lvl="0" indent="450850"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Демонстрация знаний терминов, методов, информационных технологий и области применения результатов обучения </a:t>
            </a:r>
          </a:p>
          <a:p>
            <a:pPr lvl="0" indent="450850"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Прохождение реальных этапов проектирования на простых примерах с применением фундаментальных знаний</a:t>
            </a:r>
          </a:p>
          <a:p>
            <a:pPr lvl="0" indent="450850"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Динамическая оценка деятельности обучающегося</a:t>
            </a:r>
          </a:p>
          <a:p>
            <a:pPr lvl="0" indent="450850"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Часть </a:t>
            </a:r>
            <a:r>
              <a:rPr lang="ru-RU" dirty="0" err="1" smtClean="0">
                <a:latin typeface="Verdana" pitchFamily="34" charset="0"/>
                <a:cs typeface="Times New Roman" pitchFamily="18" charset="0"/>
              </a:rPr>
              <a:t>портфолио</a:t>
            </a:r>
            <a:endParaRPr lang="ru-RU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dirty="0">
                <a:latin typeface="Verdana" pitchFamily="34" charset="0"/>
              </a:rPr>
              <a:t>	</a:t>
            </a:r>
            <a:endParaRPr lang="ru-RU" sz="1000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b="1" dirty="0" smtClean="0">
                <a:latin typeface="Verdana" pitchFamily="34" charset="0"/>
              </a:rPr>
              <a:t>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ТРЕБОВАНИЯ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78581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увеличение удельного веса практических занятий и самостоятельной работы </a:t>
            </a:r>
          </a:p>
          <a:p>
            <a:pPr lvl="0" indent="450850" algn="just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минимальный, но достаточный, объем теоретических положений и формальных примеров, служащих для иллюстрации теоретических положений</a:t>
            </a:r>
          </a:p>
          <a:p>
            <a:pPr lvl="0" indent="450850" algn="just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большая часть занятий - создание тех расчетных схем и знакомство с теми методами расчета, которые требуются при выполнении междисциплинарного проекта. </a:t>
            </a: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357694"/>
            <a:ext cx="2943704" cy="17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7138" y="1375421"/>
            <a:ext cx="22048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44" y="4214818"/>
            <a:ext cx="2869413" cy="2098482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  <a:p>
            <a:pPr algn="r"/>
            <a:r>
              <a:rPr lang="ru-RU" sz="1000" b="1" dirty="0" err="1" smtClean="0">
                <a:latin typeface="Verdana" pitchFamily="34" charset="0"/>
              </a:rPr>
              <a:t>Берестова</a:t>
            </a:r>
            <a:r>
              <a:rPr lang="ru-RU" sz="1000" b="1" dirty="0" smtClean="0">
                <a:latin typeface="Verdana" pitchFamily="34" charset="0"/>
              </a:rPr>
              <a:t> Светлана Александровна</a:t>
            </a:r>
            <a:endParaRPr lang="ru-RU" sz="1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9750" y="622300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800" b="1" dirty="0">
                <a:latin typeface="Verdana" pitchFamily="34" charset="0"/>
              </a:rPr>
              <a:t>Особенности </a:t>
            </a:r>
            <a:r>
              <a:rPr lang="ru-RU" altLang="ru-RU" sz="2800" b="1" dirty="0" smtClean="0">
                <a:latin typeface="Verdana" pitchFamily="34" charset="0"/>
              </a:rPr>
              <a:t>программы</a:t>
            </a:r>
            <a:endParaRPr lang="ru-RU" altLang="ru-RU" sz="2800" b="1" dirty="0">
              <a:latin typeface="Verdana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0" y="1054100"/>
            <a:ext cx="90725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altLang="ru-RU" sz="2200" dirty="0" smtClean="0"/>
              <a:t>выраженная </a:t>
            </a:r>
            <a:r>
              <a:rPr lang="ru-RU" altLang="ru-RU" sz="2200" u="sng" dirty="0"/>
              <a:t>практико-ориентированность</a:t>
            </a:r>
            <a:r>
              <a:rPr lang="ru-RU" altLang="ru-RU" sz="2200" dirty="0"/>
              <a:t> процесса </a:t>
            </a:r>
            <a:r>
              <a:rPr lang="ru-RU" altLang="ru-RU" sz="2200" dirty="0" smtClean="0"/>
              <a:t>обучения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altLang="ru-RU" sz="2200" dirty="0" smtClean="0"/>
              <a:t>увеличенный </a:t>
            </a:r>
            <a:r>
              <a:rPr lang="ru-RU" altLang="ru-RU" sz="2200" dirty="0"/>
              <a:t>объем производственных </a:t>
            </a:r>
            <a:r>
              <a:rPr lang="ru-RU" altLang="ru-RU" sz="2200" u="sng" dirty="0" smtClean="0"/>
              <a:t>практик</a:t>
            </a:r>
            <a:r>
              <a:rPr lang="ru-RU" altLang="ru-RU" sz="2200" dirty="0" smtClean="0"/>
              <a:t>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altLang="ru-RU" sz="2200" dirty="0" smtClean="0"/>
              <a:t>перенос </a:t>
            </a:r>
            <a:r>
              <a:rPr lang="ru-RU" altLang="ru-RU" sz="2200" dirty="0"/>
              <a:t>части образовательного процесса </a:t>
            </a:r>
            <a:r>
              <a:rPr lang="ru-RU" altLang="ru-RU" sz="2200" u="sng" dirty="0"/>
              <a:t>на территорию предприятий</a:t>
            </a:r>
            <a:r>
              <a:rPr lang="ru-RU" altLang="ru-RU" sz="2200" dirty="0"/>
              <a:t> компании </a:t>
            </a:r>
            <a:r>
              <a:rPr lang="ru-RU" altLang="ru-RU" sz="2200" dirty="0" smtClean="0"/>
              <a:t>(дает </a:t>
            </a:r>
            <a:r>
              <a:rPr lang="ru-RU" altLang="ru-RU" sz="2200" dirty="0"/>
              <a:t>возможность обучающимся последовательно овладеть необходимым уровнем квалификации, начиная с рабочих </a:t>
            </a:r>
            <a:r>
              <a:rPr lang="ru-RU" altLang="ru-RU" sz="2200" dirty="0" smtClean="0"/>
              <a:t>профессий)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altLang="ru-RU" sz="2200" dirty="0" smtClean="0"/>
              <a:t>обеспечивает </a:t>
            </a:r>
            <a:r>
              <a:rPr lang="ru-RU" altLang="ru-RU" sz="2200" dirty="0"/>
              <a:t>включение выпускников в производственный процесс </a:t>
            </a:r>
            <a:r>
              <a:rPr lang="ru-RU" altLang="ru-RU" sz="2200" u="sng" dirty="0"/>
              <a:t>без дополнительного </a:t>
            </a:r>
            <a:r>
              <a:rPr lang="ru-RU" altLang="ru-RU" sz="2200" u="sng" dirty="0" smtClean="0"/>
              <a:t>переобучения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altLang="ru-RU" sz="2200" u="sng" dirty="0" smtClean="0"/>
              <a:t>фундаментальная</a:t>
            </a:r>
            <a:r>
              <a:rPr lang="ru-RU" altLang="ru-RU" sz="2200" dirty="0" smtClean="0"/>
              <a:t> </a:t>
            </a:r>
            <a:r>
              <a:rPr lang="ru-RU" altLang="ru-RU" sz="2200" u="sng" dirty="0" smtClean="0"/>
              <a:t>подготовка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по естественно-научным и общеинженерным дисциплинам </a:t>
            </a:r>
            <a:r>
              <a:rPr lang="ru-RU" altLang="ru-RU" sz="2200" dirty="0" smtClean="0"/>
              <a:t>(достаточная </a:t>
            </a:r>
            <a:r>
              <a:rPr lang="ru-RU" altLang="ru-RU" sz="2200" dirty="0"/>
              <a:t>для продолжения обучения по программам технологической </a:t>
            </a:r>
            <a:r>
              <a:rPr lang="ru-RU" altLang="ru-RU" sz="2200" dirty="0" smtClean="0"/>
              <a:t>магистратуры). </a:t>
            </a:r>
            <a:endParaRPr lang="ru-RU" altLang="ru-RU" sz="2200" dirty="0"/>
          </a:p>
          <a:p>
            <a:pPr indent="630238" eaLnBrk="0" hangingPunct="0"/>
            <a:r>
              <a:rPr lang="ru-RU" altLang="ru-RU" sz="2200" dirty="0"/>
              <a:t>Приоритет </a:t>
            </a:r>
            <a:r>
              <a:rPr lang="ru-RU" altLang="ru-RU" sz="2200" u="sng" dirty="0"/>
              <a:t>активных методов обучения </a:t>
            </a:r>
            <a:r>
              <a:rPr lang="ru-RU" altLang="ru-RU" sz="2200" dirty="0"/>
              <a:t>и включение в программу </a:t>
            </a:r>
            <a:r>
              <a:rPr lang="ru-RU" altLang="ru-RU" sz="2200" u="sng" dirty="0"/>
              <a:t>междисциплинарных проектов </a:t>
            </a:r>
            <a:r>
              <a:rPr lang="ru-RU" altLang="ru-RU" sz="2200" dirty="0"/>
              <a:t>обеспечивает формирование у выпускников программы, наряду с профессиональными компетенциями, осознанного умения работать в команде и необходимых лидерских качеств.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48" y="1357298"/>
            <a:ext cx="7693025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Металлургии и Материаловедения (Производственно-технологический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корпорация УГМК, базовая кафедра г. В-Пышма, первый год - 25, второй год обучения - 50)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Уральский Энергетический институт (Прикладной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Газпром, базовая кафедра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Югорск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первый год, 7, в приоритете дистанционные технологии)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Физико-Технологический институт (Академический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«закрытое» предприятие,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г.Снежинск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25)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Механико-машиностроительный институт (Прикладной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крупные корпорации и предприятия в области машиностроения, 90)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548" y="764703"/>
            <a:ext cx="7374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ТЕКУЩИЙ ЭТАП РАБОТЫ в </a:t>
            </a:r>
            <a:r>
              <a:rPr lang="ru-RU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УрФУ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704856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/>
              <a:t>Компетенции</a:t>
            </a:r>
            <a:r>
              <a:rPr lang="ru-RU" sz="2400" dirty="0"/>
              <a:t> - комплексная характеристика готовности выпускника применять знания, умения и личностные качества в стандартных и изменяющихся ситуациях профессиональной деятельности</a:t>
            </a:r>
          </a:p>
          <a:p>
            <a:pPr eaLnBrk="1" hangingPunct="1">
              <a:lnSpc>
                <a:spcPct val="90000"/>
              </a:lnSpc>
            </a:pPr>
            <a:endParaRPr lang="ru-RU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/>
              <a:t>Относится </a:t>
            </a:r>
            <a:r>
              <a:rPr lang="ru-RU" b="1" u="sng" dirty="0"/>
              <a:t>к обучающемуся </a:t>
            </a:r>
            <a:r>
              <a:rPr lang="ru-RU" dirty="0"/>
              <a:t>и является </a:t>
            </a:r>
            <a:r>
              <a:rPr lang="ru-RU" b="1" u="sng" dirty="0"/>
              <a:t>цель</a:t>
            </a:r>
            <a:r>
              <a:rPr lang="ru-RU" dirty="0"/>
              <a:t>ю ОП, выраженной языком понятным работодателю (как правило, определяются исходя из видов и задач профессиональной деятельности). Формируются в рамках различных единиц ОП и оцениваются на разных этапах обучения. Как правило, </a:t>
            </a:r>
            <a:r>
              <a:rPr lang="ru-RU" b="1" u="sng" dirty="0"/>
              <a:t>не формируются одной дисциплиной </a:t>
            </a:r>
            <a:r>
              <a:rPr lang="ru-RU" dirty="0"/>
              <a:t>или практикой. Приобретение </a:t>
            </a:r>
            <a:r>
              <a:rPr lang="ru-RU" b="1" u="sng" dirty="0"/>
              <a:t>компетенций-циклический интегративный процесс</a:t>
            </a:r>
            <a:r>
              <a:rPr lang="ru-RU" dirty="0"/>
              <a:t>, где кроме содержания важны формы и технологии обучения.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4548" y="764703"/>
            <a:ext cx="7374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КОМПЕТЕНЦИИ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844824"/>
            <a:ext cx="78488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/>
              <a:t>Результаты обучения</a:t>
            </a:r>
            <a:r>
              <a:rPr lang="ru-RU" sz="2400" dirty="0"/>
              <a:t> – это формулировка того, что должен будет знать, понимать и/или быть в состоянии продемонстрировать обучающийся по окончании процесса обучения или его части.</a:t>
            </a:r>
          </a:p>
          <a:p>
            <a:pPr eaLnBrk="1" hangingPunct="1">
              <a:lnSpc>
                <a:spcPct val="90000"/>
              </a:lnSpc>
            </a:pPr>
            <a:endParaRPr lang="ru-RU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/>
              <a:t>Относятся к </a:t>
            </a:r>
            <a:r>
              <a:rPr lang="ru-RU" b="1" u="sng" dirty="0"/>
              <a:t>элемент</a:t>
            </a:r>
            <a:r>
              <a:rPr lang="ru-RU" dirty="0"/>
              <a:t>ам </a:t>
            </a:r>
            <a:r>
              <a:rPr lang="ru-RU" b="1" u="sng" dirty="0"/>
              <a:t>ОП</a:t>
            </a:r>
            <a:r>
              <a:rPr lang="ru-RU" dirty="0"/>
              <a:t>, формулируются преподавателями как ожидаемые и измеряемые «составляющие» компетенций . РО-индикатор уровня освоения компетенции обучающегося. РО </a:t>
            </a:r>
            <a:r>
              <a:rPr lang="ru-RU" b="1" u="sng" dirty="0"/>
              <a:t>должны сопровождаться критериями оценки</a:t>
            </a:r>
            <a:r>
              <a:rPr lang="ru-RU" dirty="0"/>
              <a:t>. РО и критерии оценки – основание для присуждения </a:t>
            </a:r>
            <a:r>
              <a:rPr lang="ru-RU" dirty="0" err="1"/>
              <a:t>зе</a:t>
            </a:r>
            <a:r>
              <a:rPr lang="ru-RU" dirty="0"/>
              <a:t>. Факт присуждения </a:t>
            </a:r>
            <a:r>
              <a:rPr lang="ru-RU" dirty="0" err="1"/>
              <a:t>зе</a:t>
            </a:r>
            <a:r>
              <a:rPr lang="ru-RU" dirty="0"/>
              <a:t> выполнение минимальных требований. Уровень - система оценок.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548" y="764703"/>
            <a:ext cx="7374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ОБУЧЕНИЯ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31800" y="622300"/>
            <a:ext cx="82089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3200" b="1" dirty="0"/>
              <a:t>Цели программы</a:t>
            </a:r>
            <a:endParaRPr lang="ru-RU" altLang="ru-RU" sz="3200" b="1" dirty="0">
              <a:latin typeface="Verdana" pitchFamily="34" charset="0"/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0" y="1054100"/>
            <a:ext cx="9072563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altLang="ru-RU" sz="2300"/>
              <a:t>Подготовить выпускников к управлению технологическими процессами производства различной металлургической продукции на предприятиях УГМК и других металлургических предприятиях, к организации  работы подразделения на основе требований существующего законодательства и корпоративных (отраслевых) профессиональных стандартов. </a:t>
            </a:r>
          </a:p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altLang="ru-RU" sz="2300"/>
              <a:t>Сформировать систему знаний и понимание</a:t>
            </a:r>
            <a:r>
              <a:rPr lang="ru-RU" altLang="ru-RU" sz="2300" b="1"/>
              <a:t> </a:t>
            </a:r>
            <a:r>
              <a:rPr lang="ru-RU" altLang="ru-RU" sz="2300"/>
              <a:t>цикла</a:t>
            </a:r>
            <a:r>
              <a:rPr lang="ru-RU" altLang="ru-RU" sz="2300" b="1"/>
              <a:t> </a:t>
            </a:r>
            <a:r>
              <a:rPr lang="ru-RU" altLang="ru-RU" sz="2300"/>
              <a:t>металлургического производства и особенностей профильных (специализированных) технологических процессов, которые позволяют их анализировать и корректировать.</a:t>
            </a:r>
          </a:p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altLang="ru-RU" sz="2300"/>
              <a:t>В процессе обучения сформировать личностную мотивацию к  постоянному расширению профессиональных компетенций, саморазвитию</a:t>
            </a:r>
            <a:r>
              <a:rPr lang="ru-RU" altLang="ru-RU" sz="2300" b="1"/>
              <a:t>,</a:t>
            </a:r>
            <a:r>
              <a:rPr lang="ru-RU" altLang="ru-RU" sz="2300"/>
              <a:t> повышению эффективности социально-производственного взаимодействия для поддержания высокой конкурентоспособности компании и собственного карьерного роста.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800" b="1">
                <a:latin typeface="Verdana" pitchFamily="34" charset="0"/>
              </a:rPr>
              <a:t>Результаты обучения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39750" y="1428750"/>
            <a:ext cx="8135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i="1"/>
              <a:t>Область знаний и понимания фундаментальных и инженерных наук:</a:t>
            </a:r>
            <a:r>
              <a:rPr lang="ru-RU" altLang="ru-RU" sz="2400"/>
              <a:t> 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539750" y="2492375"/>
            <a:ext cx="828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/>
              <a:t>А1 Демонстрировать знания, понимание основных законов естественных наук, математики, лежащие в основе инженерной деятельности в области металлургии.</a:t>
            </a:r>
          </a:p>
          <a:p>
            <a:pPr eaLnBrk="0" hangingPunct="0"/>
            <a:r>
              <a:rPr lang="ru-RU" altLang="ru-RU" sz="2400"/>
              <a:t>А2 Демонстрировать системное понимание инженерных наук в широком междисциплинарном контексте</a:t>
            </a:r>
          </a:p>
          <a:p>
            <a:pPr eaLnBrk="0" hangingPunct="0"/>
            <a:r>
              <a:rPr lang="ru-RU" altLang="ru-RU" sz="2400"/>
              <a:t>А3 Демонстрировать комплексное знания, системное понимание, ключевые аспекты  теории и технологий в специализированной области металлургии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7550" y="158750"/>
            <a:ext cx="7531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Проектирование программ </a:t>
            </a:r>
            <a:r>
              <a:rPr lang="ru-RU" sz="1000" dirty="0" err="1" smtClean="0">
                <a:latin typeface="Verdana" pitchFamily="34" charset="0"/>
              </a:rPr>
              <a:t>бакалавриата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</a:rPr>
              <a:t>практикоориентированного</a:t>
            </a:r>
            <a:r>
              <a:rPr lang="ru-RU" sz="1000" dirty="0" smtClean="0">
                <a:latin typeface="Verdana" pitchFamily="34" charset="0"/>
              </a:rPr>
              <a:t> типа в инженерной области</a:t>
            </a:r>
            <a:r>
              <a:rPr lang="ru-RU" sz="1000" b="1" dirty="0">
                <a:latin typeface="Verdana" pitchFamily="34" charset="0"/>
              </a:rPr>
              <a:t>	</a:t>
            </a:r>
            <a:endParaRPr lang="ru-RU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2558</Words>
  <Application>Microsoft Office PowerPoint</Application>
  <PresentationFormat>Экран (4:3)</PresentationFormat>
  <Paragraphs>641</Paragraphs>
  <Slides>36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Cyr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EVK</cp:lastModifiedBy>
  <cp:revision>166</cp:revision>
  <dcterms:created xsi:type="dcterms:W3CDTF">2011-09-19T03:23:37Z</dcterms:created>
  <dcterms:modified xsi:type="dcterms:W3CDTF">2014-09-13T06:28:35Z</dcterms:modified>
</cp:coreProperties>
</file>