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6"/>
  </p:handoutMasterIdLst>
  <p:sldIdLst>
    <p:sldId id="257" r:id="rId2"/>
    <p:sldId id="261" r:id="rId3"/>
    <p:sldId id="326" r:id="rId4"/>
    <p:sldId id="353" r:id="rId5"/>
    <p:sldId id="354" r:id="rId6"/>
    <p:sldId id="355" r:id="rId7"/>
    <p:sldId id="357" r:id="rId8"/>
    <p:sldId id="358" r:id="rId9"/>
    <p:sldId id="356" r:id="rId10"/>
    <p:sldId id="359" r:id="rId11"/>
    <p:sldId id="360" r:id="rId12"/>
    <p:sldId id="327" r:id="rId13"/>
    <p:sldId id="328" r:id="rId14"/>
    <p:sldId id="329" r:id="rId15"/>
    <p:sldId id="330" r:id="rId16"/>
    <p:sldId id="331" r:id="rId17"/>
    <p:sldId id="332" r:id="rId18"/>
    <p:sldId id="333" r:id="rId19"/>
    <p:sldId id="334" r:id="rId20"/>
    <p:sldId id="335" r:id="rId21"/>
    <p:sldId id="336" r:id="rId22"/>
    <p:sldId id="337" r:id="rId23"/>
    <p:sldId id="338" r:id="rId24"/>
    <p:sldId id="339" r:id="rId25"/>
    <p:sldId id="340" r:id="rId26"/>
    <p:sldId id="342" r:id="rId27"/>
    <p:sldId id="341" r:id="rId28"/>
    <p:sldId id="343" r:id="rId29"/>
    <p:sldId id="344" r:id="rId30"/>
    <p:sldId id="345" r:id="rId31"/>
    <p:sldId id="346" r:id="rId32"/>
    <p:sldId id="347" r:id="rId33"/>
    <p:sldId id="348" r:id="rId34"/>
    <p:sldId id="349" r:id="rId35"/>
  </p:sldIdLst>
  <p:sldSz cx="9144000" cy="6858000" type="screen4x3"/>
  <p:notesSz cx="9144000" cy="6858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80"/>
    <a:srgbClr val="CC0000"/>
    <a:srgbClr val="20BE98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E2945D5-56B8-4D56-911F-62FC0AC9D86B}" type="doc">
      <dgm:prSet loTypeId="urn:microsoft.com/office/officeart/2005/8/layout/hierarchy1" loCatId="hierarchy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ru-RU"/>
        </a:p>
      </dgm:t>
    </dgm:pt>
    <dgm:pt modelId="{7BBF6612-4E35-442A-8855-45AA594CA518}">
      <dgm:prSet phldrT="[Текст]"/>
      <dgm:spPr/>
      <dgm:t>
        <a:bodyPr/>
        <a:lstStyle/>
        <a:p>
          <a:r>
            <a:rPr lang="ru-RU" dirty="0" smtClean="0"/>
            <a:t>Правоприменение (</a:t>
          </a:r>
          <a:r>
            <a:rPr lang="en-US" dirty="0" smtClean="0"/>
            <a:t>enforcement)</a:t>
          </a:r>
          <a:endParaRPr lang="ru-RU" dirty="0"/>
        </a:p>
      </dgm:t>
    </dgm:pt>
    <dgm:pt modelId="{2B37F988-A4A2-461C-8240-D141B143B8AD}" type="parTrans" cxnId="{9EA396BB-1143-47B7-A6E7-76146A4638A1}">
      <dgm:prSet/>
      <dgm:spPr/>
      <dgm:t>
        <a:bodyPr/>
        <a:lstStyle/>
        <a:p>
          <a:endParaRPr lang="ru-RU"/>
        </a:p>
      </dgm:t>
    </dgm:pt>
    <dgm:pt modelId="{3944DE8B-E26F-454C-A5ED-81BA608CF010}" type="sibTrans" cxnId="{9EA396BB-1143-47B7-A6E7-76146A4638A1}">
      <dgm:prSet/>
      <dgm:spPr/>
      <dgm:t>
        <a:bodyPr/>
        <a:lstStyle/>
        <a:p>
          <a:endParaRPr lang="ru-RU"/>
        </a:p>
      </dgm:t>
    </dgm:pt>
    <dgm:pt modelId="{0B9EB391-59CF-40DB-A315-2B53D119B402}">
      <dgm:prSet phldrT="[Текст]"/>
      <dgm:spPr/>
      <dgm:t>
        <a:bodyPr/>
        <a:lstStyle/>
        <a:p>
          <a:r>
            <a:rPr lang="en-US" b="1" i="1" dirty="0" smtClean="0"/>
            <a:t>p=1</a:t>
          </a:r>
          <a:endParaRPr lang="ru-RU" b="1" i="1" dirty="0"/>
        </a:p>
      </dgm:t>
    </dgm:pt>
    <dgm:pt modelId="{4B665975-F783-4E91-9691-C8C43555E116}" type="parTrans" cxnId="{8D458E23-60D3-4733-9304-FC37516158CB}">
      <dgm:prSet/>
      <dgm:spPr/>
      <dgm:t>
        <a:bodyPr/>
        <a:lstStyle/>
        <a:p>
          <a:endParaRPr lang="ru-RU"/>
        </a:p>
      </dgm:t>
    </dgm:pt>
    <dgm:pt modelId="{A2A48E31-2FAF-4028-B529-D2F2AE952D43}" type="sibTrans" cxnId="{8D458E23-60D3-4733-9304-FC37516158CB}">
      <dgm:prSet/>
      <dgm:spPr/>
      <dgm:t>
        <a:bodyPr/>
        <a:lstStyle/>
        <a:p>
          <a:endParaRPr lang="ru-RU"/>
        </a:p>
      </dgm:t>
    </dgm:pt>
    <dgm:pt modelId="{A2FF8155-2464-4895-BE07-DFA863FA9602}">
      <dgm:prSet phldrT="[Текст]"/>
      <dgm:spPr/>
      <dgm:t>
        <a:bodyPr/>
        <a:lstStyle/>
        <a:p>
          <a:r>
            <a:rPr lang="ru-RU" dirty="0" smtClean="0"/>
            <a:t>Преимущественно частное</a:t>
          </a:r>
          <a:endParaRPr lang="ru-RU" dirty="0"/>
        </a:p>
      </dgm:t>
    </dgm:pt>
    <dgm:pt modelId="{76DC45FB-CEB4-44BD-857C-2A5DEF6F479E}" type="parTrans" cxnId="{617B6575-92D5-411F-BEAA-2944FEA8FC1C}">
      <dgm:prSet/>
      <dgm:spPr/>
      <dgm:t>
        <a:bodyPr/>
        <a:lstStyle/>
        <a:p>
          <a:endParaRPr lang="ru-RU"/>
        </a:p>
      </dgm:t>
    </dgm:pt>
    <dgm:pt modelId="{4A88DA41-FF01-4458-8FB2-514000B5D7F0}" type="sibTrans" cxnId="{617B6575-92D5-411F-BEAA-2944FEA8FC1C}">
      <dgm:prSet/>
      <dgm:spPr/>
      <dgm:t>
        <a:bodyPr/>
        <a:lstStyle/>
        <a:p>
          <a:endParaRPr lang="ru-RU"/>
        </a:p>
      </dgm:t>
    </dgm:pt>
    <dgm:pt modelId="{483406B7-4547-4BC1-92EC-5474E6A81ED6}">
      <dgm:prSet phldrT="[Текст]"/>
      <dgm:spPr/>
      <dgm:t>
        <a:bodyPr/>
        <a:lstStyle/>
        <a:p>
          <a:r>
            <a:rPr lang="en-US" b="1" i="1" dirty="0" smtClean="0"/>
            <a:t>p&lt;1</a:t>
          </a:r>
          <a:endParaRPr lang="ru-RU" dirty="0"/>
        </a:p>
      </dgm:t>
    </dgm:pt>
    <dgm:pt modelId="{EEFE5565-C137-4289-BDF1-9D952EBC3CF6}" type="parTrans" cxnId="{CB3C8C2E-0839-42F8-A582-CCEE6A496634}">
      <dgm:prSet/>
      <dgm:spPr/>
      <dgm:t>
        <a:bodyPr/>
        <a:lstStyle/>
        <a:p>
          <a:endParaRPr lang="ru-RU"/>
        </a:p>
      </dgm:t>
    </dgm:pt>
    <dgm:pt modelId="{689AAEB7-9FDD-4DB9-9C8A-694A9592E55C}" type="sibTrans" cxnId="{CB3C8C2E-0839-42F8-A582-CCEE6A496634}">
      <dgm:prSet/>
      <dgm:spPr/>
      <dgm:t>
        <a:bodyPr/>
        <a:lstStyle/>
        <a:p>
          <a:endParaRPr lang="ru-RU"/>
        </a:p>
      </dgm:t>
    </dgm:pt>
    <dgm:pt modelId="{C9C995ED-9D03-4DCF-9815-41CE0A5A8521}">
      <dgm:prSet phldrT="[Текст]"/>
      <dgm:spPr/>
      <dgm:t>
        <a:bodyPr/>
        <a:lstStyle/>
        <a:p>
          <a:r>
            <a:rPr lang="ru-RU" dirty="0" smtClean="0"/>
            <a:t>Общественное</a:t>
          </a:r>
          <a:endParaRPr lang="ru-RU" dirty="0"/>
        </a:p>
      </dgm:t>
    </dgm:pt>
    <dgm:pt modelId="{4368DEF2-8320-4D90-9B1F-88DE814D2CFB}" type="parTrans" cxnId="{CB020EFD-4F30-46B7-93FA-E4A3AF2EE907}">
      <dgm:prSet/>
      <dgm:spPr/>
      <dgm:t>
        <a:bodyPr/>
        <a:lstStyle/>
        <a:p>
          <a:endParaRPr lang="ru-RU"/>
        </a:p>
      </dgm:t>
    </dgm:pt>
    <dgm:pt modelId="{024C20A3-0461-472C-B783-8111E5D35BDC}" type="sibTrans" cxnId="{CB020EFD-4F30-46B7-93FA-E4A3AF2EE907}">
      <dgm:prSet/>
      <dgm:spPr/>
      <dgm:t>
        <a:bodyPr/>
        <a:lstStyle/>
        <a:p>
          <a:endParaRPr lang="ru-RU"/>
        </a:p>
      </dgm:t>
    </dgm:pt>
    <dgm:pt modelId="{6D4DA285-A4FD-4DCC-999B-0EB5D8B420D4}" type="pres">
      <dgm:prSet presAssocID="{EE2945D5-56B8-4D56-911F-62FC0AC9D86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B99C2A1-E9B6-48BE-B842-1B41DC1C3287}" type="pres">
      <dgm:prSet presAssocID="{7BBF6612-4E35-442A-8855-45AA594CA518}" presName="hierRoot1" presStyleCnt="0"/>
      <dgm:spPr/>
    </dgm:pt>
    <dgm:pt modelId="{798393CC-8E32-419C-A334-F652B918FAAF}" type="pres">
      <dgm:prSet presAssocID="{7BBF6612-4E35-442A-8855-45AA594CA518}" presName="composite" presStyleCnt="0"/>
      <dgm:spPr/>
    </dgm:pt>
    <dgm:pt modelId="{F44DF8E2-8091-4991-B1A7-97823AA61BAA}" type="pres">
      <dgm:prSet presAssocID="{7BBF6612-4E35-442A-8855-45AA594CA518}" presName="background" presStyleLbl="node0" presStyleIdx="0" presStyleCnt="1"/>
      <dgm:spPr/>
    </dgm:pt>
    <dgm:pt modelId="{5E3C432D-74E3-4AB6-93F5-ABA7F009F6BF}" type="pres">
      <dgm:prSet presAssocID="{7BBF6612-4E35-442A-8855-45AA594CA518}" presName="text" presStyleLbl="fgAcc0" presStyleIdx="0" presStyleCnt="1" custScaleX="27151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55F9C8B-6CBE-486C-ACA5-869BC47F1E90}" type="pres">
      <dgm:prSet presAssocID="{7BBF6612-4E35-442A-8855-45AA594CA518}" presName="hierChild2" presStyleCnt="0"/>
      <dgm:spPr/>
    </dgm:pt>
    <dgm:pt modelId="{774B4D83-7720-4CB3-B0D3-54A15E250D7C}" type="pres">
      <dgm:prSet presAssocID="{4B665975-F783-4E91-9691-C8C43555E116}" presName="Name10" presStyleLbl="parChTrans1D2" presStyleIdx="0" presStyleCnt="2"/>
      <dgm:spPr/>
      <dgm:t>
        <a:bodyPr/>
        <a:lstStyle/>
        <a:p>
          <a:endParaRPr lang="ru-RU"/>
        </a:p>
      </dgm:t>
    </dgm:pt>
    <dgm:pt modelId="{CE332889-9432-49B2-8B66-D7E18F24877B}" type="pres">
      <dgm:prSet presAssocID="{0B9EB391-59CF-40DB-A315-2B53D119B402}" presName="hierRoot2" presStyleCnt="0"/>
      <dgm:spPr/>
    </dgm:pt>
    <dgm:pt modelId="{A5DD0865-021F-426B-A3FB-98E8B49F0D8E}" type="pres">
      <dgm:prSet presAssocID="{0B9EB391-59CF-40DB-A315-2B53D119B402}" presName="composite2" presStyleCnt="0"/>
      <dgm:spPr/>
    </dgm:pt>
    <dgm:pt modelId="{B91206A3-4FAD-4D84-90EE-B14AFDD3F1BB}" type="pres">
      <dgm:prSet presAssocID="{0B9EB391-59CF-40DB-A315-2B53D119B402}" presName="background2" presStyleLbl="node2" presStyleIdx="0" presStyleCnt="2"/>
      <dgm:spPr/>
    </dgm:pt>
    <dgm:pt modelId="{9060D415-974A-439A-877D-503186F0ABD9}" type="pres">
      <dgm:prSet presAssocID="{0B9EB391-59CF-40DB-A315-2B53D119B402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DF91776-15A3-45AD-816F-25EC5DFAAE44}" type="pres">
      <dgm:prSet presAssocID="{0B9EB391-59CF-40DB-A315-2B53D119B402}" presName="hierChild3" presStyleCnt="0"/>
      <dgm:spPr/>
    </dgm:pt>
    <dgm:pt modelId="{B2A639C1-4941-469F-AAC7-C0FA35AF0831}" type="pres">
      <dgm:prSet presAssocID="{76DC45FB-CEB4-44BD-857C-2A5DEF6F479E}" presName="Name17" presStyleLbl="parChTrans1D3" presStyleIdx="0" presStyleCnt="2"/>
      <dgm:spPr/>
      <dgm:t>
        <a:bodyPr/>
        <a:lstStyle/>
        <a:p>
          <a:endParaRPr lang="ru-RU"/>
        </a:p>
      </dgm:t>
    </dgm:pt>
    <dgm:pt modelId="{99EDC24A-7E07-439E-816D-48AAE13267C5}" type="pres">
      <dgm:prSet presAssocID="{A2FF8155-2464-4895-BE07-DFA863FA9602}" presName="hierRoot3" presStyleCnt="0"/>
      <dgm:spPr/>
    </dgm:pt>
    <dgm:pt modelId="{97BE4B9D-5D56-4EE7-A8D1-BB751EC22EF6}" type="pres">
      <dgm:prSet presAssocID="{A2FF8155-2464-4895-BE07-DFA863FA9602}" presName="composite3" presStyleCnt="0"/>
      <dgm:spPr/>
    </dgm:pt>
    <dgm:pt modelId="{D2CB6A9E-30ED-49BF-BE94-6AD8F15A564F}" type="pres">
      <dgm:prSet presAssocID="{A2FF8155-2464-4895-BE07-DFA863FA9602}" presName="background3" presStyleLbl="node3" presStyleIdx="0" presStyleCnt="2"/>
      <dgm:spPr/>
    </dgm:pt>
    <dgm:pt modelId="{9B42E36D-10DF-4A7B-90C1-A2DCC21D1966}" type="pres">
      <dgm:prSet presAssocID="{A2FF8155-2464-4895-BE07-DFA863FA9602}" presName="text3" presStyleLbl="fgAcc3" presStyleIdx="0" presStyleCnt="2" custScaleX="24105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27059FC-0000-448C-9AA5-1198DD23F788}" type="pres">
      <dgm:prSet presAssocID="{A2FF8155-2464-4895-BE07-DFA863FA9602}" presName="hierChild4" presStyleCnt="0"/>
      <dgm:spPr/>
    </dgm:pt>
    <dgm:pt modelId="{D4161DAD-E63A-4AD8-86D6-DC180151A672}" type="pres">
      <dgm:prSet presAssocID="{EEFE5565-C137-4289-BDF1-9D952EBC3CF6}" presName="Name10" presStyleLbl="parChTrans1D2" presStyleIdx="1" presStyleCnt="2"/>
      <dgm:spPr/>
      <dgm:t>
        <a:bodyPr/>
        <a:lstStyle/>
        <a:p>
          <a:endParaRPr lang="ru-RU"/>
        </a:p>
      </dgm:t>
    </dgm:pt>
    <dgm:pt modelId="{F39E549A-7620-495D-A312-72F0CD5F18BC}" type="pres">
      <dgm:prSet presAssocID="{483406B7-4547-4BC1-92EC-5474E6A81ED6}" presName="hierRoot2" presStyleCnt="0"/>
      <dgm:spPr/>
    </dgm:pt>
    <dgm:pt modelId="{D4AC3D0A-A911-4C86-B237-A4AD8E35261F}" type="pres">
      <dgm:prSet presAssocID="{483406B7-4547-4BC1-92EC-5474E6A81ED6}" presName="composite2" presStyleCnt="0"/>
      <dgm:spPr/>
    </dgm:pt>
    <dgm:pt modelId="{668A408D-901D-4C78-B597-91886F6A8576}" type="pres">
      <dgm:prSet presAssocID="{483406B7-4547-4BC1-92EC-5474E6A81ED6}" presName="background2" presStyleLbl="node2" presStyleIdx="1" presStyleCnt="2"/>
      <dgm:spPr/>
    </dgm:pt>
    <dgm:pt modelId="{42536875-82C5-4429-BAF3-01D2FB4EE159}" type="pres">
      <dgm:prSet presAssocID="{483406B7-4547-4BC1-92EC-5474E6A81ED6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12388D6-44BE-413D-B060-406C2E0E03D0}" type="pres">
      <dgm:prSet presAssocID="{483406B7-4547-4BC1-92EC-5474E6A81ED6}" presName="hierChild3" presStyleCnt="0"/>
      <dgm:spPr/>
    </dgm:pt>
    <dgm:pt modelId="{EDF0D595-F087-4EE8-96EB-F41A077F3605}" type="pres">
      <dgm:prSet presAssocID="{4368DEF2-8320-4D90-9B1F-88DE814D2CFB}" presName="Name17" presStyleLbl="parChTrans1D3" presStyleIdx="1" presStyleCnt="2"/>
      <dgm:spPr/>
      <dgm:t>
        <a:bodyPr/>
        <a:lstStyle/>
        <a:p>
          <a:endParaRPr lang="ru-RU"/>
        </a:p>
      </dgm:t>
    </dgm:pt>
    <dgm:pt modelId="{88C409C3-116F-43E2-9DF9-552C4C089448}" type="pres">
      <dgm:prSet presAssocID="{C9C995ED-9D03-4DCF-9815-41CE0A5A8521}" presName="hierRoot3" presStyleCnt="0"/>
      <dgm:spPr/>
    </dgm:pt>
    <dgm:pt modelId="{E18F811A-3D54-4DF6-913D-A6DBC0B5F75D}" type="pres">
      <dgm:prSet presAssocID="{C9C995ED-9D03-4DCF-9815-41CE0A5A8521}" presName="composite3" presStyleCnt="0"/>
      <dgm:spPr/>
    </dgm:pt>
    <dgm:pt modelId="{DE9C1A08-EFE3-4D81-8D99-EF315A78D5AA}" type="pres">
      <dgm:prSet presAssocID="{C9C995ED-9D03-4DCF-9815-41CE0A5A8521}" presName="background3" presStyleLbl="node3" presStyleIdx="1" presStyleCnt="2"/>
      <dgm:spPr/>
    </dgm:pt>
    <dgm:pt modelId="{69DE3D64-726D-4CA1-9138-4B6703638C7B}" type="pres">
      <dgm:prSet presAssocID="{C9C995ED-9D03-4DCF-9815-41CE0A5A8521}" presName="text3" presStyleLbl="fgAcc3" presStyleIdx="1" presStyleCnt="2" custScaleX="27438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8745606-8950-417D-A517-E4D787244D28}" type="pres">
      <dgm:prSet presAssocID="{C9C995ED-9D03-4DCF-9815-41CE0A5A8521}" presName="hierChild4" presStyleCnt="0"/>
      <dgm:spPr/>
    </dgm:pt>
  </dgm:ptLst>
  <dgm:cxnLst>
    <dgm:cxn modelId="{86D3D277-5338-4483-A727-AFA68E2EE3BC}" type="presOf" srcId="{EEFE5565-C137-4289-BDF1-9D952EBC3CF6}" destId="{D4161DAD-E63A-4AD8-86D6-DC180151A672}" srcOrd="0" destOrd="0" presId="urn:microsoft.com/office/officeart/2005/8/layout/hierarchy1"/>
    <dgm:cxn modelId="{86F5887D-4038-41EE-B4C5-746CD12339DD}" type="presOf" srcId="{A2FF8155-2464-4895-BE07-DFA863FA9602}" destId="{9B42E36D-10DF-4A7B-90C1-A2DCC21D1966}" srcOrd="0" destOrd="0" presId="urn:microsoft.com/office/officeart/2005/8/layout/hierarchy1"/>
    <dgm:cxn modelId="{9C2DDC9D-35FD-409B-8AC3-E108575BEA9F}" type="presOf" srcId="{4368DEF2-8320-4D90-9B1F-88DE814D2CFB}" destId="{EDF0D595-F087-4EE8-96EB-F41A077F3605}" srcOrd="0" destOrd="0" presId="urn:microsoft.com/office/officeart/2005/8/layout/hierarchy1"/>
    <dgm:cxn modelId="{30D6BED2-7FA4-4409-B867-4517250DFBAD}" type="presOf" srcId="{C9C995ED-9D03-4DCF-9815-41CE0A5A8521}" destId="{69DE3D64-726D-4CA1-9138-4B6703638C7B}" srcOrd="0" destOrd="0" presId="urn:microsoft.com/office/officeart/2005/8/layout/hierarchy1"/>
    <dgm:cxn modelId="{BB06717E-BC91-4A16-B7EF-C2A63DE37398}" type="presOf" srcId="{76DC45FB-CEB4-44BD-857C-2A5DEF6F479E}" destId="{B2A639C1-4941-469F-AAC7-C0FA35AF0831}" srcOrd="0" destOrd="0" presId="urn:microsoft.com/office/officeart/2005/8/layout/hierarchy1"/>
    <dgm:cxn modelId="{617B6575-92D5-411F-BEAA-2944FEA8FC1C}" srcId="{0B9EB391-59CF-40DB-A315-2B53D119B402}" destId="{A2FF8155-2464-4895-BE07-DFA863FA9602}" srcOrd="0" destOrd="0" parTransId="{76DC45FB-CEB4-44BD-857C-2A5DEF6F479E}" sibTransId="{4A88DA41-FF01-4458-8FB2-514000B5D7F0}"/>
    <dgm:cxn modelId="{5F73F740-67AA-4438-8635-7075514A55BE}" type="presOf" srcId="{4B665975-F783-4E91-9691-C8C43555E116}" destId="{774B4D83-7720-4CB3-B0D3-54A15E250D7C}" srcOrd="0" destOrd="0" presId="urn:microsoft.com/office/officeart/2005/8/layout/hierarchy1"/>
    <dgm:cxn modelId="{9EA396BB-1143-47B7-A6E7-76146A4638A1}" srcId="{EE2945D5-56B8-4D56-911F-62FC0AC9D86B}" destId="{7BBF6612-4E35-442A-8855-45AA594CA518}" srcOrd="0" destOrd="0" parTransId="{2B37F988-A4A2-461C-8240-D141B143B8AD}" sibTransId="{3944DE8B-E26F-454C-A5ED-81BA608CF010}"/>
    <dgm:cxn modelId="{BFC4A689-6596-4B4B-8D98-E0997A7CA578}" type="presOf" srcId="{EE2945D5-56B8-4D56-911F-62FC0AC9D86B}" destId="{6D4DA285-A4FD-4DCC-999B-0EB5D8B420D4}" srcOrd="0" destOrd="0" presId="urn:microsoft.com/office/officeart/2005/8/layout/hierarchy1"/>
    <dgm:cxn modelId="{B86AA7B6-54D8-4720-93EC-A2B9E1C1CD81}" type="presOf" srcId="{483406B7-4547-4BC1-92EC-5474E6A81ED6}" destId="{42536875-82C5-4429-BAF3-01D2FB4EE159}" srcOrd="0" destOrd="0" presId="urn:microsoft.com/office/officeart/2005/8/layout/hierarchy1"/>
    <dgm:cxn modelId="{E5AC291A-445C-42E5-96E2-14C9A611DD69}" type="presOf" srcId="{7BBF6612-4E35-442A-8855-45AA594CA518}" destId="{5E3C432D-74E3-4AB6-93F5-ABA7F009F6BF}" srcOrd="0" destOrd="0" presId="urn:microsoft.com/office/officeart/2005/8/layout/hierarchy1"/>
    <dgm:cxn modelId="{F4F49336-1EF1-4A5B-A0CB-0E8658070838}" type="presOf" srcId="{0B9EB391-59CF-40DB-A315-2B53D119B402}" destId="{9060D415-974A-439A-877D-503186F0ABD9}" srcOrd="0" destOrd="0" presId="urn:microsoft.com/office/officeart/2005/8/layout/hierarchy1"/>
    <dgm:cxn modelId="{CB020EFD-4F30-46B7-93FA-E4A3AF2EE907}" srcId="{483406B7-4547-4BC1-92EC-5474E6A81ED6}" destId="{C9C995ED-9D03-4DCF-9815-41CE0A5A8521}" srcOrd="0" destOrd="0" parTransId="{4368DEF2-8320-4D90-9B1F-88DE814D2CFB}" sibTransId="{024C20A3-0461-472C-B783-8111E5D35BDC}"/>
    <dgm:cxn modelId="{8D458E23-60D3-4733-9304-FC37516158CB}" srcId="{7BBF6612-4E35-442A-8855-45AA594CA518}" destId="{0B9EB391-59CF-40DB-A315-2B53D119B402}" srcOrd="0" destOrd="0" parTransId="{4B665975-F783-4E91-9691-C8C43555E116}" sibTransId="{A2A48E31-2FAF-4028-B529-D2F2AE952D43}"/>
    <dgm:cxn modelId="{CB3C8C2E-0839-42F8-A582-CCEE6A496634}" srcId="{7BBF6612-4E35-442A-8855-45AA594CA518}" destId="{483406B7-4547-4BC1-92EC-5474E6A81ED6}" srcOrd="1" destOrd="0" parTransId="{EEFE5565-C137-4289-BDF1-9D952EBC3CF6}" sibTransId="{689AAEB7-9FDD-4DB9-9C8A-694A9592E55C}"/>
    <dgm:cxn modelId="{B283EE97-719A-4A1E-A1B0-DC34BB75F715}" type="presParOf" srcId="{6D4DA285-A4FD-4DCC-999B-0EB5D8B420D4}" destId="{1B99C2A1-E9B6-48BE-B842-1B41DC1C3287}" srcOrd="0" destOrd="0" presId="urn:microsoft.com/office/officeart/2005/8/layout/hierarchy1"/>
    <dgm:cxn modelId="{023E51BE-A5F7-4331-A3D0-E00DB6217268}" type="presParOf" srcId="{1B99C2A1-E9B6-48BE-B842-1B41DC1C3287}" destId="{798393CC-8E32-419C-A334-F652B918FAAF}" srcOrd="0" destOrd="0" presId="urn:microsoft.com/office/officeart/2005/8/layout/hierarchy1"/>
    <dgm:cxn modelId="{9B15AA67-1878-45CC-BAE9-58FE3430A481}" type="presParOf" srcId="{798393CC-8E32-419C-A334-F652B918FAAF}" destId="{F44DF8E2-8091-4991-B1A7-97823AA61BAA}" srcOrd="0" destOrd="0" presId="urn:microsoft.com/office/officeart/2005/8/layout/hierarchy1"/>
    <dgm:cxn modelId="{9EE1FE11-C22A-496B-96AC-9480C6321AE9}" type="presParOf" srcId="{798393CC-8E32-419C-A334-F652B918FAAF}" destId="{5E3C432D-74E3-4AB6-93F5-ABA7F009F6BF}" srcOrd="1" destOrd="0" presId="urn:microsoft.com/office/officeart/2005/8/layout/hierarchy1"/>
    <dgm:cxn modelId="{1CC5DB53-B420-49D6-AC25-640AEE52CFC0}" type="presParOf" srcId="{1B99C2A1-E9B6-48BE-B842-1B41DC1C3287}" destId="{455F9C8B-6CBE-486C-ACA5-869BC47F1E90}" srcOrd="1" destOrd="0" presId="urn:microsoft.com/office/officeart/2005/8/layout/hierarchy1"/>
    <dgm:cxn modelId="{607C0E98-4470-43C9-BB70-B9AEEF8180C9}" type="presParOf" srcId="{455F9C8B-6CBE-486C-ACA5-869BC47F1E90}" destId="{774B4D83-7720-4CB3-B0D3-54A15E250D7C}" srcOrd="0" destOrd="0" presId="urn:microsoft.com/office/officeart/2005/8/layout/hierarchy1"/>
    <dgm:cxn modelId="{217975A6-93F5-4EF8-8CBB-AC07005A1D83}" type="presParOf" srcId="{455F9C8B-6CBE-486C-ACA5-869BC47F1E90}" destId="{CE332889-9432-49B2-8B66-D7E18F24877B}" srcOrd="1" destOrd="0" presId="urn:microsoft.com/office/officeart/2005/8/layout/hierarchy1"/>
    <dgm:cxn modelId="{461011C9-2172-4A1E-A573-13EB1994F01C}" type="presParOf" srcId="{CE332889-9432-49B2-8B66-D7E18F24877B}" destId="{A5DD0865-021F-426B-A3FB-98E8B49F0D8E}" srcOrd="0" destOrd="0" presId="urn:microsoft.com/office/officeart/2005/8/layout/hierarchy1"/>
    <dgm:cxn modelId="{22FDB41E-EA4F-45E9-9AE6-18A0E8EE32DF}" type="presParOf" srcId="{A5DD0865-021F-426B-A3FB-98E8B49F0D8E}" destId="{B91206A3-4FAD-4D84-90EE-B14AFDD3F1BB}" srcOrd="0" destOrd="0" presId="urn:microsoft.com/office/officeart/2005/8/layout/hierarchy1"/>
    <dgm:cxn modelId="{07069B55-F75A-44EF-9A5F-C72772DDBD77}" type="presParOf" srcId="{A5DD0865-021F-426B-A3FB-98E8B49F0D8E}" destId="{9060D415-974A-439A-877D-503186F0ABD9}" srcOrd="1" destOrd="0" presId="urn:microsoft.com/office/officeart/2005/8/layout/hierarchy1"/>
    <dgm:cxn modelId="{0079ADB7-CCD3-4644-8F19-54E3B56DDAB2}" type="presParOf" srcId="{CE332889-9432-49B2-8B66-D7E18F24877B}" destId="{1DF91776-15A3-45AD-816F-25EC5DFAAE44}" srcOrd="1" destOrd="0" presId="urn:microsoft.com/office/officeart/2005/8/layout/hierarchy1"/>
    <dgm:cxn modelId="{C18E3646-4CE6-4067-8F24-1EEFF4DC0B40}" type="presParOf" srcId="{1DF91776-15A3-45AD-816F-25EC5DFAAE44}" destId="{B2A639C1-4941-469F-AAC7-C0FA35AF0831}" srcOrd="0" destOrd="0" presId="urn:microsoft.com/office/officeart/2005/8/layout/hierarchy1"/>
    <dgm:cxn modelId="{5E75A1C4-5D10-4EFD-844D-3CD706C25EE7}" type="presParOf" srcId="{1DF91776-15A3-45AD-816F-25EC5DFAAE44}" destId="{99EDC24A-7E07-439E-816D-48AAE13267C5}" srcOrd="1" destOrd="0" presId="urn:microsoft.com/office/officeart/2005/8/layout/hierarchy1"/>
    <dgm:cxn modelId="{2D6575B4-D21D-49A4-9582-8F2E753D4D8B}" type="presParOf" srcId="{99EDC24A-7E07-439E-816D-48AAE13267C5}" destId="{97BE4B9D-5D56-4EE7-A8D1-BB751EC22EF6}" srcOrd="0" destOrd="0" presId="urn:microsoft.com/office/officeart/2005/8/layout/hierarchy1"/>
    <dgm:cxn modelId="{01B3C3D2-2CB3-47AF-9842-AB116717F634}" type="presParOf" srcId="{97BE4B9D-5D56-4EE7-A8D1-BB751EC22EF6}" destId="{D2CB6A9E-30ED-49BF-BE94-6AD8F15A564F}" srcOrd="0" destOrd="0" presId="urn:microsoft.com/office/officeart/2005/8/layout/hierarchy1"/>
    <dgm:cxn modelId="{B2431A3F-15BE-4D11-BADA-0F845344A257}" type="presParOf" srcId="{97BE4B9D-5D56-4EE7-A8D1-BB751EC22EF6}" destId="{9B42E36D-10DF-4A7B-90C1-A2DCC21D1966}" srcOrd="1" destOrd="0" presId="urn:microsoft.com/office/officeart/2005/8/layout/hierarchy1"/>
    <dgm:cxn modelId="{81F0C84B-B11E-43D6-9949-58DC11EC3DB8}" type="presParOf" srcId="{99EDC24A-7E07-439E-816D-48AAE13267C5}" destId="{327059FC-0000-448C-9AA5-1198DD23F788}" srcOrd="1" destOrd="0" presId="urn:microsoft.com/office/officeart/2005/8/layout/hierarchy1"/>
    <dgm:cxn modelId="{FE9D9A3F-3F3D-4F51-AD52-CA3C48703A76}" type="presParOf" srcId="{455F9C8B-6CBE-486C-ACA5-869BC47F1E90}" destId="{D4161DAD-E63A-4AD8-86D6-DC180151A672}" srcOrd="2" destOrd="0" presId="urn:microsoft.com/office/officeart/2005/8/layout/hierarchy1"/>
    <dgm:cxn modelId="{8F771080-4D21-4EF0-A193-5337CCD94669}" type="presParOf" srcId="{455F9C8B-6CBE-486C-ACA5-869BC47F1E90}" destId="{F39E549A-7620-495D-A312-72F0CD5F18BC}" srcOrd="3" destOrd="0" presId="urn:microsoft.com/office/officeart/2005/8/layout/hierarchy1"/>
    <dgm:cxn modelId="{458A0CC0-C199-4C31-9633-DB3616A30F2F}" type="presParOf" srcId="{F39E549A-7620-495D-A312-72F0CD5F18BC}" destId="{D4AC3D0A-A911-4C86-B237-A4AD8E35261F}" srcOrd="0" destOrd="0" presId="urn:microsoft.com/office/officeart/2005/8/layout/hierarchy1"/>
    <dgm:cxn modelId="{30B25B0A-1C6E-4251-9B2B-D5979C0B77CF}" type="presParOf" srcId="{D4AC3D0A-A911-4C86-B237-A4AD8E35261F}" destId="{668A408D-901D-4C78-B597-91886F6A8576}" srcOrd="0" destOrd="0" presId="urn:microsoft.com/office/officeart/2005/8/layout/hierarchy1"/>
    <dgm:cxn modelId="{A9E57433-04C7-4920-871B-CD17CEE03F63}" type="presParOf" srcId="{D4AC3D0A-A911-4C86-B237-A4AD8E35261F}" destId="{42536875-82C5-4429-BAF3-01D2FB4EE159}" srcOrd="1" destOrd="0" presId="urn:microsoft.com/office/officeart/2005/8/layout/hierarchy1"/>
    <dgm:cxn modelId="{8D9C7DF6-FADE-4AD4-B0DE-3BB31372F6AC}" type="presParOf" srcId="{F39E549A-7620-495D-A312-72F0CD5F18BC}" destId="{B12388D6-44BE-413D-B060-406C2E0E03D0}" srcOrd="1" destOrd="0" presId="urn:microsoft.com/office/officeart/2005/8/layout/hierarchy1"/>
    <dgm:cxn modelId="{49F7A360-B423-4215-A727-6F8CE1332C8E}" type="presParOf" srcId="{B12388D6-44BE-413D-B060-406C2E0E03D0}" destId="{EDF0D595-F087-4EE8-96EB-F41A077F3605}" srcOrd="0" destOrd="0" presId="urn:microsoft.com/office/officeart/2005/8/layout/hierarchy1"/>
    <dgm:cxn modelId="{0E668F04-C201-4252-A6FD-12B9C94FE052}" type="presParOf" srcId="{B12388D6-44BE-413D-B060-406C2E0E03D0}" destId="{88C409C3-116F-43E2-9DF9-552C4C089448}" srcOrd="1" destOrd="0" presId="urn:microsoft.com/office/officeart/2005/8/layout/hierarchy1"/>
    <dgm:cxn modelId="{6F06EB0E-B700-4A27-BA68-141FC7105FCE}" type="presParOf" srcId="{88C409C3-116F-43E2-9DF9-552C4C089448}" destId="{E18F811A-3D54-4DF6-913D-A6DBC0B5F75D}" srcOrd="0" destOrd="0" presId="urn:microsoft.com/office/officeart/2005/8/layout/hierarchy1"/>
    <dgm:cxn modelId="{E25A364F-400E-4DA9-943A-196C545E3ACA}" type="presParOf" srcId="{E18F811A-3D54-4DF6-913D-A6DBC0B5F75D}" destId="{DE9C1A08-EFE3-4D81-8D99-EF315A78D5AA}" srcOrd="0" destOrd="0" presId="urn:microsoft.com/office/officeart/2005/8/layout/hierarchy1"/>
    <dgm:cxn modelId="{25F5E912-0D29-4E69-A2E1-53DA63D286A9}" type="presParOf" srcId="{E18F811A-3D54-4DF6-913D-A6DBC0B5F75D}" destId="{69DE3D64-726D-4CA1-9138-4B6703638C7B}" srcOrd="1" destOrd="0" presId="urn:microsoft.com/office/officeart/2005/8/layout/hierarchy1"/>
    <dgm:cxn modelId="{3B5D581D-0087-4B1D-9074-9EA45065E102}" type="presParOf" srcId="{88C409C3-116F-43E2-9DF9-552C4C089448}" destId="{98745606-8950-417D-A517-E4D787244D2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F0D595-F087-4EE8-96EB-F41A077F3605}">
      <dsp:nvSpPr>
        <dsp:cNvPr id="0" name=""/>
        <dsp:cNvSpPr/>
      </dsp:nvSpPr>
      <dsp:spPr>
        <a:xfrm>
          <a:off x="6209333" y="2949418"/>
          <a:ext cx="91440" cy="45414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4142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161DAD-E63A-4AD8-86D6-DC180151A672}">
      <dsp:nvSpPr>
        <dsp:cNvPr id="0" name=""/>
        <dsp:cNvSpPr/>
      </dsp:nvSpPr>
      <dsp:spPr>
        <a:xfrm>
          <a:off x="4069403" y="1503710"/>
          <a:ext cx="2185649" cy="4541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9484"/>
              </a:lnTo>
              <a:lnTo>
                <a:pt x="2185649" y="309484"/>
              </a:lnTo>
              <a:lnTo>
                <a:pt x="2185649" y="45414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A639C1-4941-469F-AAC7-C0FA35AF0831}">
      <dsp:nvSpPr>
        <dsp:cNvPr id="0" name=""/>
        <dsp:cNvSpPr/>
      </dsp:nvSpPr>
      <dsp:spPr>
        <a:xfrm>
          <a:off x="1838033" y="2949418"/>
          <a:ext cx="91440" cy="45414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4142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4B4D83-7720-4CB3-B0D3-54A15E250D7C}">
      <dsp:nvSpPr>
        <dsp:cNvPr id="0" name=""/>
        <dsp:cNvSpPr/>
      </dsp:nvSpPr>
      <dsp:spPr>
        <a:xfrm>
          <a:off x="1883753" y="1503710"/>
          <a:ext cx="2185649" cy="454142"/>
        </a:xfrm>
        <a:custGeom>
          <a:avLst/>
          <a:gdLst/>
          <a:ahLst/>
          <a:cxnLst/>
          <a:rect l="0" t="0" r="0" b="0"/>
          <a:pathLst>
            <a:path>
              <a:moveTo>
                <a:pt x="2185649" y="0"/>
              </a:moveTo>
              <a:lnTo>
                <a:pt x="2185649" y="309484"/>
              </a:lnTo>
              <a:lnTo>
                <a:pt x="0" y="309484"/>
              </a:lnTo>
              <a:lnTo>
                <a:pt x="0" y="45414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4DF8E2-8091-4991-B1A7-97823AA61BAA}">
      <dsp:nvSpPr>
        <dsp:cNvPr id="0" name=""/>
        <dsp:cNvSpPr/>
      </dsp:nvSpPr>
      <dsp:spPr>
        <a:xfrm>
          <a:off x="1949546" y="512145"/>
          <a:ext cx="4239714" cy="9915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3C432D-74E3-4AB6-93F5-ABA7F009F6BF}">
      <dsp:nvSpPr>
        <dsp:cNvPr id="0" name=""/>
        <dsp:cNvSpPr/>
      </dsp:nvSpPr>
      <dsp:spPr>
        <a:xfrm>
          <a:off x="2123048" y="676972"/>
          <a:ext cx="4239714" cy="9915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Правоприменение (</a:t>
          </a:r>
          <a:r>
            <a:rPr lang="en-US" sz="2700" kern="1200" dirty="0" smtClean="0"/>
            <a:t>enforcement)</a:t>
          </a:r>
          <a:endParaRPr lang="ru-RU" sz="2700" kern="1200" dirty="0"/>
        </a:p>
      </dsp:txBody>
      <dsp:txXfrm>
        <a:off x="2123048" y="676972"/>
        <a:ext cx="4239714" cy="991565"/>
      </dsp:txXfrm>
    </dsp:sp>
    <dsp:sp modelId="{B91206A3-4FAD-4D84-90EE-B14AFDD3F1BB}">
      <dsp:nvSpPr>
        <dsp:cNvPr id="0" name=""/>
        <dsp:cNvSpPr/>
      </dsp:nvSpPr>
      <dsp:spPr>
        <a:xfrm>
          <a:off x="1102993" y="1957852"/>
          <a:ext cx="1561520" cy="9915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60D415-974A-439A-877D-503186F0ABD9}">
      <dsp:nvSpPr>
        <dsp:cNvPr id="0" name=""/>
        <dsp:cNvSpPr/>
      </dsp:nvSpPr>
      <dsp:spPr>
        <a:xfrm>
          <a:off x="1276495" y="2122679"/>
          <a:ext cx="1561520" cy="9915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b="1" i="1" kern="1200" dirty="0" smtClean="0"/>
            <a:t>p=1</a:t>
          </a:r>
          <a:endParaRPr lang="ru-RU" sz="2700" b="1" i="1" kern="1200" dirty="0"/>
        </a:p>
      </dsp:txBody>
      <dsp:txXfrm>
        <a:off x="1276495" y="2122679"/>
        <a:ext cx="1561520" cy="991565"/>
      </dsp:txXfrm>
    </dsp:sp>
    <dsp:sp modelId="{D2CB6A9E-30ED-49BF-BE94-6AD8F15A564F}">
      <dsp:nvSpPr>
        <dsp:cNvPr id="0" name=""/>
        <dsp:cNvSpPr/>
      </dsp:nvSpPr>
      <dsp:spPr>
        <a:xfrm>
          <a:off x="1731" y="3403560"/>
          <a:ext cx="3764044" cy="9915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42E36D-10DF-4A7B-90C1-A2DCC21D1966}">
      <dsp:nvSpPr>
        <dsp:cNvPr id="0" name=""/>
        <dsp:cNvSpPr/>
      </dsp:nvSpPr>
      <dsp:spPr>
        <a:xfrm>
          <a:off x="175233" y="3568387"/>
          <a:ext cx="3764044" cy="9915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Преимущественно частное</a:t>
          </a:r>
          <a:endParaRPr lang="ru-RU" sz="2700" kern="1200" dirty="0"/>
        </a:p>
      </dsp:txBody>
      <dsp:txXfrm>
        <a:off x="175233" y="3568387"/>
        <a:ext cx="3764044" cy="991565"/>
      </dsp:txXfrm>
    </dsp:sp>
    <dsp:sp modelId="{668A408D-901D-4C78-B597-91886F6A8576}">
      <dsp:nvSpPr>
        <dsp:cNvPr id="0" name=""/>
        <dsp:cNvSpPr/>
      </dsp:nvSpPr>
      <dsp:spPr>
        <a:xfrm>
          <a:off x="5474293" y="1957852"/>
          <a:ext cx="1561520" cy="9915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536875-82C5-4429-BAF3-01D2FB4EE159}">
      <dsp:nvSpPr>
        <dsp:cNvPr id="0" name=""/>
        <dsp:cNvSpPr/>
      </dsp:nvSpPr>
      <dsp:spPr>
        <a:xfrm>
          <a:off x="5647795" y="2122679"/>
          <a:ext cx="1561520" cy="9915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b="1" i="1" kern="1200" dirty="0" smtClean="0"/>
            <a:t>p&lt;1</a:t>
          </a:r>
          <a:endParaRPr lang="ru-RU" sz="2700" kern="1200" dirty="0"/>
        </a:p>
      </dsp:txBody>
      <dsp:txXfrm>
        <a:off x="5647795" y="2122679"/>
        <a:ext cx="1561520" cy="991565"/>
      </dsp:txXfrm>
    </dsp:sp>
    <dsp:sp modelId="{DE9C1A08-EFE3-4D81-8D99-EF315A78D5AA}">
      <dsp:nvSpPr>
        <dsp:cNvPr id="0" name=""/>
        <dsp:cNvSpPr/>
      </dsp:nvSpPr>
      <dsp:spPr>
        <a:xfrm>
          <a:off x="4112780" y="3403560"/>
          <a:ext cx="4284546" cy="9915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DE3D64-726D-4CA1-9138-4B6703638C7B}">
      <dsp:nvSpPr>
        <dsp:cNvPr id="0" name=""/>
        <dsp:cNvSpPr/>
      </dsp:nvSpPr>
      <dsp:spPr>
        <a:xfrm>
          <a:off x="4286282" y="3568387"/>
          <a:ext cx="4284546" cy="9915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Общественное</a:t>
          </a:r>
          <a:endParaRPr lang="ru-RU" sz="2700" kern="1200" dirty="0"/>
        </a:p>
      </dsp:txBody>
      <dsp:txXfrm>
        <a:off x="4286282" y="3568387"/>
        <a:ext cx="4284546" cy="9915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894C0E3-76D6-42B4-97B5-7A005C1C9FB5}" type="datetimeFigureOut">
              <a:rPr lang="ru-RU"/>
              <a:pPr>
                <a:defRPr/>
              </a:pPr>
              <a:t>05.03.2015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3BE048C-924C-4F09-A79D-D98A9D4762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2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23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4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25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оугольник 26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1" name="Скругленный прямоугольник 29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2" name="Скругленный прямоугольник 30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Прямоугольник 6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Прямоугольник 9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Прямоугольник 10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Прямоугольник 18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7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6A3FD4-FAB7-4614-B652-F1D7EACE3056}" type="datetimeFigureOut">
              <a:rPr lang="ru-RU"/>
              <a:pPr>
                <a:defRPr/>
              </a:pPr>
              <a:t>05.03.2015</a:t>
            </a:fld>
            <a:endParaRPr lang="ru-RU"/>
          </a:p>
        </p:txBody>
      </p:sp>
      <p:sp>
        <p:nvSpPr>
          <p:cNvPr id="18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E5B7CB16-CD24-4C87-AF09-87C54E2666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785849-2DE6-47A5-BDFE-91EF96D1AFA7}" type="datetimeFigureOut">
              <a:rPr lang="ru-RU"/>
              <a:pPr>
                <a:defRPr/>
              </a:pPr>
              <a:t>05.03.2015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42231F-5486-49E0-8014-1BF5F81CE1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EECA02-8024-4782-BB7D-3A064FF50CF9}" type="datetimeFigureOut">
              <a:rPr lang="ru-RU"/>
              <a:pPr>
                <a:defRPr/>
              </a:pPr>
              <a:t>05.03.2015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D5237B-8E1C-4E20-B208-13BF741B1D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3DF2D4-478B-4015-B74D-221798D6A40E}" type="datetimeFigureOut">
              <a:rPr lang="ru-RU"/>
              <a:pPr>
                <a:defRPr/>
              </a:pPr>
              <a:t>05.03.2015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5581E-A13C-4CE1-AE95-1EDCE8628D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888E67-8008-4729-BAC5-FDA44C797499}" type="datetimeFigureOut">
              <a:rPr lang="ru-RU"/>
              <a:pPr>
                <a:defRPr/>
              </a:pPr>
              <a:t>05.03.2015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8EAB49-3183-408C-9384-DA0A6C7BAF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C2E46-24B1-497B-BBA2-80BA8AA197EB}" type="datetimeFigureOut">
              <a:rPr lang="ru-RU"/>
              <a:pPr>
                <a:defRPr/>
              </a:pPr>
              <a:t>05.03.2015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3A4D2-98CE-4C53-88DD-FCB848DFCC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56D4A19-F06F-4925-8E3D-6E3EC05DD4CB}" type="datetimeFigureOut">
              <a:rPr lang="ru-RU"/>
              <a:pPr>
                <a:defRPr/>
              </a:pPr>
              <a:t>05.03.2015</a:t>
            </a:fld>
            <a:endParaRPr lang="ru-RU"/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CF1F017-D485-4FA0-8FC4-74FF99B04A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29BF7E-77D6-4BD1-AB84-1B19EEA4E9FB}" type="datetimeFigureOut">
              <a:rPr lang="ru-RU"/>
              <a:pPr>
                <a:defRPr/>
              </a:pPr>
              <a:t>05.03.2015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B4207B-AE45-4377-9E31-C8B71C0FC1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490D5-3345-4BA8-8896-AADAE8B8683D}" type="datetimeFigureOut">
              <a:rPr lang="ru-RU"/>
              <a:pPr>
                <a:defRPr/>
              </a:pPr>
              <a:t>05.03.2015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E51421-D0ED-4C0D-B937-A5A5143704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696D53-E7F6-41B4-915F-8F39A23AF34F}" type="datetimeFigureOut">
              <a:rPr lang="ru-RU"/>
              <a:pPr>
                <a:defRPr/>
              </a:pPr>
              <a:t>05.03.2015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E6B361-7629-4ADF-B786-D5AF8EF9CF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C9390-CA7B-49D3-95C2-18CC3B673E6A}" type="datetimeFigureOut">
              <a:rPr lang="ru-RU"/>
              <a:pPr>
                <a:defRPr/>
              </a:pPr>
              <a:t>05.03.2015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566ED9-5FF4-4EC2-8500-8A5C448494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423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7424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fld id="{59747644-E4B6-4CC5-827F-17233AB5970A}" type="datetimeFigureOut">
              <a:rPr lang="ru-RU"/>
              <a:pPr>
                <a:defRPr/>
              </a:pPr>
              <a:t>05.03.2015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8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FEF7CF0D-B4D8-47AF-A134-A2C88A774F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1" r:id="rId2"/>
    <p:sldLayoutId id="2147483740" r:id="rId3"/>
    <p:sldLayoutId id="2147483739" r:id="rId4"/>
    <p:sldLayoutId id="2147483743" r:id="rId5"/>
    <p:sldLayoutId id="2147483744" r:id="rId6"/>
    <p:sldLayoutId id="2147483738" r:id="rId7"/>
    <p:sldLayoutId id="2147483737" r:id="rId8"/>
    <p:sldLayoutId id="2147483736" r:id="rId9"/>
    <p:sldLayoutId id="2147483735" r:id="rId10"/>
    <p:sldLayoutId id="214748373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gkalyagin@yandex.r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8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11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dx.doi.org/10.1016/S1574-0730(07)01006-7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4" Type="http://schemas.openxmlformats.org/officeDocument/2006/relationships/oleObject" Target="../embeddings/oleObject17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ctrTitle"/>
          </p:nvPr>
        </p:nvSpPr>
        <p:spPr>
          <a:xfrm>
            <a:off x="457200" y="2401888"/>
            <a:ext cx="8458200" cy="1470025"/>
          </a:xfrm>
        </p:spPr>
        <p:txBody>
          <a:bodyPr/>
          <a:lstStyle/>
          <a:p>
            <a:pPr algn="ctr" eaLnBrk="1" hangingPunct="1"/>
            <a:r>
              <a:rPr lang="ru-RU" smtClean="0"/>
              <a:t>ЭКОНОМИЧЕСКИЙ АНАЛИЗ ПРАВА</a:t>
            </a:r>
          </a:p>
        </p:txBody>
      </p:sp>
      <p:sp>
        <p:nvSpPr>
          <p:cNvPr id="21507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71688" y="4286250"/>
            <a:ext cx="4953000" cy="942950"/>
          </a:xfrm>
        </p:spPr>
        <p:txBody>
          <a:bodyPr/>
          <a:lstStyle/>
          <a:p>
            <a:pPr marL="63500" algn="ctr" eaLnBrk="1" hangingPunct="1"/>
            <a:r>
              <a:rPr lang="ru-RU" dirty="0" err="1" smtClean="0"/>
              <a:t>к.э.н</a:t>
            </a:r>
            <a:r>
              <a:rPr lang="ru-RU" dirty="0" smtClean="0"/>
              <a:t>., доцент Г.В. Калягин</a:t>
            </a:r>
          </a:p>
          <a:p>
            <a:pPr marL="63500" algn="ctr" eaLnBrk="1" hangingPunct="1"/>
            <a:r>
              <a:rPr lang="en-US" dirty="0" smtClean="0">
                <a:hlinkClick r:id="rId2"/>
              </a:rPr>
              <a:t>gkalyagin@yandex.ru</a:t>
            </a:r>
            <a:endParaRPr lang="en-US" dirty="0" smtClean="0"/>
          </a:p>
          <a:p>
            <a:pPr marL="63500" algn="ctr" eaLnBrk="1" hangingPunct="1"/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5750" y="1643063"/>
            <a:ext cx="8715375" cy="482441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65125" indent="-255588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•"/>
              <a:defRPr/>
            </a:pPr>
            <a:r>
              <a:rPr lang="ru-RU" sz="3000" dirty="0">
                <a:latin typeface="+mn-lt"/>
              </a:rPr>
              <a:t>Количество преступлений, совершаемых индивидом за определенный период времени (</a:t>
            </a:r>
            <a:r>
              <a:rPr lang="en-US" sz="3000" i="1" dirty="0" err="1">
                <a:latin typeface="+mn-lt"/>
              </a:rPr>
              <a:t>θ</a:t>
            </a:r>
            <a:r>
              <a:rPr lang="en-US" sz="3000" i="1" baseline="-25000" dirty="0" err="1">
                <a:latin typeface="+mn-lt"/>
              </a:rPr>
              <a:t>j</a:t>
            </a:r>
            <a:r>
              <a:rPr lang="ru-RU" sz="3000" dirty="0">
                <a:latin typeface="+mn-lt"/>
              </a:rPr>
              <a:t>) – это функция от тяжести наказания, вероятности того, что совершивший преступление индивид понесет наказание и от ряда других факторов:</a:t>
            </a:r>
          </a:p>
          <a:p>
            <a:pPr marL="365125" indent="-255588" algn="r" eaLnBrk="0" hangingPunct="0">
              <a:spcBef>
                <a:spcPts val="300"/>
              </a:spcBef>
              <a:buClr>
                <a:srgbClr val="A04DA3"/>
              </a:buClr>
              <a:defRPr/>
            </a:pPr>
            <a:r>
              <a:rPr lang="ru-RU" sz="3000" dirty="0" smtClean="0">
                <a:latin typeface="+mn-lt"/>
              </a:rPr>
              <a:t>(</a:t>
            </a:r>
            <a:r>
              <a:rPr lang="en-US" sz="3000" dirty="0" smtClean="0">
                <a:latin typeface="+mn-lt"/>
              </a:rPr>
              <a:t>8</a:t>
            </a:r>
            <a:r>
              <a:rPr lang="ru-RU" sz="3000" dirty="0" smtClean="0">
                <a:latin typeface="+mn-lt"/>
              </a:rPr>
              <a:t>.5</a:t>
            </a:r>
            <a:r>
              <a:rPr lang="ru-RU" sz="3000" dirty="0">
                <a:latin typeface="+mn-lt"/>
              </a:rPr>
              <a:t>)</a:t>
            </a:r>
          </a:p>
          <a:p>
            <a:pPr marL="365125" indent="-255588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•"/>
              <a:defRPr/>
            </a:pPr>
            <a:endParaRPr lang="ru-RU" sz="3000" dirty="0">
              <a:latin typeface="+mn-lt"/>
            </a:endParaRPr>
          </a:p>
          <a:p>
            <a:pPr marL="365125" indent="-255588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•"/>
              <a:defRPr/>
            </a:pPr>
            <a:endParaRPr lang="ru-RU" sz="3000" dirty="0">
              <a:latin typeface="+mn-lt"/>
            </a:endParaRPr>
          </a:p>
        </p:txBody>
      </p:sp>
      <p:graphicFrame>
        <p:nvGraphicFramePr>
          <p:cNvPr id="41987" name="Object 3"/>
          <p:cNvGraphicFramePr>
            <a:graphicFrameLocks noChangeAspect="1"/>
          </p:cNvGraphicFramePr>
          <p:nvPr>
            <p:ph idx="1"/>
          </p:nvPr>
        </p:nvGraphicFramePr>
        <p:xfrm>
          <a:off x="3022600" y="4929188"/>
          <a:ext cx="3121025" cy="714375"/>
        </p:xfrm>
        <a:graphic>
          <a:graphicData uri="http://schemas.openxmlformats.org/presentationml/2006/ole">
            <p:oleObj spid="_x0000_s4098" name="Формула" r:id="rId3" imgW="1054080" imgH="241200" progId="Equation.3">
              <p:embed/>
            </p:oleObj>
          </a:graphicData>
        </a:graphic>
      </p:graphicFrame>
      <p:sp>
        <p:nvSpPr>
          <p:cNvPr id="4100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8</a:t>
            </a:r>
            <a:r>
              <a:rPr lang="ru-RU" sz="3500" dirty="0" smtClean="0"/>
              <a:t>. </a:t>
            </a:r>
            <a:r>
              <a:rPr lang="ru-RU" sz="3500" dirty="0" smtClean="0"/>
              <a:t>Экономический анализ уголовного права и общественное </a:t>
            </a:r>
            <a:r>
              <a:rPr lang="ru-RU" sz="3500" dirty="0" err="1" smtClean="0"/>
              <a:t>правоприменение</a:t>
            </a:r>
            <a:r>
              <a:rPr lang="ru-RU" sz="35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5750" y="1643063"/>
            <a:ext cx="8715375" cy="490061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65125" indent="-255588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•"/>
              <a:defRPr/>
            </a:pPr>
            <a:r>
              <a:rPr lang="ru-RU" sz="3000" dirty="0">
                <a:latin typeface="+mn-lt"/>
              </a:rPr>
              <a:t>При этом количество совершаемых </a:t>
            </a:r>
            <a:r>
              <a:rPr lang="ru-RU" sz="3000" i="1" dirty="0" err="1">
                <a:latin typeface="+mn-lt"/>
              </a:rPr>
              <a:t>j-тым</a:t>
            </a:r>
            <a:r>
              <a:rPr lang="ru-RU" sz="3000" dirty="0">
                <a:latin typeface="+mn-lt"/>
              </a:rPr>
              <a:t> индивидом преступлений за определенный период времени связано обратной зависимостью с тяжестью наказания и его вероятностью:</a:t>
            </a:r>
          </a:p>
          <a:p>
            <a:pPr marL="365125" indent="-255588" algn="r" eaLnBrk="0" hangingPunct="0">
              <a:spcBef>
                <a:spcPts val="300"/>
              </a:spcBef>
              <a:buClr>
                <a:srgbClr val="A04DA3"/>
              </a:buClr>
              <a:defRPr/>
            </a:pPr>
            <a:endParaRPr lang="ru-RU" sz="3000" dirty="0">
              <a:latin typeface="+mn-lt"/>
            </a:endParaRPr>
          </a:p>
          <a:p>
            <a:pPr marL="365125" indent="-255588" algn="r" eaLnBrk="0" hangingPunct="0">
              <a:spcBef>
                <a:spcPts val="300"/>
              </a:spcBef>
              <a:buClr>
                <a:srgbClr val="A04DA3"/>
              </a:buClr>
              <a:defRPr/>
            </a:pPr>
            <a:r>
              <a:rPr lang="ru-RU" sz="3000" dirty="0" smtClean="0">
                <a:latin typeface="+mn-lt"/>
              </a:rPr>
              <a:t>(</a:t>
            </a:r>
            <a:r>
              <a:rPr lang="en-US" sz="3000" dirty="0" smtClean="0">
                <a:latin typeface="+mn-lt"/>
              </a:rPr>
              <a:t>8</a:t>
            </a:r>
            <a:r>
              <a:rPr lang="ru-RU" sz="3000" dirty="0" smtClean="0">
                <a:latin typeface="+mn-lt"/>
              </a:rPr>
              <a:t>.6</a:t>
            </a:r>
            <a:r>
              <a:rPr lang="ru-RU" sz="3000" dirty="0">
                <a:latin typeface="+mn-lt"/>
              </a:rPr>
              <a:t>)</a:t>
            </a:r>
          </a:p>
          <a:p>
            <a:pPr marL="365125" indent="-255588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•"/>
              <a:defRPr/>
            </a:pPr>
            <a:endParaRPr lang="ru-RU" sz="3000" dirty="0">
              <a:latin typeface="+mn-lt"/>
            </a:endParaRPr>
          </a:p>
          <a:p>
            <a:pPr marL="365125" indent="-255588" algn="r" eaLnBrk="0" hangingPunct="0">
              <a:spcBef>
                <a:spcPts val="300"/>
              </a:spcBef>
              <a:buClr>
                <a:srgbClr val="A04DA3"/>
              </a:buClr>
              <a:defRPr/>
            </a:pPr>
            <a:r>
              <a:rPr lang="ru-RU" sz="3000" dirty="0" smtClean="0">
                <a:latin typeface="+mn-lt"/>
              </a:rPr>
              <a:t>(</a:t>
            </a:r>
            <a:r>
              <a:rPr lang="en-US" sz="3000" dirty="0" smtClean="0">
                <a:latin typeface="+mn-lt"/>
              </a:rPr>
              <a:t>8</a:t>
            </a:r>
            <a:r>
              <a:rPr lang="ru-RU" sz="3000" dirty="0" smtClean="0">
                <a:latin typeface="+mn-lt"/>
              </a:rPr>
              <a:t>.7</a:t>
            </a:r>
            <a:r>
              <a:rPr lang="ru-RU" sz="3000" dirty="0">
                <a:latin typeface="+mn-lt"/>
              </a:rPr>
              <a:t>)</a:t>
            </a:r>
          </a:p>
          <a:p>
            <a:pPr marL="365125" indent="-255588" algn="r" eaLnBrk="0" hangingPunct="0">
              <a:spcBef>
                <a:spcPts val="300"/>
              </a:spcBef>
              <a:buClr>
                <a:srgbClr val="A04DA3"/>
              </a:buClr>
              <a:defRPr/>
            </a:pPr>
            <a:endParaRPr lang="ru-RU" sz="3000" dirty="0">
              <a:latin typeface="+mn-lt"/>
            </a:endParaRPr>
          </a:p>
        </p:txBody>
      </p:sp>
      <p:graphicFrame>
        <p:nvGraphicFramePr>
          <p:cNvPr id="41987" name="Object 3"/>
          <p:cNvGraphicFramePr>
            <a:graphicFrameLocks noChangeAspect="1"/>
          </p:cNvGraphicFramePr>
          <p:nvPr>
            <p:ph idx="1"/>
          </p:nvPr>
        </p:nvGraphicFramePr>
        <p:xfrm>
          <a:off x="3429000" y="3933056"/>
          <a:ext cx="2286000" cy="2392362"/>
        </p:xfrm>
        <a:graphic>
          <a:graphicData uri="http://schemas.openxmlformats.org/presentationml/2006/ole">
            <p:oleObj spid="_x0000_s5122" name="Формула" r:id="rId3" imgW="825480" imgH="863280" progId="Equation.3">
              <p:embed/>
            </p:oleObj>
          </a:graphicData>
        </a:graphic>
      </p:graphicFrame>
      <p:sp>
        <p:nvSpPr>
          <p:cNvPr id="5124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8</a:t>
            </a:r>
            <a:r>
              <a:rPr lang="ru-RU" sz="3500" dirty="0" smtClean="0"/>
              <a:t>. </a:t>
            </a:r>
            <a:r>
              <a:rPr lang="ru-RU" sz="3500" dirty="0" smtClean="0"/>
              <a:t>Экономический анализ уголовного права и общественное </a:t>
            </a:r>
            <a:r>
              <a:rPr lang="ru-RU" sz="3500" dirty="0" err="1" smtClean="0"/>
              <a:t>правоприменение</a:t>
            </a:r>
            <a:r>
              <a:rPr lang="ru-RU" sz="35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8</a:t>
            </a:r>
            <a:r>
              <a:rPr lang="ru-RU" sz="3500" dirty="0" smtClean="0"/>
              <a:t>. </a:t>
            </a:r>
            <a:r>
              <a:rPr lang="ru-RU" sz="3500" dirty="0" smtClean="0"/>
              <a:t>Экономический анализ уголовного права и общественное </a:t>
            </a:r>
            <a:r>
              <a:rPr lang="ru-RU" sz="3500" dirty="0" err="1" smtClean="0"/>
              <a:t>правоприменение</a:t>
            </a:r>
            <a:r>
              <a:rPr lang="ru-RU" sz="3500" dirty="0" smtClean="0"/>
              <a:t>.</a:t>
            </a:r>
          </a:p>
        </p:txBody>
      </p:sp>
      <p:sp>
        <p:nvSpPr>
          <p:cNvPr id="17410" name="Содержимое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786312"/>
          </a:xfrm>
        </p:spPr>
        <p:txBody>
          <a:bodyPr/>
          <a:lstStyle/>
          <a:p>
            <a:pPr eaLnBrk="1" hangingPunct="1">
              <a:spcBef>
                <a:spcPts val="1200"/>
              </a:spcBef>
              <a:buFont typeface="Arial" charset="0"/>
              <a:buChar char="•"/>
            </a:pPr>
            <a:r>
              <a:rPr lang="ru-RU" sz="3400" i="1" smtClean="0"/>
              <a:t>Общественное правоприменение – </a:t>
            </a:r>
            <a:r>
              <a:rPr lang="ru-RU" sz="3400" smtClean="0"/>
              <a:t>использование государственных административных структур для разоблачения и наказания нарушителей правовых норм.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</a:pPr>
            <a:r>
              <a:rPr lang="ru-RU" sz="3400" smtClean="0"/>
              <a:t>Почему оно </a:t>
            </a:r>
            <a:r>
              <a:rPr lang="ru-RU" sz="3400" b="1" i="1" smtClean="0"/>
              <a:t>ОБЩЕСТВЕННОЕ</a:t>
            </a:r>
            <a:r>
              <a:rPr lang="ru-RU" sz="3400" smtClean="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8</a:t>
            </a:r>
            <a:r>
              <a:rPr lang="ru-RU" sz="3500" dirty="0" smtClean="0"/>
              <a:t>. </a:t>
            </a:r>
            <a:r>
              <a:rPr lang="ru-RU" sz="3500" dirty="0" smtClean="0"/>
              <a:t>Экономический анализ уголовного права и общественное </a:t>
            </a:r>
            <a:r>
              <a:rPr lang="ru-RU" sz="3500" dirty="0" err="1" smtClean="0"/>
              <a:t>правоприменение</a:t>
            </a:r>
            <a:r>
              <a:rPr lang="ru-RU" sz="3500" dirty="0" smtClean="0"/>
              <a:t>.</a:t>
            </a:r>
          </a:p>
        </p:txBody>
      </p:sp>
      <p:graphicFrame>
        <p:nvGraphicFramePr>
          <p:cNvPr id="5" name="Схема 4"/>
          <p:cNvGraphicFramePr/>
          <p:nvPr/>
        </p:nvGraphicFramePr>
        <p:xfrm>
          <a:off x="285720" y="1643050"/>
          <a:ext cx="8572560" cy="50720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8</a:t>
            </a:r>
            <a:r>
              <a:rPr lang="ru-RU" sz="3500" dirty="0" smtClean="0"/>
              <a:t>. </a:t>
            </a:r>
            <a:r>
              <a:rPr lang="ru-RU" sz="3500" dirty="0" smtClean="0"/>
              <a:t>Экономический анализ уголовного права и общественное </a:t>
            </a:r>
            <a:r>
              <a:rPr lang="ru-RU" sz="3500" dirty="0" err="1" smtClean="0"/>
              <a:t>правоприменение</a:t>
            </a:r>
            <a:r>
              <a:rPr lang="ru-RU" sz="3500" dirty="0" smtClean="0"/>
              <a:t>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71625"/>
            <a:ext cx="9144000" cy="5286375"/>
          </a:xfrm>
        </p:spPr>
        <p:txBody>
          <a:bodyPr>
            <a:normAutofit lnSpcReduction="10000"/>
          </a:bodyPr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  <a:defRPr/>
            </a:pPr>
            <a:r>
              <a:rPr lang="ru-RU" sz="3000" b="1" i="1" dirty="0" smtClean="0"/>
              <a:t>Общественное правоприменение</a:t>
            </a:r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ru-RU" sz="3000" dirty="0" smtClean="0"/>
              <a:t>Почему бы не передать эти функции частным агентствам?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Char char="ü"/>
              <a:defRPr/>
            </a:pPr>
            <a:r>
              <a:rPr lang="ru-RU" sz="3000" dirty="0" smtClean="0"/>
              <a:t>Расточительные усилия (проблема общего доступа).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Char char="ü"/>
              <a:defRPr/>
            </a:pPr>
            <a:r>
              <a:rPr lang="ru-RU" sz="3000" dirty="0" smtClean="0"/>
              <a:t>Отсутствие экономии на масштабе.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Char char="ü"/>
              <a:defRPr/>
            </a:pPr>
            <a:r>
              <a:rPr lang="ru-RU" sz="3000" dirty="0" smtClean="0"/>
              <a:t>Необходимость передачи частным лицам права на применение силы.</a:t>
            </a:r>
          </a:p>
          <a:p>
            <a:pPr algn="ctr" eaLnBrk="1" hangingPunct="1">
              <a:spcBef>
                <a:spcPts val="600"/>
              </a:spcBef>
              <a:buFont typeface="Georgia" pitchFamily="18" charset="0"/>
              <a:buNone/>
              <a:defRPr/>
            </a:pPr>
            <a:r>
              <a:rPr lang="ru-RU" sz="3000" b="1" dirty="0" smtClean="0"/>
              <a:t>Общество заинтересовано  в сокращении числа преступлений, а частные правоприменители – в его увеличении.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8</a:t>
            </a:r>
            <a:r>
              <a:rPr lang="ru-RU" sz="3500" dirty="0" smtClean="0"/>
              <a:t>. </a:t>
            </a:r>
            <a:r>
              <a:rPr lang="ru-RU" sz="3500" dirty="0" smtClean="0"/>
              <a:t>Экономический анализ уголовного права и общественное </a:t>
            </a:r>
            <a:r>
              <a:rPr lang="ru-RU" sz="3500" dirty="0" err="1" smtClean="0"/>
              <a:t>правоприменение</a:t>
            </a:r>
            <a:r>
              <a:rPr lang="ru-RU" sz="3500" dirty="0" smtClean="0"/>
              <a:t>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71625"/>
            <a:ext cx="9144000" cy="5286375"/>
          </a:xfrm>
        </p:spPr>
        <p:txBody>
          <a:bodyPr>
            <a:normAutofit fontScale="92500" lnSpcReduction="10000"/>
          </a:bodyPr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  <a:defRPr/>
            </a:pPr>
            <a:r>
              <a:rPr lang="ru-RU" sz="3000" b="1" i="1" dirty="0" smtClean="0"/>
              <a:t>Общественное правоприменение</a:t>
            </a:r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ru-RU" sz="3000" b="1" dirty="0" smtClean="0"/>
              <a:t>Выбор: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Char char="ü"/>
              <a:defRPr/>
            </a:pPr>
            <a:r>
              <a:rPr lang="ru-RU" sz="3000" dirty="0" smtClean="0"/>
              <a:t>Правоприменение по факту причинения вреда (</a:t>
            </a:r>
            <a:r>
              <a:rPr lang="en-US" sz="3000" i="1" dirty="0" smtClean="0"/>
              <a:t>harm based</a:t>
            </a:r>
            <a:r>
              <a:rPr lang="en-US" sz="3000" dirty="0" smtClean="0"/>
              <a:t>) </a:t>
            </a:r>
            <a:r>
              <a:rPr lang="ru-RU" sz="3000" dirty="0" smtClean="0"/>
              <a:t>или по факту совершения незаконного действия (</a:t>
            </a:r>
            <a:r>
              <a:rPr lang="en-US" sz="3000" i="1" dirty="0" smtClean="0"/>
              <a:t>act based</a:t>
            </a:r>
            <a:r>
              <a:rPr lang="en-US" sz="3000" dirty="0" smtClean="0"/>
              <a:t>)</a:t>
            </a:r>
            <a:r>
              <a:rPr lang="ru-RU" sz="3000" dirty="0" smtClean="0"/>
              <a:t>.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Char char="ü"/>
              <a:defRPr/>
            </a:pPr>
            <a:r>
              <a:rPr lang="ru-RU" sz="3000" dirty="0" smtClean="0"/>
              <a:t>Строгая ответственность (</a:t>
            </a:r>
            <a:r>
              <a:rPr lang="en-US" sz="3000" i="1" dirty="0" smtClean="0"/>
              <a:t>strict liability</a:t>
            </a:r>
            <a:r>
              <a:rPr lang="en-US" sz="3000" dirty="0" smtClean="0"/>
              <a:t>) vs. </a:t>
            </a:r>
            <a:r>
              <a:rPr lang="ru-RU" sz="3000" dirty="0" smtClean="0"/>
              <a:t>обусловленная ответственность </a:t>
            </a:r>
            <a:r>
              <a:rPr lang="ru-RU" sz="3000" i="1" dirty="0" smtClean="0"/>
              <a:t>(</a:t>
            </a:r>
            <a:r>
              <a:rPr lang="en-US" sz="3000" i="1" dirty="0" smtClean="0"/>
              <a:t>fault-based liability</a:t>
            </a:r>
            <a:r>
              <a:rPr lang="ru-RU" sz="3000" dirty="0" smtClean="0"/>
              <a:t>)</a:t>
            </a:r>
            <a:r>
              <a:rPr lang="ru-RU" sz="3000" i="1" dirty="0" smtClean="0"/>
              <a:t>.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Char char="ü"/>
              <a:defRPr/>
            </a:pPr>
            <a:r>
              <a:rPr lang="ru-RU" sz="3000" dirty="0" smtClean="0"/>
              <a:t>Денежное </a:t>
            </a:r>
            <a:r>
              <a:rPr lang="en-US" sz="3000" dirty="0" err="1" smtClean="0"/>
              <a:t>vs</a:t>
            </a:r>
            <a:r>
              <a:rPr lang="ru-RU" sz="3000" dirty="0" smtClean="0"/>
              <a:t>.</a:t>
            </a:r>
            <a:r>
              <a:rPr lang="en-US" sz="3000" dirty="0" smtClean="0"/>
              <a:t> </a:t>
            </a:r>
            <a:r>
              <a:rPr lang="ru-RU" sz="3000" dirty="0" smtClean="0"/>
              <a:t>неденежное наказание (или их совместное применение).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Char char="ü"/>
              <a:defRPr/>
            </a:pPr>
            <a:r>
              <a:rPr lang="ru-RU" sz="3000" dirty="0" smtClean="0"/>
              <a:t>Тяжесть наказания.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Char char="ü"/>
              <a:defRPr/>
            </a:pPr>
            <a:r>
              <a:rPr lang="ru-RU" sz="3000" dirty="0" smtClean="0"/>
              <a:t>Вероятность наказания.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8</a:t>
            </a:r>
            <a:r>
              <a:rPr lang="ru-RU" sz="3500" dirty="0" smtClean="0"/>
              <a:t>. </a:t>
            </a:r>
            <a:r>
              <a:rPr lang="ru-RU" sz="3500" dirty="0" smtClean="0"/>
              <a:t>Экономический анализ уголовного права и общественное </a:t>
            </a:r>
            <a:r>
              <a:rPr lang="ru-RU" sz="3500" dirty="0" err="1" smtClean="0"/>
              <a:t>правоприменение</a:t>
            </a:r>
            <a:r>
              <a:rPr lang="ru-RU" sz="3500" dirty="0" smtClean="0"/>
              <a:t>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71625"/>
            <a:ext cx="9144000" cy="5286375"/>
          </a:xfrm>
        </p:spPr>
        <p:txBody>
          <a:bodyPr>
            <a:normAutofit fontScale="92500" lnSpcReduction="10000"/>
          </a:bodyPr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  <a:defRPr/>
            </a:pPr>
            <a:r>
              <a:rPr lang="ru-RU" sz="3000" b="1" i="1" dirty="0" smtClean="0"/>
              <a:t>Общественное правоприменение: базовая модель – денежное наказание и нейтральные к риску индивиды</a:t>
            </a:r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ru-RU" sz="3000" dirty="0" smtClean="0"/>
              <a:t>Если действует правило строгой ответственности, индивид совершит правонарушение только, если для него выполняется условие:</a:t>
            </a:r>
          </a:p>
          <a:p>
            <a:pPr algn="r" eaLnBrk="1" hangingPunct="1">
              <a:spcBef>
                <a:spcPts val="600"/>
              </a:spcBef>
              <a:buFont typeface="Georgia" pitchFamily="18" charset="0"/>
              <a:buNone/>
              <a:defRPr/>
            </a:pPr>
            <a:r>
              <a:rPr lang="ru-RU" sz="3000" dirty="0" smtClean="0"/>
              <a:t>(</a:t>
            </a:r>
            <a:r>
              <a:rPr lang="en-US" sz="3000" dirty="0" smtClean="0"/>
              <a:t>8</a:t>
            </a:r>
            <a:r>
              <a:rPr lang="ru-RU" sz="3000" dirty="0" smtClean="0"/>
              <a:t>.8</a:t>
            </a:r>
            <a:r>
              <a:rPr lang="ru-RU" sz="3000" dirty="0" smtClean="0"/>
              <a:t>)</a:t>
            </a:r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ru-RU" sz="3000" dirty="0" smtClean="0"/>
              <a:t>Где </a:t>
            </a:r>
            <a:r>
              <a:rPr lang="en-US" sz="3000" i="1" dirty="0" smtClean="0"/>
              <a:t>g</a:t>
            </a:r>
            <a:r>
              <a:rPr lang="ru-RU" sz="3000" dirty="0" smtClean="0"/>
              <a:t> – доход от правонарушения; </a:t>
            </a:r>
            <a:r>
              <a:rPr lang="en-US" sz="3000" i="1" dirty="0" smtClean="0"/>
              <a:t>p(e)</a:t>
            </a:r>
            <a:r>
              <a:rPr lang="ru-RU" sz="3000" dirty="0" smtClean="0"/>
              <a:t> – вероятность разоблачения и наказания правонарушения, как функция общественных расходов на правоприменение </a:t>
            </a:r>
            <a:r>
              <a:rPr lang="ru-RU" sz="3000" i="1" dirty="0" smtClean="0"/>
              <a:t>(</a:t>
            </a:r>
            <a:r>
              <a:rPr lang="en-US" sz="3000" i="1" dirty="0" smtClean="0"/>
              <a:t>p’(e)&gt;0</a:t>
            </a:r>
            <a:r>
              <a:rPr lang="en-US" sz="3000" dirty="0" smtClean="0"/>
              <a:t>, </a:t>
            </a:r>
            <a:r>
              <a:rPr lang="en-US" sz="3000" i="1" dirty="0" smtClean="0"/>
              <a:t>p’’(e)&lt;0</a:t>
            </a:r>
            <a:r>
              <a:rPr lang="en-US" sz="3000" dirty="0" smtClean="0"/>
              <a:t>); </a:t>
            </a:r>
            <a:r>
              <a:rPr lang="en-US" sz="3000" i="1" dirty="0" smtClean="0"/>
              <a:t>f </a:t>
            </a:r>
            <a:r>
              <a:rPr lang="ru-RU" sz="3000" dirty="0" smtClean="0"/>
              <a:t>– размер штрафа</a:t>
            </a:r>
            <a:r>
              <a:rPr lang="ru-RU" sz="3000" i="1" dirty="0" smtClean="0"/>
              <a:t>.</a:t>
            </a:r>
          </a:p>
        </p:txBody>
      </p:sp>
      <p:graphicFrame>
        <p:nvGraphicFramePr>
          <p:cNvPr id="41987" name="Object 3"/>
          <p:cNvGraphicFramePr>
            <a:graphicFrameLocks noChangeAspect="1"/>
          </p:cNvGraphicFramePr>
          <p:nvPr/>
        </p:nvGraphicFramePr>
        <p:xfrm>
          <a:off x="3571875" y="4000500"/>
          <a:ext cx="1966913" cy="642938"/>
        </p:xfrm>
        <a:graphic>
          <a:graphicData uri="http://schemas.openxmlformats.org/presentationml/2006/ole">
            <p:oleObj spid="_x0000_s6146" name="Формула" r:id="rId3" imgW="66024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8</a:t>
            </a:r>
            <a:r>
              <a:rPr lang="ru-RU" sz="3500" dirty="0" smtClean="0"/>
              <a:t>. </a:t>
            </a:r>
            <a:r>
              <a:rPr lang="ru-RU" sz="3500" dirty="0" smtClean="0"/>
              <a:t>Экономический анализ уголовного права и общественное </a:t>
            </a:r>
            <a:r>
              <a:rPr lang="ru-RU" sz="3500" dirty="0" err="1" smtClean="0"/>
              <a:t>правоприменение</a:t>
            </a:r>
            <a:r>
              <a:rPr lang="ru-RU" sz="3500" dirty="0" smtClean="0"/>
              <a:t>.</a:t>
            </a:r>
          </a:p>
        </p:txBody>
      </p:sp>
      <p:sp>
        <p:nvSpPr>
          <p:cNvPr id="43014" name="Содержимое 2"/>
          <p:cNvSpPr>
            <a:spLocks noGrp="1"/>
          </p:cNvSpPr>
          <p:nvPr>
            <p:ph idx="1"/>
          </p:nvPr>
        </p:nvSpPr>
        <p:spPr>
          <a:xfrm>
            <a:off x="0" y="1428750"/>
            <a:ext cx="9144000" cy="5429250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b="1" i="1" dirty="0" smtClean="0"/>
              <a:t>Общественное </a:t>
            </a:r>
            <a:r>
              <a:rPr lang="ru-RU" b="1" i="1" dirty="0" err="1" smtClean="0"/>
              <a:t>правоприменение</a:t>
            </a:r>
            <a:r>
              <a:rPr lang="ru-RU" b="1" i="1" dirty="0" smtClean="0"/>
              <a:t>: базовая модель – денежное наказание и нейтральные к риску индивиды</a:t>
            </a:r>
          </a:p>
          <a:p>
            <a:pPr eaLnBrk="1" hangingPunct="1">
              <a:spcBef>
                <a:spcPts val="600"/>
              </a:spcBef>
              <a:buFont typeface="Arial" charset="0"/>
              <a:buChar char="•"/>
            </a:pPr>
            <a:r>
              <a:rPr lang="ru-RU" dirty="0" smtClean="0"/>
              <a:t>Целевая функция общества:</a:t>
            </a:r>
          </a:p>
          <a:p>
            <a:pPr algn="r" eaLnBrk="1" hangingPunct="1">
              <a:spcBef>
                <a:spcPts val="600"/>
              </a:spcBef>
              <a:buFont typeface="Georgia" pitchFamily="18" charset="0"/>
              <a:buNone/>
            </a:pPr>
            <a:endParaRPr lang="en-US" dirty="0" smtClean="0"/>
          </a:p>
          <a:p>
            <a:pPr algn="r" eaLnBrk="1" hangingPunct="1">
              <a:spcBef>
                <a:spcPts val="600"/>
              </a:spcBef>
              <a:buFont typeface="Georgia" pitchFamily="18" charset="0"/>
              <a:buNone/>
            </a:pPr>
            <a:r>
              <a:rPr lang="ru-RU" dirty="0" smtClean="0"/>
              <a:t>(</a:t>
            </a:r>
            <a:r>
              <a:rPr lang="en-US" dirty="0" smtClean="0"/>
              <a:t>8</a:t>
            </a:r>
            <a:r>
              <a:rPr lang="ru-RU" dirty="0" smtClean="0"/>
              <a:t>.9</a:t>
            </a:r>
            <a:r>
              <a:rPr lang="ru-RU" dirty="0" smtClean="0"/>
              <a:t>)</a:t>
            </a:r>
          </a:p>
          <a:p>
            <a:pPr eaLnBrk="1" hangingPunct="1">
              <a:spcBef>
                <a:spcPts val="600"/>
              </a:spcBef>
              <a:buFont typeface="Arial" charset="0"/>
              <a:buChar char="•"/>
            </a:pPr>
            <a:r>
              <a:rPr lang="ru-RU" dirty="0" smtClean="0"/>
              <a:t>Где </a:t>
            </a:r>
            <a:r>
              <a:rPr lang="en-US" i="1" dirty="0" smtClean="0"/>
              <a:t>z(g)</a:t>
            </a:r>
            <a:r>
              <a:rPr lang="ru-RU" dirty="0" smtClean="0"/>
              <a:t> – функция плотности распределения </a:t>
            </a:r>
            <a:r>
              <a:rPr lang="en-US" i="1" dirty="0" smtClean="0"/>
              <a:t>g</a:t>
            </a:r>
            <a:r>
              <a:rPr lang="ru-RU" dirty="0" smtClean="0"/>
              <a:t>; </a:t>
            </a:r>
            <a:r>
              <a:rPr lang="en-US" i="1" dirty="0" smtClean="0"/>
              <a:t>h</a:t>
            </a:r>
            <a:r>
              <a:rPr lang="ru-RU" dirty="0" smtClean="0"/>
              <a:t> – ущерб от правонарушения</a:t>
            </a:r>
            <a:r>
              <a:rPr lang="ru-RU" i="1" dirty="0" smtClean="0"/>
              <a:t>.</a:t>
            </a:r>
          </a:p>
          <a:p>
            <a:pPr eaLnBrk="1" hangingPunct="1">
              <a:spcBef>
                <a:spcPts val="600"/>
              </a:spcBef>
              <a:buFont typeface="Arial" charset="0"/>
              <a:buChar char="•"/>
            </a:pPr>
            <a:r>
              <a:rPr lang="ru-RU" dirty="0" smtClean="0"/>
              <a:t>При фиксированных расходах на </a:t>
            </a:r>
            <a:r>
              <a:rPr lang="ru-RU" dirty="0" err="1" smtClean="0"/>
              <a:t>правоприменение</a:t>
            </a:r>
            <a:r>
              <a:rPr lang="ru-RU" dirty="0" smtClean="0"/>
              <a:t>:</a:t>
            </a:r>
          </a:p>
          <a:p>
            <a:pPr algn="r" eaLnBrk="1" hangingPunct="1">
              <a:spcBef>
                <a:spcPts val="600"/>
              </a:spcBef>
              <a:buFont typeface="Georgia" pitchFamily="18" charset="0"/>
              <a:buNone/>
            </a:pPr>
            <a:r>
              <a:rPr lang="ru-RU" dirty="0" smtClean="0"/>
              <a:t>(</a:t>
            </a:r>
            <a:r>
              <a:rPr lang="en-US" dirty="0" smtClean="0"/>
              <a:t>8</a:t>
            </a:r>
            <a:r>
              <a:rPr lang="ru-RU" dirty="0" smtClean="0"/>
              <a:t>.10</a:t>
            </a:r>
            <a:r>
              <a:rPr lang="ru-RU" dirty="0" smtClean="0"/>
              <a:t>)</a:t>
            </a:r>
          </a:p>
          <a:p>
            <a:pPr eaLnBrk="1" hangingPunct="1">
              <a:spcBef>
                <a:spcPts val="600"/>
              </a:spcBef>
              <a:buFont typeface="Arial" charset="0"/>
              <a:buChar char="•"/>
            </a:pPr>
            <a:endParaRPr lang="ru-RU" sz="2900" dirty="0" smtClean="0"/>
          </a:p>
        </p:txBody>
      </p:sp>
      <p:graphicFrame>
        <p:nvGraphicFramePr>
          <p:cNvPr id="43010" name="Object 2"/>
          <p:cNvGraphicFramePr>
            <a:graphicFrameLocks noChangeAspect="1"/>
          </p:cNvGraphicFramePr>
          <p:nvPr/>
        </p:nvGraphicFramePr>
        <p:xfrm>
          <a:off x="2286000" y="3105150"/>
          <a:ext cx="4572000" cy="1466850"/>
        </p:xfrm>
        <a:graphic>
          <a:graphicData uri="http://schemas.openxmlformats.org/presentationml/2006/ole">
            <p:oleObj spid="_x0000_s7170" name="Формула" r:id="rId3" imgW="1663560" imgH="533160" progId="Equation.3">
              <p:embed/>
            </p:oleObj>
          </a:graphicData>
        </a:graphic>
      </p:graphicFrame>
      <p:graphicFrame>
        <p:nvGraphicFramePr>
          <p:cNvPr id="43012" name="Object 4"/>
          <p:cNvGraphicFramePr>
            <a:graphicFrameLocks noChangeAspect="1"/>
          </p:cNvGraphicFramePr>
          <p:nvPr/>
        </p:nvGraphicFramePr>
        <p:xfrm>
          <a:off x="3011488" y="5929313"/>
          <a:ext cx="3132137" cy="857250"/>
        </p:xfrm>
        <a:graphic>
          <a:graphicData uri="http://schemas.openxmlformats.org/presentationml/2006/ole">
            <p:oleObj spid="_x0000_s7171" name="Формула" r:id="rId4" imgW="1206360" imgH="3301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30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30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3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30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30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30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43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30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8</a:t>
            </a:r>
            <a:r>
              <a:rPr lang="ru-RU" sz="3500" dirty="0" smtClean="0"/>
              <a:t>. </a:t>
            </a:r>
            <a:r>
              <a:rPr lang="ru-RU" sz="3500" dirty="0" smtClean="0"/>
              <a:t>Экономический анализ уголовного права и общественное </a:t>
            </a:r>
            <a:r>
              <a:rPr lang="ru-RU" sz="3500" dirty="0" err="1" smtClean="0"/>
              <a:t>правоприменение</a:t>
            </a:r>
            <a:r>
              <a:rPr lang="ru-RU" sz="3500" dirty="0" smtClean="0"/>
              <a:t>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750"/>
            <a:ext cx="9144000" cy="5429250"/>
          </a:xfrm>
        </p:spPr>
        <p:txBody>
          <a:bodyPr>
            <a:normAutofit fontScale="92500" lnSpcReduction="10000"/>
          </a:bodyPr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  <a:defRPr/>
            </a:pPr>
            <a:r>
              <a:rPr lang="ru-RU" sz="3000" b="1" i="1" dirty="0" smtClean="0"/>
              <a:t>Общественное правоприменение: базовая модель – денежное наказание и нейтральные к риску индивиды</a:t>
            </a:r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ru-RU" sz="3000" dirty="0" smtClean="0"/>
              <a:t>Если общество выбирает оптимальные </a:t>
            </a:r>
            <a:r>
              <a:rPr lang="en-US" sz="3000" i="1" dirty="0" smtClean="0"/>
              <a:t>e</a:t>
            </a:r>
            <a:r>
              <a:rPr lang="ru-RU" sz="3000" dirty="0" smtClean="0"/>
              <a:t> и </a:t>
            </a:r>
            <a:r>
              <a:rPr lang="en-US" sz="3000" i="1" dirty="0" smtClean="0"/>
              <a:t>f</a:t>
            </a:r>
            <a:r>
              <a:rPr lang="ru-RU" sz="3000" dirty="0" smtClean="0"/>
              <a:t>:</a:t>
            </a:r>
          </a:p>
          <a:p>
            <a:pPr algn="r" eaLnBrk="1" hangingPunct="1">
              <a:spcBef>
                <a:spcPts val="600"/>
              </a:spcBef>
              <a:buFont typeface="Georgia" pitchFamily="18" charset="0"/>
              <a:buNone/>
              <a:defRPr/>
            </a:pPr>
            <a:r>
              <a:rPr lang="ru-RU" sz="3000" dirty="0" smtClean="0"/>
              <a:t>(</a:t>
            </a:r>
            <a:r>
              <a:rPr lang="en-US" sz="3000" dirty="0" smtClean="0"/>
              <a:t>8</a:t>
            </a:r>
            <a:r>
              <a:rPr lang="ru-RU" sz="3000" dirty="0" smtClean="0"/>
              <a:t>.11</a:t>
            </a:r>
            <a:r>
              <a:rPr lang="ru-RU" sz="3000" dirty="0" smtClean="0"/>
              <a:t>)</a:t>
            </a:r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ru-RU" sz="3000" dirty="0" smtClean="0"/>
              <a:t>Где </a:t>
            </a:r>
            <a:r>
              <a:rPr lang="en-US" sz="3000" i="1" dirty="0" smtClean="0"/>
              <a:t>w </a:t>
            </a:r>
            <a:r>
              <a:rPr lang="ru-RU" sz="3000" dirty="0" smtClean="0"/>
              <a:t>– богатство индивида</a:t>
            </a:r>
            <a:r>
              <a:rPr lang="ru-RU" sz="3000" i="1" dirty="0" smtClean="0"/>
              <a:t>.</a:t>
            </a:r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ru-RU" sz="3000" dirty="0" smtClean="0"/>
              <a:t>Если </a:t>
            </a:r>
            <a:r>
              <a:rPr lang="en-US" sz="3000" i="1" dirty="0" smtClean="0"/>
              <a:t>f&lt;w</a:t>
            </a:r>
            <a:r>
              <a:rPr lang="en-US" sz="3000" dirty="0" smtClean="0"/>
              <a:t>, </a:t>
            </a:r>
            <a:r>
              <a:rPr lang="ru-RU" sz="3000" dirty="0" smtClean="0"/>
              <a:t>можно увеличить </a:t>
            </a:r>
            <a:r>
              <a:rPr lang="en-US" sz="3000" i="1" dirty="0" smtClean="0"/>
              <a:t>f</a:t>
            </a:r>
            <a:r>
              <a:rPr lang="ru-RU" sz="3000" dirty="0" smtClean="0"/>
              <a:t>, одновременно сокращая </a:t>
            </a:r>
            <a:r>
              <a:rPr lang="en-US" sz="3000" i="1" dirty="0" smtClean="0"/>
              <a:t>p(e)</a:t>
            </a:r>
            <a:r>
              <a:rPr lang="ru-RU" sz="3000" dirty="0" smtClean="0"/>
              <a:t>, так, что </a:t>
            </a:r>
            <a:r>
              <a:rPr lang="en-US" sz="3000" i="1" dirty="0" smtClean="0"/>
              <a:t>p(e)f=const</a:t>
            </a:r>
            <a:r>
              <a:rPr lang="en-US" sz="3000" dirty="0" smtClean="0"/>
              <a:t>.</a:t>
            </a:r>
            <a:r>
              <a:rPr lang="en-US" sz="3000" i="1" dirty="0" smtClean="0"/>
              <a:t> </a:t>
            </a:r>
            <a:r>
              <a:rPr lang="ru-RU" sz="3000" dirty="0" smtClean="0"/>
              <a:t>Уровень сдерживания, при этом не изменится, а общественные расходы на правоприменение сократятся.</a:t>
            </a:r>
            <a:endParaRPr lang="en-US" sz="3000" dirty="0" smtClean="0"/>
          </a:p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  <a:defRPr/>
            </a:pPr>
            <a:r>
              <a:rPr lang="en-US" sz="3000" b="1" dirty="0" smtClean="0"/>
              <a:t>High Fine – Low Probability Result</a:t>
            </a:r>
            <a:endParaRPr lang="ru-RU" sz="3000" b="1" dirty="0" smtClean="0"/>
          </a:p>
        </p:txBody>
      </p:sp>
      <p:graphicFrame>
        <p:nvGraphicFramePr>
          <p:cNvPr id="44034" name="Object 2"/>
          <p:cNvGraphicFramePr>
            <a:graphicFrameLocks noChangeAspect="1"/>
          </p:cNvGraphicFramePr>
          <p:nvPr/>
        </p:nvGraphicFramePr>
        <p:xfrm>
          <a:off x="3925888" y="3114675"/>
          <a:ext cx="1290637" cy="628650"/>
        </p:xfrm>
        <a:graphic>
          <a:graphicData uri="http://schemas.openxmlformats.org/presentationml/2006/ole">
            <p:oleObj spid="_x0000_s8194" name="Формула" r:id="rId3" imgW="46980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4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8</a:t>
            </a:r>
            <a:r>
              <a:rPr lang="ru-RU" sz="3500" dirty="0" smtClean="0"/>
              <a:t>. </a:t>
            </a:r>
            <a:r>
              <a:rPr lang="ru-RU" sz="3500" dirty="0" smtClean="0"/>
              <a:t>Экономический анализ уголовного права и общественное </a:t>
            </a:r>
            <a:r>
              <a:rPr lang="ru-RU" sz="3500" dirty="0" err="1" smtClean="0"/>
              <a:t>правоприменение</a:t>
            </a:r>
            <a:r>
              <a:rPr lang="ru-RU" sz="3500" dirty="0" smtClean="0"/>
              <a:t>.</a:t>
            </a:r>
          </a:p>
        </p:txBody>
      </p:sp>
      <p:sp>
        <p:nvSpPr>
          <p:cNvPr id="45061" name="Содержимое 2"/>
          <p:cNvSpPr>
            <a:spLocks noGrp="1"/>
          </p:cNvSpPr>
          <p:nvPr>
            <p:ph idx="1"/>
          </p:nvPr>
        </p:nvSpPr>
        <p:spPr>
          <a:xfrm>
            <a:off x="0" y="1428750"/>
            <a:ext cx="9144000" cy="5429250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b="1" i="1" dirty="0" smtClean="0"/>
              <a:t>Общественное </a:t>
            </a:r>
            <a:r>
              <a:rPr lang="ru-RU" b="1" i="1" dirty="0" err="1" smtClean="0"/>
              <a:t>правоприменение</a:t>
            </a:r>
            <a:r>
              <a:rPr lang="ru-RU" b="1" i="1" dirty="0" smtClean="0"/>
              <a:t>: базовая модель – денежное наказание и нейтральные к риску индивиды</a:t>
            </a:r>
          </a:p>
          <a:p>
            <a:pPr eaLnBrk="1" hangingPunct="1">
              <a:spcBef>
                <a:spcPts val="600"/>
              </a:spcBef>
              <a:buFont typeface="Arial" charset="0"/>
              <a:buChar char="•"/>
            </a:pPr>
            <a:r>
              <a:rPr lang="ru-RU" dirty="0" smtClean="0"/>
              <a:t>Из </a:t>
            </a:r>
            <a:r>
              <a:rPr lang="ru-RU" dirty="0" smtClean="0"/>
              <a:t>(</a:t>
            </a:r>
            <a:r>
              <a:rPr lang="en-US" dirty="0" smtClean="0"/>
              <a:t>8</a:t>
            </a:r>
            <a:r>
              <a:rPr lang="ru-RU" dirty="0" smtClean="0"/>
              <a:t>.</a:t>
            </a:r>
            <a:r>
              <a:rPr lang="en-US" dirty="0" smtClean="0"/>
              <a:t>9)</a:t>
            </a:r>
            <a:r>
              <a:rPr lang="ru-RU" dirty="0" smtClean="0"/>
              <a:t>:</a:t>
            </a:r>
          </a:p>
          <a:p>
            <a:pPr algn="r" eaLnBrk="1" hangingPunct="1">
              <a:spcBef>
                <a:spcPts val="600"/>
              </a:spcBef>
              <a:buFont typeface="Georgia" pitchFamily="18" charset="0"/>
              <a:buNone/>
            </a:pPr>
            <a:r>
              <a:rPr lang="ru-RU" dirty="0" smtClean="0"/>
              <a:t>(</a:t>
            </a:r>
            <a:r>
              <a:rPr lang="en-US" dirty="0" smtClean="0"/>
              <a:t>8</a:t>
            </a:r>
            <a:r>
              <a:rPr lang="ru-RU" dirty="0" smtClean="0"/>
              <a:t>.12</a:t>
            </a:r>
            <a:r>
              <a:rPr lang="ru-RU" dirty="0" smtClean="0"/>
              <a:t>)</a:t>
            </a:r>
          </a:p>
          <a:p>
            <a:pPr eaLnBrk="1" hangingPunct="1">
              <a:spcBef>
                <a:spcPts val="600"/>
              </a:spcBef>
              <a:buFont typeface="Arial" charset="0"/>
              <a:buChar char="•"/>
            </a:pPr>
            <a:endParaRPr lang="ru-RU" dirty="0" smtClean="0"/>
          </a:p>
          <a:p>
            <a:pPr eaLnBrk="1" hangingPunct="1">
              <a:spcBef>
                <a:spcPts val="600"/>
              </a:spcBef>
              <a:buFont typeface="Arial" charset="0"/>
              <a:buChar char="•"/>
            </a:pPr>
            <a:r>
              <a:rPr lang="ru-RU" dirty="0" smtClean="0"/>
              <a:t>Где </a:t>
            </a:r>
            <a:r>
              <a:rPr lang="en-US" i="1" dirty="0" smtClean="0"/>
              <a:t>Z(g)</a:t>
            </a:r>
            <a:r>
              <a:rPr lang="ru-RU" dirty="0" smtClean="0"/>
              <a:t> –функция распределения </a:t>
            </a:r>
            <a:r>
              <a:rPr lang="en-US" i="1" dirty="0" smtClean="0"/>
              <a:t>g</a:t>
            </a:r>
            <a:r>
              <a:rPr lang="ru-RU" i="1" dirty="0" smtClean="0"/>
              <a:t>.</a:t>
            </a:r>
          </a:p>
          <a:p>
            <a:pPr eaLnBrk="1" hangingPunct="1">
              <a:spcBef>
                <a:spcPts val="600"/>
              </a:spcBef>
              <a:buFont typeface="Arial" charset="0"/>
              <a:buChar char="•"/>
            </a:pPr>
            <a:r>
              <a:rPr lang="ru-RU" dirty="0" smtClean="0"/>
              <a:t>Из </a:t>
            </a:r>
            <a:r>
              <a:rPr lang="ru-RU" dirty="0" smtClean="0"/>
              <a:t>(</a:t>
            </a:r>
            <a:r>
              <a:rPr lang="en-US" dirty="0" smtClean="0"/>
              <a:t>8</a:t>
            </a:r>
            <a:r>
              <a:rPr lang="ru-RU" dirty="0" smtClean="0"/>
              <a:t>.12</a:t>
            </a:r>
            <a:r>
              <a:rPr lang="ru-RU" dirty="0" smtClean="0"/>
              <a:t>):</a:t>
            </a:r>
          </a:p>
          <a:p>
            <a:pPr algn="r" eaLnBrk="1" hangingPunct="1">
              <a:spcBef>
                <a:spcPts val="600"/>
              </a:spcBef>
              <a:buFont typeface="Georgia" pitchFamily="18" charset="0"/>
              <a:buNone/>
            </a:pPr>
            <a:r>
              <a:rPr lang="ru-RU" dirty="0" smtClean="0"/>
              <a:t>(</a:t>
            </a:r>
            <a:r>
              <a:rPr lang="en-US" dirty="0" smtClean="0"/>
              <a:t>8</a:t>
            </a:r>
            <a:r>
              <a:rPr lang="ru-RU" dirty="0" smtClean="0"/>
              <a:t>.13</a:t>
            </a:r>
            <a:r>
              <a:rPr lang="ru-RU" dirty="0" smtClean="0"/>
              <a:t>)</a:t>
            </a:r>
          </a:p>
          <a:p>
            <a:pPr eaLnBrk="1" hangingPunct="1">
              <a:spcBef>
                <a:spcPts val="600"/>
              </a:spcBef>
              <a:buFont typeface="Arial" charset="0"/>
              <a:buChar char="•"/>
            </a:pPr>
            <a:r>
              <a:rPr lang="ru-RU" dirty="0" smtClean="0"/>
              <a:t>Общественно оптимальным будет некоторое «</a:t>
            </a:r>
            <a:r>
              <a:rPr lang="ru-RU" dirty="0" err="1" smtClean="0"/>
              <a:t>недосдерживание</a:t>
            </a:r>
            <a:r>
              <a:rPr lang="ru-RU" dirty="0" smtClean="0"/>
              <a:t>» правонарушений.</a:t>
            </a:r>
          </a:p>
          <a:p>
            <a:pPr eaLnBrk="1" hangingPunct="1">
              <a:spcBef>
                <a:spcPts val="600"/>
              </a:spcBef>
              <a:buFont typeface="Arial" charset="0"/>
              <a:buChar char="•"/>
            </a:pPr>
            <a:endParaRPr lang="ru-RU" sz="2900" dirty="0" smtClean="0"/>
          </a:p>
        </p:txBody>
      </p:sp>
      <p:graphicFrame>
        <p:nvGraphicFramePr>
          <p:cNvPr id="45058" name="Object 2"/>
          <p:cNvGraphicFramePr>
            <a:graphicFrameLocks noChangeAspect="1"/>
          </p:cNvGraphicFramePr>
          <p:nvPr/>
        </p:nvGraphicFramePr>
        <p:xfrm>
          <a:off x="2058988" y="3214688"/>
          <a:ext cx="5026025" cy="1047750"/>
        </p:xfrm>
        <a:graphic>
          <a:graphicData uri="http://schemas.openxmlformats.org/presentationml/2006/ole">
            <p:oleObj spid="_x0000_s9218" name="Формула" r:id="rId3" imgW="1828800" imgH="380880" progId="Equation.3">
              <p:embed/>
            </p:oleObj>
          </a:graphicData>
        </a:graphic>
      </p:graphicFrame>
      <p:graphicFrame>
        <p:nvGraphicFramePr>
          <p:cNvPr id="45059" name="Object 3"/>
          <p:cNvGraphicFramePr>
            <a:graphicFrameLocks noChangeAspect="1"/>
          </p:cNvGraphicFramePr>
          <p:nvPr/>
        </p:nvGraphicFramePr>
        <p:xfrm>
          <a:off x="3681413" y="5143500"/>
          <a:ext cx="1781175" cy="593725"/>
        </p:xfrm>
        <a:graphic>
          <a:graphicData uri="http://schemas.openxmlformats.org/presentationml/2006/ole">
            <p:oleObj spid="_x0000_s9219" name="Формула" r:id="rId4" imgW="68580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5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50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5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50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50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50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45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50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506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8</a:t>
            </a:r>
            <a:r>
              <a:rPr lang="ru-RU" sz="3500" dirty="0" smtClean="0"/>
              <a:t>. </a:t>
            </a:r>
            <a:r>
              <a:rPr lang="ru-RU" sz="3500" dirty="0" smtClean="0"/>
              <a:t>Экономический анализ уголовного права и общественное </a:t>
            </a:r>
            <a:r>
              <a:rPr lang="ru-RU" sz="3500" dirty="0" err="1" smtClean="0"/>
              <a:t>правоприменение</a:t>
            </a:r>
            <a:r>
              <a:rPr lang="ru-RU" sz="3500" dirty="0" smtClean="0"/>
              <a:t>.</a:t>
            </a:r>
          </a:p>
        </p:txBody>
      </p:sp>
      <p:sp>
        <p:nvSpPr>
          <p:cNvPr id="22531" name="Содержимое 2"/>
          <p:cNvSpPr>
            <a:spLocks noGrp="1"/>
          </p:cNvSpPr>
          <p:nvPr>
            <p:ph idx="1"/>
          </p:nvPr>
        </p:nvSpPr>
        <p:spPr>
          <a:xfrm>
            <a:off x="457200" y="1571625"/>
            <a:ext cx="8229600" cy="51435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Georgia" pitchFamily="18" charset="0"/>
              <a:buNone/>
            </a:pPr>
            <a:r>
              <a:rPr lang="ru-RU" sz="3000" b="1" i="1" dirty="0" smtClean="0"/>
              <a:t>Литература</a:t>
            </a:r>
          </a:p>
          <a:p>
            <a:pPr eaLnBrk="1" hangingPunct="1">
              <a:lnSpc>
                <a:spcPct val="80000"/>
              </a:lnSpc>
              <a:spcBef>
                <a:spcPts val="1200"/>
              </a:spcBef>
            </a:pPr>
            <a:r>
              <a:rPr lang="ru-RU" sz="2900" dirty="0" smtClean="0"/>
              <a:t>Тамбовцев В.Л. </a:t>
            </a:r>
            <a:r>
              <a:rPr lang="ru-RU" sz="2900" i="1" dirty="0" smtClean="0"/>
              <a:t>Право и экономическая теория</a:t>
            </a:r>
            <a:r>
              <a:rPr lang="ru-RU" sz="2900" dirty="0" smtClean="0"/>
              <a:t>. М.: </a:t>
            </a:r>
            <a:r>
              <a:rPr lang="ru-RU" sz="2900" dirty="0" err="1" smtClean="0"/>
              <a:t>Инфра-М</a:t>
            </a:r>
            <a:r>
              <a:rPr lang="ru-RU" sz="2900" dirty="0" smtClean="0"/>
              <a:t>. 2005. Гл. 7.</a:t>
            </a:r>
          </a:p>
          <a:p>
            <a:pPr eaLnBrk="1" hangingPunct="1">
              <a:lnSpc>
                <a:spcPct val="80000"/>
              </a:lnSpc>
              <a:spcBef>
                <a:spcPts val="1200"/>
              </a:spcBef>
            </a:pPr>
            <a:r>
              <a:rPr lang="en-US" sz="2900" dirty="0" err="1" smtClean="0"/>
              <a:t>Shavell</a:t>
            </a:r>
            <a:r>
              <a:rPr lang="en-US" sz="2900" dirty="0" smtClean="0"/>
              <a:t>, Steven. 2004. </a:t>
            </a:r>
            <a:r>
              <a:rPr lang="en-US" sz="2900" i="1" dirty="0" smtClean="0"/>
              <a:t>Foundations of Economic Analysis of Law</a:t>
            </a:r>
            <a:r>
              <a:rPr lang="en-US" sz="2900" dirty="0" smtClean="0"/>
              <a:t>.  Cambridge (MA): Harvard University Press.</a:t>
            </a:r>
            <a:r>
              <a:rPr lang="ru-RU" sz="2900" dirty="0" smtClean="0"/>
              <a:t> </a:t>
            </a:r>
            <a:r>
              <a:rPr lang="en-US" sz="2900" dirty="0" smtClean="0"/>
              <a:t>Ch. </a:t>
            </a:r>
            <a:r>
              <a:rPr lang="ru-RU" sz="2900" dirty="0" smtClean="0"/>
              <a:t>20-24</a:t>
            </a:r>
            <a:r>
              <a:rPr lang="en-US" sz="2900" i="1" dirty="0" smtClean="0"/>
              <a:t>.</a:t>
            </a:r>
            <a:endParaRPr lang="ru-RU" sz="2900" i="1" dirty="0" smtClean="0"/>
          </a:p>
          <a:p>
            <a:pPr eaLnBrk="1" hangingPunct="1">
              <a:lnSpc>
                <a:spcPct val="80000"/>
              </a:lnSpc>
              <a:spcBef>
                <a:spcPts val="1200"/>
              </a:spcBef>
            </a:pPr>
            <a:r>
              <a:rPr lang="en-US" sz="2900" dirty="0" err="1" smtClean="0">
                <a:hlinkClick r:id="rId2"/>
              </a:rPr>
              <a:t>Polinsky</a:t>
            </a:r>
            <a:r>
              <a:rPr lang="en-US" sz="2900" dirty="0" smtClean="0">
                <a:hlinkClick r:id="rId2"/>
              </a:rPr>
              <a:t> A.</a:t>
            </a:r>
            <a:r>
              <a:rPr lang="ru-RU" sz="2900" dirty="0" smtClean="0">
                <a:hlinkClick r:id="rId2"/>
              </a:rPr>
              <a:t> </a:t>
            </a:r>
            <a:r>
              <a:rPr lang="en-US" sz="2900" dirty="0" smtClean="0">
                <a:hlinkClick r:id="rId2"/>
              </a:rPr>
              <a:t>Mitchell</a:t>
            </a:r>
            <a:r>
              <a:rPr lang="ru-RU" sz="2900" dirty="0" smtClean="0">
                <a:solidFill>
                  <a:srgbClr val="000000"/>
                </a:solidFill>
                <a:hlinkClick r:id="rId2"/>
              </a:rPr>
              <a:t>, </a:t>
            </a:r>
            <a:r>
              <a:rPr lang="en-US" sz="2900" dirty="0" smtClean="0">
                <a:solidFill>
                  <a:srgbClr val="000000"/>
                </a:solidFill>
                <a:hlinkClick r:id="rId2"/>
              </a:rPr>
              <a:t>and Steven </a:t>
            </a:r>
            <a:r>
              <a:rPr lang="en-US" sz="2900" dirty="0" err="1" smtClean="0">
                <a:hlinkClick r:id="rId2"/>
              </a:rPr>
              <a:t>Shavell</a:t>
            </a:r>
            <a:r>
              <a:rPr lang="en-US" sz="2900" dirty="0" smtClean="0">
                <a:solidFill>
                  <a:srgbClr val="000000"/>
                </a:solidFill>
                <a:hlinkClick r:id="rId2"/>
              </a:rPr>
              <a:t>.</a:t>
            </a:r>
            <a:r>
              <a:rPr lang="en-US" sz="2900" dirty="0" smtClean="0">
                <a:hlinkClick r:id="rId2"/>
              </a:rPr>
              <a:t> 2007. ‘The Theory of Public Enforcement of Law’. In: </a:t>
            </a:r>
            <a:r>
              <a:rPr lang="en-US" sz="2900" dirty="0" err="1" smtClean="0">
                <a:hlinkClick r:id="rId2"/>
              </a:rPr>
              <a:t>Polinsky</a:t>
            </a:r>
            <a:r>
              <a:rPr lang="en-US" sz="2900" dirty="0" smtClean="0">
                <a:hlinkClick r:id="rId2"/>
              </a:rPr>
              <a:t> A. M., </a:t>
            </a:r>
            <a:r>
              <a:rPr lang="en-US" sz="2900" dirty="0" err="1" smtClean="0">
                <a:hlinkClick r:id="rId2"/>
              </a:rPr>
              <a:t>Shavell</a:t>
            </a:r>
            <a:r>
              <a:rPr lang="en-US" sz="2900" dirty="0" smtClean="0">
                <a:hlinkClick r:id="rId2"/>
              </a:rPr>
              <a:t> S. (Eds.), </a:t>
            </a:r>
            <a:r>
              <a:rPr lang="en-US" sz="2900" i="1" dirty="0" smtClean="0">
                <a:hlinkClick r:id="rId2"/>
              </a:rPr>
              <a:t>Handbook of Law and Economics</a:t>
            </a:r>
            <a:r>
              <a:rPr lang="ru-RU" sz="2900" i="1" dirty="0" smtClean="0">
                <a:hlinkClick r:id="rId2"/>
              </a:rPr>
              <a:t> </a:t>
            </a:r>
            <a:r>
              <a:rPr lang="en-US" sz="2900" dirty="0" smtClean="0">
                <a:hlinkClick r:id="rId2"/>
              </a:rPr>
              <a:t>V.1. Elsevier B.V., 403-454 (chapter 6).</a:t>
            </a:r>
            <a:endParaRPr lang="en-US" sz="29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8</a:t>
            </a:r>
            <a:r>
              <a:rPr lang="ru-RU" sz="3500" dirty="0" smtClean="0"/>
              <a:t>. </a:t>
            </a:r>
            <a:r>
              <a:rPr lang="ru-RU" sz="3500" dirty="0" smtClean="0"/>
              <a:t>Экономический анализ уголовного права и общественное </a:t>
            </a:r>
            <a:r>
              <a:rPr lang="ru-RU" sz="3500" dirty="0" err="1" smtClean="0"/>
              <a:t>правоприменение</a:t>
            </a:r>
            <a:r>
              <a:rPr lang="ru-RU" sz="3500" dirty="0" smtClean="0"/>
              <a:t>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750"/>
            <a:ext cx="9144000" cy="5429250"/>
          </a:xfrm>
        </p:spPr>
        <p:txBody>
          <a:bodyPr>
            <a:normAutofit lnSpcReduction="10000"/>
          </a:bodyPr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  <a:defRPr/>
            </a:pPr>
            <a:r>
              <a:rPr lang="ru-RU" b="1" i="1" dirty="0" smtClean="0"/>
              <a:t>Общественное правоприменение: базовая модель – денежное наказание и несклонные к риску индивиды</a:t>
            </a:r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ru-RU" dirty="0" smtClean="0"/>
              <a:t>В общем случае, для индивидов, несклонных к риску оптимальный размер штрафа будет меньше аналогичного для нейтральных к риску индивидов, так как:</a:t>
            </a:r>
          </a:p>
          <a:p>
            <a:pPr marL="623887" indent="-514350" eaLnBrk="1" hangingPunct="1">
              <a:spcBef>
                <a:spcPts val="600"/>
              </a:spcBef>
              <a:buFont typeface="+mj-lt"/>
              <a:buAutoNum type="arabicPeriod"/>
              <a:defRPr/>
            </a:pPr>
            <a:r>
              <a:rPr lang="ru-RU" sz="2900" dirty="0" smtClean="0"/>
              <a:t>Снижение размера штрафа сокращает риск и увеличивает благосостояние индивидов.</a:t>
            </a:r>
          </a:p>
          <a:p>
            <a:pPr marL="623887" indent="-514350" eaLnBrk="1" hangingPunct="1">
              <a:spcBef>
                <a:spcPts val="600"/>
              </a:spcBef>
              <a:buFont typeface="+mj-lt"/>
              <a:buAutoNum type="arabicPeriod"/>
              <a:defRPr/>
            </a:pPr>
            <a:r>
              <a:rPr lang="ru-RU" sz="2900" dirty="0" smtClean="0"/>
              <a:t>Несклонных к риску индивидов легче удержать от правонарушений, по сравнению с нейтральными к риску.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8</a:t>
            </a:r>
            <a:r>
              <a:rPr lang="ru-RU" sz="3500" dirty="0" smtClean="0"/>
              <a:t>. </a:t>
            </a:r>
            <a:r>
              <a:rPr lang="ru-RU" sz="3500" dirty="0" smtClean="0"/>
              <a:t>Экономический анализ уголовного права и общественное </a:t>
            </a:r>
            <a:r>
              <a:rPr lang="ru-RU" sz="3500" dirty="0" err="1" smtClean="0"/>
              <a:t>правоприменение</a:t>
            </a:r>
            <a:r>
              <a:rPr lang="ru-RU" sz="3500" dirty="0" smtClean="0"/>
              <a:t>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71625"/>
            <a:ext cx="9144000" cy="5286375"/>
          </a:xfrm>
        </p:spPr>
        <p:txBody>
          <a:bodyPr>
            <a:normAutofit fontScale="92500" lnSpcReduction="10000"/>
          </a:bodyPr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  <a:defRPr/>
            </a:pPr>
            <a:r>
              <a:rPr lang="ru-RU" sz="3000" b="1" i="1" dirty="0" smtClean="0"/>
              <a:t>Общественное правоприменение: базовая модель – неденежное наказание и нейтральные к риску ТЗ индивиды</a:t>
            </a:r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ru-RU" sz="3000" dirty="0" smtClean="0"/>
              <a:t>Если действует правило строгой ответственности, индивид совершит правонарушение только, если для него выполняется условие:</a:t>
            </a:r>
          </a:p>
          <a:p>
            <a:pPr algn="r" eaLnBrk="1" hangingPunct="1">
              <a:spcBef>
                <a:spcPts val="600"/>
              </a:spcBef>
              <a:buFont typeface="Georgia" pitchFamily="18" charset="0"/>
              <a:buNone/>
              <a:defRPr/>
            </a:pPr>
            <a:r>
              <a:rPr lang="ru-RU" sz="3000" dirty="0" smtClean="0"/>
              <a:t>(</a:t>
            </a:r>
            <a:r>
              <a:rPr lang="en-US" sz="3000" dirty="0" smtClean="0"/>
              <a:t>8</a:t>
            </a:r>
            <a:r>
              <a:rPr lang="ru-RU" sz="3000" dirty="0" smtClean="0"/>
              <a:t>.14</a:t>
            </a:r>
            <a:r>
              <a:rPr lang="ru-RU" sz="3000" dirty="0" smtClean="0"/>
              <a:t>)</a:t>
            </a:r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ru-RU" sz="3000" dirty="0" smtClean="0"/>
              <a:t>Где </a:t>
            </a:r>
            <a:r>
              <a:rPr lang="en-US" sz="3000" i="1" dirty="0" smtClean="0"/>
              <a:t>s </a:t>
            </a:r>
            <a:r>
              <a:rPr lang="ru-RU" sz="3000" dirty="0" smtClean="0"/>
              <a:t>– тяжесть наказания (срок тюремного заключения)</a:t>
            </a:r>
            <a:r>
              <a:rPr lang="ru-RU" sz="3000" i="1" dirty="0" smtClean="0"/>
              <a:t>.</a:t>
            </a:r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ru-RU" sz="3000" dirty="0" smtClean="0"/>
              <a:t>Для нейтральных к риску тюремного заключения индивидов тяжесть тюремного заключения растет прямо пропорционально его сроку: </a:t>
            </a:r>
            <a:r>
              <a:rPr lang="en-US" sz="3000" i="1" dirty="0" smtClean="0"/>
              <a:t>d(s)=s</a:t>
            </a:r>
            <a:r>
              <a:rPr lang="en-US" sz="3000" dirty="0" smtClean="0"/>
              <a:t>.</a:t>
            </a:r>
            <a:endParaRPr lang="ru-RU" sz="3000" dirty="0" smtClean="0"/>
          </a:p>
        </p:txBody>
      </p:sp>
      <p:graphicFrame>
        <p:nvGraphicFramePr>
          <p:cNvPr id="47106" name="Object 2"/>
          <p:cNvGraphicFramePr>
            <a:graphicFrameLocks noChangeAspect="1"/>
          </p:cNvGraphicFramePr>
          <p:nvPr/>
        </p:nvGraphicFramePr>
        <p:xfrm>
          <a:off x="3644900" y="3929063"/>
          <a:ext cx="1854200" cy="642937"/>
        </p:xfrm>
        <a:graphic>
          <a:graphicData uri="http://schemas.openxmlformats.org/presentationml/2006/ole">
            <p:oleObj spid="_x0000_s10242" name="Формула" r:id="rId3" imgW="62208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7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8</a:t>
            </a:r>
            <a:r>
              <a:rPr lang="ru-RU" sz="3500" dirty="0" smtClean="0"/>
              <a:t>. </a:t>
            </a:r>
            <a:r>
              <a:rPr lang="ru-RU" sz="3500" dirty="0" smtClean="0"/>
              <a:t>Экономический анализ уголовного права и общественное </a:t>
            </a:r>
            <a:r>
              <a:rPr lang="ru-RU" sz="3500" dirty="0" err="1" smtClean="0"/>
              <a:t>правоприменение</a:t>
            </a:r>
            <a:r>
              <a:rPr lang="ru-RU" sz="3500" dirty="0" smtClean="0"/>
              <a:t>.</a:t>
            </a:r>
          </a:p>
        </p:txBody>
      </p:sp>
      <p:sp>
        <p:nvSpPr>
          <p:cNvPr id="48132" name="Содержимое 2"/>
          <p:cNvSpPr>
            <a:spLocks noGrp="1"/>
          </p:cNvSpPr>
          <p:nvPr>
            <p:ph idx="1"/>
          </p:nvPr>
        </p:nvSpPr>
        <p:spPr>
          <a:xfrm>
            <a:off x="0" y="1428750"/>
            <a:ext cx="9144000" cy="5429250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b="1" i="1" dirty="0" smtClean="0"/>
              <a:t>Общественное </a:t>
            </a:r>
            <a:r>
              <a:rPr lang="ru-RU" b="1" i="1" dirty="0" err="1" smtClean="0"/>
              <a:t>правоприменение</a:t>
            </a:r>
            <a:r>
              <a:rPr lang="ru-RU" b="1" i="1" dirty="0" smtClean="0"/>
              <a:t>: базовая модель – </a:t>
            </a:r>
            <a:r>
              <a:rPr lang="ru-RU" b="1" i="1" dirty="0" err="1" smtClean="0"/>
              <a:t>неденежное</a:t>
            </a:r>
            <a:r>
              <a:rPr lang="ru-RU" b="1" i="1" dirty="0" smtClean="0"/>
              <a:t> наказание и нейтральные к риску ТЗ индивиды</a:t>
            </a:r>
          </a:p>
          <a:p>
            <a:pPr eaLnBrk="1" hangingPunct="1">
              <a:spcBef>
                <a:spcPts val="600"/>
              </a:spcBef>
              <a:buFont typeface="Arial" charset="0"/>
              <a:buChar char="•"/>
            </a:pPr>
            <a:r>
              <a:rPr lang="ru-RU" dirty="0" smtClean="0"/>
              <a:t>Целевая функция общества:</a:t>
            </a:r>
          </a:p>
          <a:p>
            <a:pPr algn="r" eaLnBrk="1" hangingPunct="1">
              <a:spcBef>
                <a:spcPts val="600"/>
              </a:spcBef>
              <a:buFont typeface="Georgia" pitchFamily="18" charset="0"/>
              <a:buNone/>
            </a:pPr>
            <a:endParaRPr lang="en-US" dirty="0" smtClean="0"/>
          </a:p>
          <a:p>
            <a:pPr algn="r" eaLnBrk="1" hangingPunct="1">
              <a:spcBef>
                <a:spcPts val="600"/>
              </a:spcBef>
              <a:buFont typeface="Georgia" pitchFamily="18" charset="0"/>
              <a:buNone/>
            </a:pPr>
            <a:r>
              <a:rPr lang="ru-RU" dirty="0" smtClean="0"/>
              <a:t>(</a:t>
            </a:r>
            <a:r>
              <a:rPr lang="en-US" dirty="0" smtClean="0"/>
              <a:t>8</a:t>
            </a:r>
            <a:r>
              <a:rPr lang="ru-RU" dirty="0" smtClean="0"/>
              <a:t>.15</a:t>
            </a:r>
            <a:r>
              <a:rPr lang="ru-RU" dirty="0" smtClean="0"/>
              <a:t>)</a:t>
            </a:r>
          </a:p>
          <a:p>
            <a:pPr eaLnBrk="1" hangingPunct="1">
              <a:spcBef>
                <a:spcPts val="600"/>
              </a:spcBef>
              <a:buFont typeface="Arial" charset="0"/>
              <a:buChar char="•"/>
            </a:pPr>
            <a:r>
              <a:rPr lang="ru-RU" dirty="0" smtClean="0"/>
              <a:t>Где </a:t>
            </a:r>
            <a:r>
              <a:rPr lang="ru-RU" i="1" dirty="0" smtClean="0"/>
              <a:t>с</a:t>
            </a:r>
            <a:r>
              <a:rPr lang="ru-RU" dirty="0" smtClean="0"/>
              <a:t> – издержки общества на содержание в тюрьме правонарушителя в течение одного периода</a:t>
            </a:r>
            <a:r>
              <a:rPr lang="ru-RU" i="1" dirty="0" smtClean="0"/>
              <a:t>, </a:t>
            </a:r>
            <a:r>
              <a:rPr lang="en-US" i="1" dirty="0" smtClean="0"/>
              <a:t>c&gt;0</a:t>
            </a:r>
            <a:r>
              <a:rPr lang="ru-RU" dirty="0" smtClean="0"/>
              <a:t>.</a:t>
            </a:r>
          </a:p>
          <a:p>
            <a:pPr eaLnBrk="1" hangingPunct="1">
              <a:spcBef>
                <a:spcPts val="600"/>
              </a:spcBef>
              <a:buFont typeface="Arial" charset="0"/>
              <a:buChar char="•"/>
            </a:pPr>
            <a:r>
              <a:rPr lang="ru-RU" dirty="0" smtClean="0"/>
              <a:t>Общественно оптимальная тяжесть наказания </a:t>
            </a:r>
            <a:r>
              <a:rPr lang="en-US" i="1" dirty="0" smtClean="0"/>
              <a:t>s*=</a:t>
            </a:r>
            <a:r>
              <a:rPr lang="en-US" i="1" dirty="0" err="1" smtClean="0"/>
              <a:t>s</a:t>
            </a:r>
            <a:r>
              <a:rPr lang="en-US" i="1" baseline="-25000" dirty="0" err="1" smtClean="0"/>
              <a:t>max</a:t>
            </a:r>
            <a:r>
              <a:rPr lang="en-US" i="1" dirty="0" smtClean="0"/>
              <a:t>.</a:t>
            </a:r>
            <a:endParaRPr lang="ru-RU" dirty="0" smtClean="0"/>
          </a:p>
        </p:txBody>
      </p:sp>
      <p:graphicFrame>
        <p:nvGraphicFramePr>
          <p:cNvPr id="48130" name="Object 2"/>
          <p:cNvGraphicFramePr>
            <a:graphicFrameLocks noChangeAspect="1"/>
          </p:cNvGraphicFramePr>
          <p:nvPr/>
        </p:nvGraphicFramePr>
        <p:xfrm>
          <a:off x="1000125" y="3071813"/>
          <a:ext cx="6770688" cy="1466850"/>
        </p:xfrm>
        <a:graphic>
          <a:graphicData uri="http://schemas.openxmlformats.org/presentationml/2006/ole">
            <p:oleObj spid="_x0000_s11266" name="Формула" r:id="rId3" imgW="2463480" imgH="5331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8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8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8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81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81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81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8</a:t>
            </a:r>
            <a:r>
              <a:rPr lang="ru-RU" sz="3500" dirty="0" smtClean="0"/>
              <a:t>. </a:t>
            </a:r>
            <a:r>
              <a:rPr lang="ru-RU" sz="3500" dirty="0" smtClean="0"/>
              <a:t>Экономический анализ уголовного права и общественное </a:t>
            </a:r>
            <a:r>
              <a:rPr lang="ru-RU" sz="3500" dirty="0" err="1" smtClean="0"/>
              <a:t>правоприменение</a:t>
            </a:r>
            <a:r>
              <a:rPr lang="ru-RU" sz="3500" dirty="0" smtClean="0"/>
              <a:t>.</a:t>
            </a:r>
          </a:p>
        </p:txBody>
      </p:sp>
      <p:sp>
        <p:nvSpPr>
          <p:cNvPr id="49154" name="Содержимое 2"/>
          <p:cNvSpPr>
            <a:spLocks noGrp="1"/>
          </p:cNvSpPr>
          <p:nvPr>
            <p:ph idx="1"/>
          </p:nvPr>
        </p:nvSpPr>
        <p:spPr>
          <a:xfrm>
            <a:off x="0" y="1428750"/>
            <a:ext cx="9144000" cy="5429250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sz="2900" b="1" i="1" smtClean="0"/>
              <a:t>Общественное правоприменение: базовая модель – неденежное наказание и нейтральные к риску  ТЗ индивиды</a:t>
            </a:r>
          </a:p>
          <a:p>
            <a:pPr eaLnBrk="1" hangingPunct="1">
              <a:spcBef>
                <a:spcPts val="600"/>
              </a:spcBef>
              <a:buFont typeface="Arial" charset="0"/>
              <a:buChar char="•"/>
            </a:pPr>
            <a:r>
              <a:rPr lang="ru-RU" sz="2900" smtClean="0"/>
              <a:t>Если </a:t>
            </a:r>
            <a:r>
              <a:rPr lang="en-US" sz="2900" i="1" smtClean="0"/>
              <a:t>s&lt;s</a:t>
            </a:r>
            <a:r>
              <a:rPr lang="en-US" sz="2900" i="1" baseline="-25000" smtClean="0"/>
              <a:t>max</a:t>
            </a:r>
            <a:r>
              <a:rPr lang="ru-RU" sz="2900" smtClean="0"/>
              <a:t> общество может увеличить </a:t>
            </a:r>
            <a:r>
              <a:rPr lang="en-US" sz="2900" i="1" smtClean="0"/>
              <a:t>s</a:t>
            </a:r>
            <a:r>
              <a:rPr lang="ru-RU" sz="2900" smtClean="0"/>
              <a:t> таким образом, чтобы </a:t>
            </a:r>
            <a:r>
              <a:rPr lang="en-US" sz="2900" i="1" smtClean="0"/>
              <a:t>p(e)s</a:t>
            </a:r>
            <a:r>
              <a:rPr lang="ru-RU" sz="2900" smtClean="0"/>
              <a:t> осталось неизменным.</a:t>
            </a:r>
          </a:p>
          <a:p>
            <a:pPr eaLnBrk="1" hangingPunct="1">
              <a:spcBef>
                <a:spcPts val="600"/>
              </a:spcBef>
              <a:buFont typeface="Arial" charset="0"/>
              <a:buChar char="•"/>
            </a:pPr>
            <a:r>
              <a:rPr lang="ru-RU" sz="2900" smtClean="0"/>
              <a:t>Поведение индивидов не изменится (</a:t>
            </a:r>
            <a:r>
              <a:rPr lang="en-US" sz="2900" i="1" smtClean="0"/>
              <a:t>p(e)s</a:t>
            </a:r>
            <a:r>
              <a:rPr lang="ru-RU" sz="2900" i="1" smtClean="0"/>
              <a:t>=</a:t>
            </a:r>
            <a:r>
              <a:rPr lang="en-US" sz="2900" i="1" smtClean="0"/>
              <a:t>const</a:t>
            </a:r>
            <a:r>
              <a:rPr lang="en-US" sz="2900" smtClean="0"/>
              <a:t>)</a:t>
            </a:r>
            <a:r>
              <a:rPr lang="ru-RU" sz="2900" smtClean="0"/>
              <a:t>.</a:t>
            </a:r>
          </a:p>
          <a:p>
            <a:pPr eaLnBrk="1" hangingPunct="1">
              <a:spcBef>
                <a:spcPts val="600"/>
              </a:spcBef>
              <a:buFont typeface="Arial" charset="0"/>
              <a:buChar char="•"/>
            </a:pPr>
            <a:r>
              <a:rPr lang="ru-RU" sz="2900" smtClean="0"/>
              <a:t>Общественные издержки тюремного заключения также не изменятся</a:t>
            </a:r>
            <a:r>
              <a:rPr lang="en-US" sz="2900" smtClean="0"/>
              <a:t> (</a:t>
            </a:r>
            <a:r>
              <a:rPr lang="en-US" sz="2900" i="1" smtClean="0"/>
              <a:t>p(e)(s+cs)=const</a:t>
            </a:r>
            <a:r>
              <a:rPr lang="en-US" sz="2900" smtClean="0"/>
              <a:t>)</a:t>
            </a:r>
            <a:r>
              <a:rPr lang="ru-RU" sz="2900" smtClean="0"/>
              <a:t>.</a:t>
            </a:r>
          </a:p>
          <a:p>
            <a:pPr eaLnBrk="1" hangingPunct="1">
              <a:spcBef>
                <a:spcPts val="600"/>
              </a:spcBef>
              <a:buFont typeface="Arial" charset="0"/>
              <a:buChar char="•"/>
            </a:pPr>
            <a:r>
              <a:rPr lang="ru-RU" sz="2900" smtClean="0"/>
              <a:t>Издержки правоприменения </a:t>
            </a:r>
            <a:r>
              <a:rPr lang="en-US" sz="2900" i="1" smtClean="0"/>
              <a:t>e</a:t>
            </a:r>
            <a:r>
              <a:rPr lang="ru-RU" sz="2900" smtClean="0"/>
              <a:t> сократятся.</a:t>
            </a:r>
            <a:endParaRPr lang="ru-RU" sz="2900" i="1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9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9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9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9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91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8</a:t>
            </a:r>
            <a:r>
              <a:rPr lang="ru-RU" sz="3500" dirty="0" smtClean="0"/>
              <a:t>. </a:t>
            </a:r>
            <a:r>
              <a:rPr lang="ru-RU" sz="3500" dirty="0" smtClean="0"/>
              <a:t>Экономический анализ уголовного права и общественное </a:t>
            </a:r>
            <a:r>
              <a:rPr lang="ru-RU" sz="3500" dirty="0" err="1" smtClean="0"/>
              <a:t>правоприменение</a:t>
            </a:r>
            <a:r>
              <a:rPr lang="ru-RU" sz="3500" dirty="0" smtClean="0"/>
              <a:t>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750"/>
            <a:ext cx="9144000" cy="5429250"/>
          </a:xfrm>
        </p:spPr>
        <p:txBody>
          <a:bodyPr>
            <a:normAutofit lnSpcReduction="10000"/>
          </a:bodyPr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  <a:defRPr/>
            </a:pPr>
            <a:r>
              <a:rPr lang="ru-RU" b="1" i="1" dirty="0" smtClean="0"/>
              <a:t>Общественное правоприменение: базовая модель – неденежное наказание и несклонные к риску ТЗ индивиды</a:t>
            </a:r>
          </a:p>
          <a:p>
            <a:pPr eaLnBrk="1" hangingPunct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ru-RU" dirty="0" smtClean="0"/>
              <a:t>Целевая функция общества:</a:t>
            </a:r>
          </a:p>
          <a:p>
            <a:pPr algn="r" eaLnBrk="1" hangingPunct="1">
              <a:spcBef>
                <a:spcPts val="0"/>
              </a:spcBef>
              <a:buFont typeface="Georgia" pitchFamily="18" charset="0"/>
              <a:buNone/>
              <a:defRPr/>
            </a:pPr>
            <a:endParaRPr lang="en-US" dirty="0" smtClean="0"/>
          </a:p>
          <a:p>
            <a:pPr algn="r" eaLnBrk="1" hangingPunct="1">
              <a:spcBef>
                <a:spcPts val="0"/>
              </a:spcBef>
              <a:buFont typeface="Georgia" pitchFamily="18" charset="0"/>
              <a:buNone/>
              <a:defRPr/>
            </a:pPr>
            <a:r>
              <a:rPr lang="ru-RU" dirty="0" smtClean="0"/>
              <a:t>(</a:t>
            </a:r>
            <a:r>
              <a:rPr lang="en-US" dirty="0" smtClean="0"/>
              <a:t>8</a:t>
            </a:r>
            <a:r>
              <a:rPr lang="ru-RU" dirty="0" smtClean="0"/>
              <a:t>.16</a:t>
            </a:r>
            <a:r>
              <a:rPr lang="ru-RU" dirty="0" smtClean="0"/>
              <a:t>)</a:t>
            </a:r>
          </a:p>
          <a:p>
            <a:pPr eaLnBrk="1" hangingPunct="1">
              <a:spcBef>
                <a:spcPts val="0"/>
              </a:spcBef>
              <a:buFont typeface="Arial" pitchFamily="34" charset="0"/>
              <a:buChar char="•"/>
              <a:defRPr/>
            </a:pPr>
            <a:endParaRPr lang="ru-RU" dirty="0" smtClean="0"/>
          </a:p>
          <a:p>
            <a:pPr eaLnBrk="1" hangingPunct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ru-RU" dirty="0" smtClean="0"/>
              <a:t>Изменяем тяжесть и вероятность наказания таким образом, чтобы: </a:t>
            </a:r>
            <a:r>
              <a:rPr lang="en-US" i="1" dirty="0" smtClean="0"/>
              <a:t>p(e)d(s)=p(e’)d(</a:t>
            </a:r>
            <a:r>
              <a:rPr lang="en-US" i="1" dirty="0" err="1" smtClean="0"/>
              <a:t>s</a:t>
            </a:r>
            <a:r>
              <a:rPr lang="en-US" i="1" baseline="-25000" dirty="0" err="1" smtClean="0"/>
              <a:t>max</a:t>
            </a:r>
            <a:r>
              <a:rPr lang="en-US" i="1" dirty="0" smtClean="0"/>
              <a:t>)</a:t>
            </a:r>
            <a:r>
              <a:rPr lang="ru-RU" dirty="0" smtClean="0"/>
              <a:t>.</a:t>
            </a:r>
            <a:endParaRPr lang="en-US" dirty="0" smtClean="0"/>
          </a:p>
          <a:p>
            <a:pPr eaLnBrk="1" hangingPunct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ru-RU" dirty="0" smtClean="0"/>
              <a:t>Сдерживание усиливается (</a:t>
            </a:r>
            <a:r>
              <a:rPr lang="en-US" i="1" dirty="0" smtClean="0"/>
              <a:t>p(e)</a:t>
            </a:r>
            <a:r>
              <a:rPr lang="en-US" i="1" dirty="0" err="1" smtClean="0"/>
              <a:t>cs</a:t>
            </a:r>
            <a:r>
              <a:rPr lang="en-US" i="1" dirty="0" smtClean="0">
                <a:latin typeface="Arial"/>
                <a:cs typeface="Arial"/>
              </a:rPr>
              <a:t>↓</a:t>
            </a:r>
            <a:r>
              <a:rPr lang="en-US" dirty="0" smtClean="0">
                <a:cs typeface="Arial"/>
              </a:rPr>
              <a:t>)</a:t>
            </a:r>
            <a:r>
              <a:rPr lang="ru-RU" dirty="0" smtClean="0">
                <a:cs typeface="Arial"/>
              </a:rPr>
              <a:t>, издержки правоприменения сокращаются (</a:t>
            </a:r>
            <a:r>
              <a:rPr lang="en-US" i="1" dirty="0" smtClean="0">
                <a:cs typeface="Arial"/>
              </a:rPr>
              <a:t>e</a:t>
            </a:r>
            <a:r>
              <a:rPr lang="en-US" i="1" dirty="0" smtClean="0">
                <a:latin typeface="Arial"/>
                <a:cs typeface="Arial"/>
              </a:rPr>
              <a:t>↓</a:t>
            </a:r>
            <a:r>
              <a:rPr lang="ru-RU" dirty="0" smtClean="0">
                <a:latin typeface="Arial"/>
                <a:cs typeface="Arial"/>
              </a:rPr>
              <a:t>).</a:t>
            </a:r>
            <a:endParaRPr lang="ru-RU" dirty="0" smtClean="0"/>
          </a:p>
          <a:p>
            <a:pPr eaLnBrk="1" hangingPunct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ru-RU" dirty="0" smtClean="0"/>
              <a:t>Общественно оптимальная тяжесть наказания </a:t>
            </a:r>
            <a:r>
              <a:rPr lang="en-US" i="1" dirty="0" smtClean="0"/>
              <a:t>s*=</a:t>
            </a:r>
            <a:r>
              <a:rPr lang="en-US" i="1" dirty="0" err="1" smtClean="0"/>
              <a:t>s</a:t>
            </a:r>
            <a:r>
              <a:rPr lang="en-US" i="1" baseline="-25000" dirty="0" err="1" smtClean="0"/>
              <a:t>max</a:t>
            </a:r>
            <a:r>
              <a:rPr lang="en-US" i="1" dirty="0" smtClean="0"/>
              <a:t>.</a:t>
            </a:r>
            <a:endParaRPr lang="ru-RU" dirty="0" smtClean="0"/>
          </a:p>
        </p:txBody>
      </p:sp>
      <p:graphicFrame>
        <p:nvGraphicFramePr>
          <p:cNvPr id="50178" name="Object 2"/>
          <p:cNvGraphicFramePr>
            <a:graphicFrameLocks noChangeAspect="1"/>
          </p:cNvGraphicFramePr>
          <p:nvPr/>
        </p:nvGraphicFramePr>
        <p:xfrm>
          <a:off x="642938" y="2857500"/>
          <a:ext cx="7432675" cy="1466850"/>
        </p:xfrm>
        <a:graphic>
          <a:graphicData uri="http://schemas.openxmlformats.org/presentationml/2006/ole">
            <p:oleObj spid="_x0000_s12290" name="Формула" r:id="rId3" imgW="2705040" imgH="5331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0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8</a:t>
            </a:r>
            <a:r>
              <a:rPr lang="ru-RU" sz="3500" dirty="0" smtClean="0"/>
              <a:t>. </a:t>
            </a:r>
            <a:r>
              <a:rPr lang="ru-RU" sz="3500" dirty="0" smtClean="0"/>
              <a:t>Экономический анализ уголовного права и общественное </a:t>
            </a:r>
            <a:r>
              <a:rPr lang="ru-RU" sz="3500" dirty="0" err="1" smtClean="0"/>
              <a:t>правоприменение</a:t>
            </a:r>
            <a:r>
              <a:rPr lang="ru-RU" sz="3500" dirty="0" smtClean="0"/>
              <a:t>.</a:t>
            </a:r>
          </a:p>
        </p:txBody>
      </p:sp>
      <p:sp>
        <p:nvSpPr>
          <p:cNvPr id="51202" name="Содержимое 2"/>
          <p:cNvSpPr>
            <a:spLocks noGrp="1"/>
          </p:cNvSpPr>
          <p:nvPr>
            <p:ph idx="1"/>
          </p:nvPr>
        </p:nvSpPr>
        <p:spPr>
          <a:xfrm>
            <a:off x="0" y="1428750"/>
            <a:ext cx="9144000" cy="5429250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b="1" i="1" dirty="0" smtClean="0"/>
              <a:t>Общественное </a:t>
            </a:r>
            <a:r>
              <a:rPr lang="ru-RU" b="1" i="1" dirty="0" err="1" smtClean="0"/>
              <a:t>правоприменение</a:t>
            </a:r>
            <a:r>
              <a:rPr lang="ru-RU" b="1" i="1" dirty="0" smtClean="0"/>
              <a:t>: базовая модель – </a:t>
            </a:r>
            <a:r>
              <a:rPr lang="ru-RU" b="1" i="1" dirty="0" err="1" smtClean="0"/>
              <a:t>неденежное</a:t>
            </a:r>
            <a:r>
              <a:rPr lang="ru-RU" b="1" i="1" dirty="0" smtClean="0"/>
              <a:t> наказание и склонные к риску ТЗ индивиды</a:t>
            </a:r>
          </a:p>
          <a:p>
            <a:pPr eaLnBrk="1" hangingPunct="1">
              <a:spcBef>
                <a:spcPts val="600"/>
              </a:spcBef>
              <a:buFont typeface="Arial" charset="0"/>
              <a:buChar char="•"/>
            </a:pPr>
            <a:r>
              <a:rPr lang="ru-RU" dirty="0" smtClean="0"/>
              <a:t>Целевая функция общества аналогична </a:t>
            </a:r>
            <a:r>
              <a:rPr lang="ru-RU" dirty="0" smtClean="0"/>
              <a:t>(</a:t>
            </a:r>
            <a:r>
              <a:rPr lang="en-US" dirty="0" smtClean="0"/>
              <a:t>8</a:t>
            </a:r>
            <a:r>
              <a:rPr lang="ru-RU" dirty="0" smtClean="0"/>
              <a:t>.16</a:t>
            </a:r>
            <a:r>
              <a:rPr lang="ru-RU" dirty="0" smtClean="0"/>
              <a:t>).</a:t>
            </a:r>
          </a:p>
          <a:p>
            <a:pPr eaLnBrk="1" hangingPunct="1">
              <a:spcBef>
                <a:spcPts val="600"/>
              </a:spcBef>
              <a:buFont typeface="Arial" charset="0"/>
              <a:buChar char="•"/>
            </a:pPr>
            <a:r>
              <a:rPr lang="ru-RU" dirty="0" smtClean="0"/>
              <a:t>Изменяем тяжесть и вероятность наказания таким образом, чтобы: </a:t>
            </a:r>
            <a:r>
              <a:rPr lang="en-US" i="1" dirty="0" smtClean="0"/>
              <a:t>p(e)d(s)=p(e’)d(</a:t>
            </a:r>
            <a:r>
              <a:rPr lang="en-US" i="1" dirty="0" err="1" smtClean="0"/>
              <a:t>s</a:t>
            </a:r>
            <a:r>
              <a:rPr lang="en-US" i="1" baseline="-25000" dirty="0" err="1" smtClean="0"/>
              <a:t>max</a:t>
            </a:r>
            <a:r>
              <a:rPr lang="en-US" i="1" dirty="0" smtClean="0"/>
              <a:t>)</a:t>
            </a:r>
            <a:r>
              <a:rPr lang="ru-RU" dirty="0" smtClean="0"/>
              <a:t>.</a:t>
            </a:r>
            <a:endParaRPr lang="en-US" dirty="0" smtClean="0"/>
          </a:p>
          <a:p>
            <a:pPr eaLnBrk="1" hangingPunct="1">
              <a:spcBef>
                <a:spcPts val="600"/>
              </a:spcBef>
              <a:buFont typeface="Arial" charset="0"/>
              <a:buChar char="•"/>
            </a:pPr>
            <a:r>
              <a:rPr lang="ru-RU" dirty="0" smtClean="0"/>
              <a:t>Сдерживание сокращается (</a:t>
            </a:r>
            <a:r>
              <a:rPr lang="en-US" i="1" dirty="0" smtClean="0"/>
              <a:t>p(e)</a:t>
            </a:r>
            <a:r>
              <a:rPr lang="en-US" i="1" dirty="0" err="1" smtClean="0"/>
              <a:t>cs</a:t>
            </a:r>
            <a:r>
              <a:rPr lang="en-US" i="1" dirty="0" smtClean="0">
                <a:latin typeface="Arial" charset="0"/>
                <a:cs typeface="Arial" charset="0"/>
              </a:rPr>
              <a:t>↑</a:t>
            </a:r>
            <a:r>
              <a:rPr lang="en-US" dirty="0" smtClean="0">
                <a:cs typeface="Arial" charset="0"/>
              </a:rPr>
              <a:t>)</a:t>
            </a:r>
            <a:r>
              <a:rPr lang="ru-RU" dirty="0" smtClean="0">
                <a:cs typeface="Arial" charset="0"/>
              </a:rPr>
              <a:t>, издержки правоприменения сокращаются (</a:t>
            </a:r>
            <a:r>
              <a:rPr lang="en-US" i="1" dirty="0" smtClean="0">
                <a:cs typeface="Arial" charset="0"/>
              </a:rPr>
              <a:t>e</a:t>
            </a:r>
            <a:r>
              <a:rPr lang="en-US" i="1" dirty="0" smtClean="0">
                <a:latin typeface="Arial" charset="0"/>
                <a:cs typeface="Arial" charset="0"/>
              </a:rPr>
              <a:t>↓</a:t>
            </a:r>
            <a:r>
              <a:rPr lang="ru-RU" dirty="0" smtClean="0">
                <a:latin typeface="Arial" charset="0"/>
                <a:cs typeface="Arial" charset="0"/>
              </a:rPr>
              <a:t>).</a:t>
            </a:r>
            <a:endParaRPr lang="ru-RU" dirty="0" smtClean="0"/>
          </a:p>
          <a:p>
            <a:pPr eaLnBrk="1" hangingPunct="1">
              <a:spcBef>
                <a:spcPts val="600"/>
              </a:spcBef>
              <a:buFont typeface="Arial" charset="0"/>
              <a:buChar char="•"/>
            </a:pPr>
            <a:r>
              <a:rPr lang="ru-RU" dirty="0" smtClean="0"/>
              <a:t>Общественно оптимальная тяжесть наказания </a:t>
            </a:r>
            <a:r>
              <a:rPr lang="en-US" i="1" dirty="0" smtClean="0"/>
              <a:t>s*=</a:t>
            </a:r>
            <a:r>
              <a:rPr lang="ru-RU" i="1" dirty="0" smtClean="0"/>
              <a:t>?</a:t>
            </a:r>
            <a:r>
              <a:rPr lang="en-US" i="1" dirty="0" smtClean="0"/>
              <a:t>.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1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1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12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12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8</a:t>
            </a:r>
            <a:r>
              <a:rPr lang="ru-RU" sz="3500" dirty="0" smtClean="0"/>
              <a:t>. </a:t>
            </a:r>
            <a:r>
              <a:rPr lang="ru-RU" sz="3500" dirty="0" smtClean="0"/>
              <a:t>Экономический анализ уголовного права и общественное </a:t>
            </a:r>
            <a:r>
              <a:rPr lang="ru-RU" sz="3500" dirty="0" err="1" smtClean="0"/>
              <a:t>правоприменение</a:t>
            </a:r>
            <a:r>
              <a:rPr lang="ru-RU" sz="3500" dirty="0" smtClean="0"/>
              <a:t>.</a:t>
            </a:r>
          </a:p>
        </p:txBody>
      </p:sp>
      <p:sp>
        <p:nvSpPr>
          <p:cNvPr id="53252" name="Содержимое 2"/>
          <p:cNvSpPr>
            <a:spLocks noGrp="1"/>
          </p:cNvSpPr>
          <p:nvPr>
            <p:ph idx="1"/>
          </p:nvPr>
        </p:nvSpPr>
        <p:spPr>
          <a:xfrm>
            <a:off x="0" y="1428750"/>
            <a:ext cx="9144000" cy="5429250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b="1" i="1" dirty="0" smtClean="0"/>
              <a:t>Общественное </a:t>
            </a:r>
            <a:r>
              <a:rPr lang="ru-RU" b="1" i="1" dirty="0" err="1" smtClean="0"/>
              <a:t>правоприменение</a:t>
            </a:r>
            <a:r>
              <a:rPr lang="ru-RU" b="1" i="1" dirty="0" smtClean="0"/>
              <a:t>: совместное применение денежных и </a:t>
            </a:r>
            <a:r>
              <a:rPr lang="ru-RU" b="1" i="1" dirty="0" err="1" smtClean="0"/>
              <a:t>неденежных</a:t>
            </a:r>
            <a:r>
              <a:rPr lang="ru-RU" b="1" i="1" dirty="0" smtClean="0"/>
              <a:t> санкций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ru-RU" dirty="0" smtClean="0"/>
              <a:t>Целевая функция общества:</a:t>
            </a:r>
          </a:p>
          <a:p>
            <a:pPr algn="r" eaLnBrk="1" hangingPunct="1">
              <a:spcBef>
                <a:spcPct val="0"/>
              </a:spcBef>
              <a:buFont typeface="Georgia" pitchFamily="18" charset="0"/>
              <a:buNone/>
            </a:pPr>
            <a:endParaRPr lang="en-US" dirty="0" smtClean="0"/>
          </a:p>
          <a:p>
            <a:pPr algn="r" eaLnBrk="1" hangingPunct="1">
              <a:spcBef>
                <a:spcPct val="0"/>
              </a:spcBef>
              <a:buFont typeface="Georgia" pitchFamily="18" charset="0"/>
              <a:buNone/>
            </a:pPr>
            <a:r>
              <a:rPr lang="ru-RU" dirty="0" smtClean="0"/>
              <a:t>(</a:t>
            </a:r>
            <a:r>
              <a:rPr lang="en-US" dirty="0" smtClean="0"/>
              <a:t>8</a:t>
            </a:r>
            <a:r>
              <a:rPr lang="ru-RU" dirty="0" smtClean="0"/>
              <a:t>.17</a:t>
            </a:r>
            <a:r>
              <a:rPr lang="ru-RU" dirty="0" smtClean="0"/>
              <a:t>)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endParaRPr lang="ru-RU" dirty="0" smtClean="0"/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ru-RU" dirty="0" smtClean="0"/>
              <a:t>Применение тюремного заключения может быть оправдано только, если </a:t>
            </a:r>
            <a:r>
              <a:rPr lang="en-US" i="1" dirty="0" smtClean="0"/>
              <a:t>f=</a:t>
            </a:r>
            <a:r>
              <a:rPr lang="en-US" i="1" dirty="0" err="1" smtClean="0"/>
              <a:t>f</a:t>
            </a:r>
            <a:r>
              <a:rPr lang="en-US" i="1" baseline="-25000" dirty="0" err="1" smtClean="0"/>
              <a:t>max</a:t>
            </a:r>
            <a:r>
              <a:rPr lang="en-US" i="1" dirty="0" smtClean="0"/>
              <a:t>. </a:t>
            </a:r>
            <a:r>
              <a:rPr lang="ru-RU" dirty="0" smtClean="0"/>
              <a:t>Если </a:t>
            </a:r>
            <a:r>
              <a:rPr lang="en-US" i="1" dirty="0" smtClean="0"/>
              <a:t>f&lt;</a:t>
            </a:r>
            <a:r>
              <a:rPr lang="en-US" i="1" dirty="0" err="1" smtClean="0"/>
              <a:t>f</a:t>
            </a:r>
            <a:r>
              <a:rPr lang="en-US" i="1" baseline="-25000" dirty="0" err="1" smtClean="0"/>
              <a:t>max</a:t>
            </a:r>
            <a:r>
              <a:rPr lang="ru-RU" dirty="0" smtClean="0"/>
              <a:t> можно увеличить денежную составляющую наказания, сократить </a:t>
            </a:r>
            <a:r>
              <a:rPr lang="ru-RU" dirty="0" err="1" smtClean="0"/>
              <a:t>недежную</a:t>
            </a:r>
            <a:r>
              <a:rPr lang="ru-RU" dirty="0" smtClean="0"/>
              <a:t>, сэкономив, таким образом, на издержках тюремного заключения.</a:t>
            </a:r>
          </a:p>
        </p:txBody>
      </p:sp>
      <p:graphicFrame>
        <p:nvGraphicFramePr>
          <p:cNvPr id="53250" name="Object 2"/>
          <p:cNvGraphicFramePr>
            <a:graphicFrameLocks noChangeAspect="1"/>
          </p:cNvGraphicFramePr>
          <p:nvPr/>
        </p:nvGraphicFramePr>
        <p:xfrm>
          <a:off x="428625" y="3143250"/>
          <a:ext cx="7677150" cy="1466850"/>
        </p:xfrm>
        <a:graphic>
          <a:graphicData uri="http://schemas.openxmlformats.org/presentationml/2006/ole">
            <p:oleObj spid="_x0000_s13314" name="Формула" r:id="rId3" imgW="2793960" imgH="5331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3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32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3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32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32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8</a:t>
            </a:r>
            <a:r>
              <a:rPr lang="ru-RU" sz="3500" dirty="0" smtClean="0"/>
              <a:t>. </a:t>
            </a:r>
            <a:r>
              <a:rPr lang="ru-RU" sz="3500" dirty="0" smtClean="0"/>
              <a:t>Экономический анализ уголовного права и общественное </a:t>
            </a:r>
            <a:r>
              <a:rPr lang="ru-RU" sz="3500" dirty="0" err="1" smtClean="0"/>
              <a:t>правоприменение</a:t>
            </a:r>
            <a:r>
              <a:rPr lang="ru-RU" sz="3500" dirty="0" smtClean="0"/>
              <a:t>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750"/>
            <a:ext cx="9144000" cy="5429250"/>
          </a:xfrm>
        </p:spPr>
        <p:txBody>
          <a:bodyPr>
            <a:normAutofit lnSpcReduction="10000"/>
          </a:bodyPr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  <a:defRPr/>
            </a:pPr>
            <a:r>
              <a:rPr lang="ru-RU" b="1" i="1" dirty="0" smtClean="0"/>
              <a:t>Правоприменение по факту причинения вреда (</a:t>
            </a:r>
            <a:r>
              <a:rPr lang="en-US" b="1" i="1" dirty="0" smtClean="0"/>
              <a:t>harm based) </a:t>
            </a:r>
            <a:r>
              <a:rPr lang="ru-RU" b="1" i="1" dirty="0" smtClean="0"/>
              <a:t>или по факту совершения незаконного действия (</a:t>
            </a:r>
            <a:r>
              <a:rPr lang="en-US" b="1" i="1" dirty="0" smtClean="0"/>
              <a:t>act based)</a:t>
            </a:r>
            <a:endParaRPr lang="ru-RU" b="1" i="1" dirty="0" smtClean="0"/>
          </a:p>
          <a:p>
            <a:pPr eaLnBrk="1" hangingPunct="1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ru-RU" dirty="0" smtClean="0"/>
              <a:t>Преимущество </a:t>
            </a:r>
            <a:r>
              <a:rPr lang="en-US" i="1" dirty="0" smtClean="0"/>
              <a:t>act based liability</a:t>
            </a:r>
            <a:r>
              <a:rPr lang="ru-RU" dirty="0" smtClean="0"/>
              <a:t>: для оптимального сдерживания не нужны такие высокие санкции, как в случае </a:t>
            </a:r>
            <a:r>
              <a:rPr lang="en-US" i="1" dirty="0" smtClean="0"/>
              <a:t>harm based liability</a:t>
            </a:r>
            <a:r>
              <a:rPr lang="ru-RU" dirty="0" smtClean="0"/>
              <a:t>.</a:t>
            </a:r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ru-RU" dirty="0" smtClean="0"/>
              <a:t>Преимущество </a:t>
            </a:r>
            <a:r>
              <a:rPr lang="en-US" i="1" dirty="0" smtClean="0"/>
              <a:t>harm based liability</a:t>
            </a:r>
            <a:r>
              <a:rPr lang="ru-RU" dirty="0" smtClean="0"/>
              <a:t>:</a:t>
            </a:r>
            <a:r>
              <a:rPr lang="en-US" dirty="0" smtClean="0"/>
              <a:t> </a:t>
            </a:r>
            <a:r>
              <a:rPr lang="ru-RU" dirty="0" smtClean="0"/>
              <a:t>обществу нужен меньший объем информации для установления оптимальных параметров правоприменения</a:t>
            </a:r>
            <a:r>
              <a:rPr lang="en-US" i="1" dirty="0" smtClean="0"/>
              <a:t>.</a:t>
            </a:r>
            <a:r>
              <a:rPr lang="ru-RU" i="1" dirty="0" smtClean="0"/>
              <a:t> </a:t>
            </a:r>
            <a:r>
              <a:rPr lang="ru-RU" dirty="0" smtClean="0"/>
              <a:t>Не нужно оценивать тяжесть потенциального вреда.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8</a:t>
            </a:r>
            <a:r>
              <a:rPr lang="ru-RU" sz="3500" dirty="0" smtClean="0"/>
              <a:t>. </a:t>
            </a:r>
            <a:r>
              <a:rPr lang="ru-RU" sz="3500" dirty="0" smtClean="0"/>
              <a:t>Экономический анализ уголовного права и общественное </a:t>
            </a:r>
            <a:r>
              <a:rPr lang="ru-RU" sz="3500" dirty="0" err="1" smtClean="0"/>
              <a:t>правоприменение</a:t>
            </a:r>
            <a:r>
              <a:rPr lang="ru-RU" sz="3500" dirty="0" smtClean="0"/>
              <a:t>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750"/>
            <a:ext cx="9144000" cy="5429250"/>
          </a:xfrm>
        </p:spPr>
        <p:txBody>
          <a:bodyPr>
            <a:normAutofit lnSpcReduction="10000"/>
          </a:bodyPr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  <a:defRPr/>
            </a:pPr>
            <a:r>
              <a:rPr lang="ru-RU" b="1" i="1" dirty="0" smtClean="0"/>
              <a:t>Строгая ответственность (</a:t>
            </a:r>
            <a:r>
              <a:rPr lang="en-US" b="1" i="1" dirty="0" smtClean="0"/>
              <a:t>strict liability) vs. </a:t>
            </a:r>
            <a:r>
              <a:rPr lang="ru-RU" b="1" i="1" dirty="0" smtClean="0"/>
              <a:t>обусловленная ответственность (</a:t>
            </a:r>
            <a:r>
              <a:rPr lang="en-US" b="1" i="1" dirty="0" smtClean="0"/>
              <a:t>fault-based liability</a:t>
            </a:r>
            <a:r>
              <a:rPr lang="ru-RU" b="1" i="1" dirty="0" smtClean="0"/>
              <a:t>).</a:t>
            </a:r>
          </a:p>
          <a:p>
            <a:pPr eaLnBrk="1" hangingPunct="1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ru-RU" dirty="0" smtClean="0"/>
              <a:t>Преимущество </a:t>
            </a:r>
            <a:r>
              <a:rPr lang="en-US" i="1" dirty="0" smtClean="0"/>
              <a:t>fault-based liability</a:t>
            </a:r>
            <a:r>
              <a:rPr lang="ru-RU" dirty="0" smtClean="0"/>
              <a:t>: если применение санкций связано с издержками, обусловленная ответственность стимулирует индивидов следовать правовым стандартам, и, при отсутствии информационных проблем, никто не будет нести реального наказания</a:t>
            </a:r>
            <a:r>
              <a:rPr lang="ru-RU" i="1" dirty="0" smtClean="0"/>
              <a:t>.</a:t>
            </a:r>
          </a:p>
          <a:p>
            <a:pPr eaLnBrk="1" hangingPunct="1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ru-RU" dirty="0" smtClean="0"/>
              <a:t>Преимущество </a:t>
            </a:r>
            <a:r>
              <a:rPr lang="en-US" i="1" dirty="0" smtClean="0"/>
              <a:t>strict liability</a:t>
            </a:r>
            <a:r>
              <a:rPr lang="ru-RU" dirty="0" smtClean="0"/>
              <a:t>:</a:t>
            </a:r>
            <a:r>
              <a:rPr lang="en-US" dirty="0" smtClean="0"/>
              <a:t> </a:t>
            </a:r>
            <a:r>
              <a:rPr lang="ru-RU" dirty="0" smtClean="0"/>
              <a:t>необходим меньший объем информации для установления оптимальных параметров правоприменения.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8</a:t>
            </a:r>
            <a:r>
              <a:rPr lang="ru-RU" sz="3500" dirty="0" smtClean="0"/>
              <a:t>. </a:t>
            </a:r>
            <a:r>
              <a:rPr lang="ru-RU" sz="3500" dirty="0" smtClean="0"/>
              <a:t>Экономический анализ уголовного права и общественное </a:t>
            </a:r>
            <a:r>
              <a:rPr lang="ru-RU" sz="3500" dirty="0" err="1" smtClean="0"/>
              <a:t>правоприменение</a:t>
            </a:r>
            <a:r>
              <a:rPr lang="ru-RU" sz="3500" dirty="0" smtClean="0"/>
              <a:t>.</a:t>
            </a:r>
          </a:p>
        </p:txBody>
      </p:sp>
      <p:sp>
        <p:nvSpPr>
          <p:cNvPr id="67587" name="Содержимое 2"/>
          <p:cNvSpPr>
            <a:spLocks noGrp="1"/>
          </p:cNvSpPr>
          <p:nvPr>
            <p:ph idx="4294967295"/>
          </p:nvPr>
        </p:nvSpPr>
        <p:spPr>
          <a:xfrm>
            <a:off x="0" y="1428750"/>
            <a:ext cx="9144000" cy="5429250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b="1" i="1" dirty="0" smtClean="0">
                <a:latin typeface="Arial" charset="0"/>
              </a:rPr>
              <a:t>Ошибки правоприменения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ru-RU" dirty="0" smtClean="0"/>
              <a:t>Ошибки правоприменения первого типа – наказание невиновных (</a:t>
            </a:r>
            <a:r>
              <a:rPr lang="el-GR" i="1" dirty="0" smtClean="0"/>
              <a:t>ε</a:t>
            </a:r>
            <a:r>
              <a:rPr lang="ru-RU" i="1" baseline="-25000" dirty="0" smtClean="0"/>
              <a:t>С</a:t>
            </a:r>
            <a:r>
              <a:rPr lang="ru-RU" dirty="0" smtClean="0"/>
              <a:t>).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ru-RU" dirty="0" smtClean="0"/>
              <a:t>Ошибки правоприменения второго типа – не наказание виновных (</a:t>
            </a:r>
            <a:r>
              <a:rPr lang="el-GR" i="1" dirty="0" smtClean="0"/>
              <a:t>ε</a:t>
            </a:r>
            <a:r>
              <a:rPr lang="en-US" i="1" baseline="-25000" dirty="0" smtClean="0"/>
              <a:t>A</a:t>
            </a:r>
            <a:r>
              <a:rPr lang="ru-RU" dirty="0" smtClean="0"/>
              <a:t>)</a:t>
            </a:r>
            <a:endParaRPr lang="en-US" dirty="0" smtClean="0"/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ru-RU" dirty="0" smtClean="0"/>
              <a:t>Выбор индивидом противоправного поведения:</a:t>
            </a:r>
            <a:endParaRPr lang="ru-RU" dirty="0" smtClean="0">
              <a:latin typeface="Arial" charset="0"/>
            </a:endParaRPr>
          </a:p>
          <a:p>
            <a:pPr algn="r" eaLnBrk="1" hangingPunct="1">
              <a:spcBef>
                <a:spcPct val="0"/>
              </a:spcBef>
              <a:buFont typeface="Georgia" pitchFamily="18" charset="0"/>
              <a:buNone/>
            </a:pPr>
            <a:r>
              <a:rPr lang="ru-RU" dirty="0" smtClean="0"/>
              <a:t>(</a:t>
            </a:r>
            <a:r>
              <a:rPr lang="en-US" dirty="0" smtClean="0"/>
              <a:t>8</a:t>
            </a:r>
            <a:r>
              <a:rPr lang="ru-RU" dirty="0" smtClean="0"/>
              <a:t>.18</a:t>
            </a:r>
            <a:r>
              <a:rPr lang="ru-RU" dirty="0" smtClean="0"/>
              <a:t>)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endParaRPr lang="ru-RU" dirty="0" smtClean="0"/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ru-RU" dirty="0" smtClean="0"/>
              <a:t>И те, и другие ошибки правоприменения ослабляют сдерживание!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ru-RU" dirty="0" smtClean="0"/>
              <a:t>Оптимальное </a:t>
            </a:r>
            <a:r>
              <a:rPr lang="ru-RU" dirty="0" err="1" smtClean="0"/>
              <a:t>правоприменение</a:t>
            </a:r>
            <a:r>
              <a:rPr lang="ru-RU" dirty="0" smtClean="0"/>
              <a:t>:</a:t>
            </a:r>
          </a:p>
          <a:p>
            <a:pPr algn="r" eaLnBrk="1" hangingPunct="1">
              <a:spcBef>
                <a:spcPct val="0"/>
              </a:spcBef>
              <a:buFont typeface="Arial" charset="0"/>
              <a:buNone/>
            </a:pPr>
            <a:r>
              <a:rPr lang="ru-RU" dirty="0" smtClean="0"/>
              <a:t>(</a:t>
            </a:r>
            <a:r>
              <a:rPr lang="en-US" dirty="0" smtClean="0"/>
              <a:t>8</a:t>
            </a:r>
            <a:r>
              <a:rPr lang="ru-RU" dirty="0" smtClean="0"/>
              <a:t>.19</a:t>
            </a:r>
            <a:r>
              <a:rPr lang="ru-RU" dirty="0" smtClean="0"/>
              <a:t>)</a:t>
            </a:r>
          </a:p>
        </p:txBody>
      </p:sp>
      <p:graphicFrame>
        <p:nvGraphicFramePr>
          <p:cNvPr id="67588" name="Object 4"/>
          <p:cNvGraphicFramePr>
            <a:graphicFrameLocks noChangeAspect="1"/>
          </p:cNvGraphicFramePr>
          <p:nvPr/>
        </p:nvGraphicFramePr>
        <p:xfrm>
          <a:off x="250825" y="4095750"/>
          <a:ext cx="7851775" cy="628650"/>
        </p:xfrm>
        <a:graphic>
          <a:graphicData uri="http://schemas.openxmlformats.org/presentationml/2006/ole">
            <p:oleObj spid="_x0000_s14338" name="Формула" r:id="rId3" imgW="2857320" imgH="228600" progId="Equation.3">
              <p:embed/>
            </p:oleObj>
          </a:graphicData>
        </a:graphic>
      </p:graphicFrame>
      <p:graphicFrame>
        <p:nvGraphicFramePr>
          <p:cNvPr id="67589" name="Object 5"/>
          <p:cNvGraphicFramePr>
            <a:graphicFrameLocks noChangeAspect="1"/>
          </p:cNvGraphicFramePr>
          <p:nvPr/>
        </p:nvGraphicFramePr>
        <p:xfrm>
          <a:off x="2946400" y="6184900"/>
          <a:ext cx="3209925" cy="628650"/>
        </p:xfrm>
        <a:graphic>
          <a:graphicData uri="http://schemas.openxmlformats.org/presentationml/2006/ole">
            <p:oleObj spid="_x0000_s14339" name="Формула" r:id="rId4" imgW="116820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67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67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675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67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67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8</a:t>
            </a:r>
            <a:r>
              <a:rPr lang="ru-RU" sz="3500" dirty="0" smtClean="0"/>
              <a:t>. </a:t>
            </a:r>
            <a:r>
              <a:rPr lang="ru-RU" sz="3500" dirty="0" smtClean="0"/>
              <a:t>Экономический анализ уголовного права и общественное </a:t>
            </a:r>
            <a:r>
              <a:rPr lang="ru-RU" sz="3500" dirty="0" err="1" smtClean="0"/>
              <a:t>правоприменение</a:t>
            </a:r>
            <a:r>
              <a:rPr lang="ru-RU" sz="3500" dirty="0" smtClean="0"/>
              <a:t>.</a:t>
            </a:r>
          </a:p>
        </p:txBody>
      </p:sp>
      <p:sp>
        <p:nvSpPr>
          <p:cNvPr id="16386" name="Содержимое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786312"/>
          </a:xfrm>
        </p:spPr>
        <p:txBody>
          <a:bodyPr/>
          <a:lstStyle/>
          <a:p>
            <a:pPr algn="ctr" eaLnBrk="1" hangingPunct="1">
              <a:lnSpc>
                <a:spcPct val="150000"/>
              </a:lnSpc>
              <a:spcBef>
                <a:spcPts val="1200"/>
              </a:spcBef>
              <a:buFont typeface="Georgia" pitchFamily="18" charset="0"/>
              <a:buNone/>
            </a:pPr>
            <a:r>
              <a:rPr lang="ru-RU" sz="3000" b="1" i="1" smtClean="0"/>
              <a:t>Преступления не существует. Существуют поступки, которые в условиях того или иного общества становятся преступлениями.</a:t>
            </a:r>
          </a:p>
          <a:p>
            <a:pPr algn="r" eaLnBrk="1" hangingPunct="1">
              <a:lnSpc>
                <a:spcPct val="150000"/>
              </a:lnSpc>
              <a:spcBef>
                <a:spcPts val="1200"/>
              </a:spcBef>
              <a:buFont typeface="Georgia" pitchFamily="18" charset="0"/>
              <a:buNone/>
            </a:pPr>
            <a:r>
              <a:rPr lang="ru-RU" sz="3000" b="1" smtClean="0"/>
              <a:t>Нильс Кристи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8</a:t>
            </a:r>
            <a:r>
              <a:rPr lang="ru-RU" sz="3500" dirty="0" smtClean="0"/>
              <a:t>. </a:t>
            </a:r>
            <a:r>
              <a:rPr lang="ru-RU" sz="3500" dirty="0" smtClean="0"/>
              <a:t>Экономический анализ уголовного права и общественное </a:t>
            </a:r>
            <a:r>
              <a:rPr lang="ru-RU" sz="3500" dirty="0" err="1" smtClean="0"/>
              <a:t>правоприменение</a:t>
            </a:r>
            <a:r>
              <a:rPr lang="ru-RU" sz="3500" dirty="0" smtClean="0"/>
              <a:t>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428750"/>
            <a:ext cx="9144000" cy="92075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spcBef>
                <a:spcPts val="1200"/>
              </a:spcBef>
              <a:buFont typeface="Georgia" pitchFamily="18" charset="0"/>
              <a:buNone/>
            </a:pPr>
            <a:r>
              <a:rPr lang="ru-RU" b="1" i="1" smtClean="0"/>
              <a:t>Общее правоприменение </a:t>
            </a:r>
            <a:r>
              <a:rPr lang="en-US" b="1" i="1" smtClean="0"/>
              <a:t>(general enforcement)</a:t>
            </a:r>
            <a:r>
              <a:rPr lang="ru-RU" b="1" i="1" smtClean="0"/>
              <a:t>.</a:t>
            </a:r>
          </a:p>
        </p:txBody>
      </p:sp>
      <p:pic>
        <p:nvPicPr>
          <p:cNvPr id="68612" name="Picture 4" descr="ywefu4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450" y="2279650"/>
            <a:ext cx="6734175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68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8</a:t>
            </a:r>
            <a:r>
              <a:rPr lang="ru-RU" sz="3500" dirty="0" smtClean="0"/>
              <a:t>. </a:t>
            </a:r>
            <a:r>
              <a:rPr lang="ru-RU" sz="3500" dirty="0" smtClean="0"/>
              <a:t>Экономический анализ уголовного права и общественное </a:t>
            </a:r>
            <a:r>
              <a:rPr lang="ru-RU" sz="3500" dirty="0" err="1" smtClean="0"/>
              <a:t>правоприменение</a:t>
            </a:r>
            <a:r>
              <a:rPr lang="ru-RU" sz="3500" dirty="0" smtClean="0"/>
              <a:t>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428750"/>
            <a:ext cx="9144000" cy="92075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spcBef>
                <a:spcPts val="1200"/>
              </a:spcBef>
              <a:buFont typeface="Georgia" pitchFamily="18" charset="0"/>
              <a:buNone/>
            </a:pPr>
            <a:r>
              <a:rPr lang="ru-RU" b="1" i="1" smtClean="0"/>
              <a:t>Предельное сдерживание </a:t>
            </a:r>
            <a:r>
              <a:rPr lang="en-US" b="1" i="1" smtClean="0"/>
              <a:t>(marginal deterrence)</a:t>
            </a:r>
            <a:r>
              <a:rPr lang="ru-RU" b="1" i="1" smtClean="0"/>
              <a:t>.</a:t>
            </a:r>
          </a:p>
        </p:txBody>
      </p:sp>
      <p:pic>
        <p:nvPicPr>
          <p:cNvPr id="69637" name="Picture 5" descr="149130_image_lar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950" y="2349500"/>
            <a:ext cx="4457700" cy="352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38" name="Picture 6" descr="8023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2349500"/>
            <a:ext cx="4497388" cy="353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69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9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8</a:t>
            </a:r>
            <a:r>
              <a:rPr lang="ru-RU" sz="3500" dirty="0" smtClean="0"/>
              <a:t>. </a:t>
            </a:r>
            <a:r>
              <a:rPr lang="ru-RU" sz="3500" dirty="0" smtClean="0"/>
              <a:t>Экономический анализ уголовного права и общественное </a:t>
            </a:r>
            <a:r>
              <a:rPr lang="ru-RU" sz="3500" dirty="0" err="1" smtClean="0"/>
              <a:t>правоприменение</a:t>
            </a:r>
            <a:r>
              <a:rPr lang="ru-RU" sz="3500" dirty="0" smtClean="0"/>
              <a:t>.</a:t>
            </a:r>
          </a:p>
        </p:txBody>
      </p:sp>
      <p:sp>
        <p:nvSpPr>
          <p:cNvPr id="70659" name="Содержимое 2"/>
          <p:cNvSpPr>
            <a:spLocks noGrp="1"/>
          </p:cNvSpPr>
          <p:nvPr>
            <p:ph idx="4294967295"/>
          </p:nvPr>
        </p:nvSpPr>
        <p:spPr>
          <a:xfrm>
            <a:off x="0" y="1428750"/>
            <a:ext cx="9144000" cy="5429250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b="1" i="1" smtClean="0">
                <a:latin typeface="Arial" charset="0"/>
              </a:rPr>
              <a:t>Агентские правонарушения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ru-RU" sz="3000" smtClean="0"/>
              <a:t>Перекладывание ответственности на принципала.</a:t>
            </a:r>
          </a:p>
          <a:p>
            <a:pPr eaLnBrk="1" hangingPunct="1">
              <a:spcBef>
                <a:spcPct val="50000"/>
              </a:spcBef>
              <a:buFont typeface="Arial" charset="0"/>
              <a:buNone/>
            </a:pPr>
            <a:r>
              <a:rPr lang="ru-RU" sz="3000" smtClean="0"/>
              <a:t>           У принципала выше максимальная тяжесть наказания, по сравнению с агентом.</a:t>
            </a:r>
          </a:p>
          <a:p>
            <a:pPr eaLnBrk="1" hangingPunct="1">
              <a:spcBef>
                <a:spcPct val="50000"/>
              </a:spcBef>
              <a:buFont typeface="Arial" charset="0"/>
              <a:buNone/>
            </a:pPr>
            <a:r>
              <a:rPr lang="ru-RU" sz="3000" smtClean="0"/>
              <a:t>           Принципал менее, чем агент несклонен к риску.</a:t>
            </a:r>
          </a:p>
          <a:p>
            <a:pPr eaLnBrk="1" hangingPunct="1">
              <a:spcBef>
                <a:spcPct val="50000"/>
              </a:spcBef>
              <a:buFont typeface="Arial" charset="0"/>
              <a:buNone/>
            </a:pPr>
            <a:r>
              <a:rPr lang="ru-RU" sz="3000" smtClean="0"/>
              <a:t>           Принципал может быть не в состоянии эффективно контролировать агента и создать для него оптимальные стимулы.</a:t>
            </a:r>
          </a:p>
        </p:txBody>
      </p:sp>
      <p:sp>
        <p:nvSpPr>
          <p:cNvPr id="70662" name="Oval 6"/>
          <p:cNvSpPr>
            <a:spLocks noChangeArrowheads="1"/>
          </p:cNvSpPr>
          <p:nvPr/>
        </p:nvSpPr>
        <p:spPr bwMode="auto">
          <a:xfrm>
            <a:off x="73025" y="2781300"/>
            <a:ext cx="827088" cy="792163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800">
                <a:solidFill>
                  <a:srgbClr val="CC0000"/>
                </a:solidFill>
              </a:rPr>
              <a:t>+</a:t>
            </a:r>
          </a:p>
        </p:txBody>
      </p:sp>
      <p:sp>
        <p:nvSpPr>
          <p:cNvPr id="70663" name="Oval 7"/>
          <p:cNvSpPr>
            <a:spLocks noChangeArrowheads="1"/>
          </p:cNvSpPr>
          <p:nvPr/>
        </p:nvSpPr>
        <p:spPr bwMode="auto">
          <a:xfrm>
            <a:off x="73025" y="3932238"/>
            <a:ext cx="827088" cy="792162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800">
                <a:solidFill>
                  <a:srgbClr val="CC0000"/>
                </a:solidFill>
              </a:rPr>
              <a:t>+</a:t>
            </a:r>
          </a:p>
        </p:txBody>
      </p:sp>
      <p:sp>
        <p:nvSpPr>
          <p:cNvPr id="70664" name="Oval 8"/>
          <p:cNvSpPr>
            <a:spLocks noChangeArrowheads="1"/>
          </p:cNvSpPr>
          <p:nvPr/>
        </p:nvSpPr>
        <p:spPr bwMode="auto">
          <a:xfrm>
            <a:off x="107950" y="5084763"/>
            <a:ext cx="827088" cy="792162"/>
          </a:xfrm>
          <a:prstGeom prst="ellips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800">
                <a:solidFill>
                  <a:srgbClr val="000080"/>
                </a:solidFill>
              </a:rPr>
              <a:t>—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500"/>
                                        <p:tgtEl>
                                          <p:spTgt spid="70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500"/>
                                        <p:tgtEl>
                                          <p:spTgt spid="70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500"/>
                                        <p:tgtEl>
                                          <p:spTgt spid="70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2" grpId="0" animBg="1"/>
      <p:bldP spid="70663" grpId="0" animBg="1"/>
      <p:bldP spid="70664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8</a:t>
            </a:r>
            <a:r>
              <a:rPr lang="ru-RU" sz="3500" dirty="0" smtClean="0"/>
              <a:t>. </a:t>
            </a:r>
            <a:r>
              <a:rPr lang="ru-RU" sz="3500" dirty="0" smtClean="0"/>
              <a:t>Экономический анализ уголовного права и общественное </a:t>
            </a:r>
            <a:r>
              <a:rPr lang="ru-RU" sz="3500" dirty="0" err="1" smtClean="0"/>
              <a:t>правоприменение</a:t>
            </a:r>
            <a:r>
              <a:rPr lang="ru-RU" sz="3500" dirty="0" smtClean="0"/>
              <a:t>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428750"/>
            <a:ext cx="9144000" cy="92075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spcBef>
                <a:spcPts val="1200"/>
              </a:spcBef>
              <a:buFont typeface="Georgia" pitchFamily="18" charset="0"/>
              <a:buNone/>
            </a:pPr>
            <a:r>
              <a:rPr lang="ru-RU" b="1" i="1" smtClean="0"/>
              <a:t>Рецидивы правонарушений.</a:t>
            </a:r>
          </a:p>
        </p:txBody>
      </p:sp>
      <p:pic>
        <p:nvPicPr>
          <p:cNvPr id="71686" name="Picture 6" descr="ad14aa102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813" y="1914525"/>
            <a:ext cx="6096000" cy="461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71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8</a:t>
            </a:r>
            <a:r>
              <a:rPr lang="ru-RU" sz="3500" dirty="0" smtClean="0"/>
              <a:t>. </a:t>
            </a:r>
            <a:r>
              <a:rPr lang="ru-RU" sz="3500" dirty="0" smtClean="0"/>
              <a:t>Экономический анализ уголовного права и общественное </a:t>
            </a:r>
            <a:r>
              <a:rPr lang="ru-RU" sz="3500" dirty="0" err="1" smtClean="0"/>
              <a:t>правоприменение</a:t>
            </a:r>
            <a:r>
              <a:rPr lang="ru-RU" sz="3500" dirty="0" smtClean="0"/>
              <a:t>.</a:t>
            </a:r>
          </a:p>
        </p:txBody>
      </p:sp>
      <p:sp>
        <p:nvSpPr>
          <p:cNvPr id="72707" name="Содержимое 2"/>
          <p:cNvSpPr>
            <a:spLocks noGrp="1"/>
          </p:cNvSpPr>
          <p:nvPr>
            <p:ph idx="4294967295"/>
          </p:nvPr>
        </p:nvSpPr>
        <p:spPr>
          <a:xfrm>
            <a:off x="0" y="1428750"/>
            <a:ext cx="9144000" cy="5429250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b="1" i="1" dirty="0" smtClean="0">
                <a:latin typeface="Arial" charset="0"/>
              </a:rPr>
              <a:t>Явка с повинной (</a:t>
            </a:r>
            <a:r>
              <a:rPr lang="en-US" b="1" i="1" dirty="0" smtClean="0">
                <a:latin typeface="Arial" charset="0"/>
              </a:rPr>
              <a:t>self-reporting)</a:t>
            </a:r>
            <a:endParaRPr lang="ru-RU" b="1" i="1" dirty="0" smtClean="0">
              <a:latin typeface="Arial" charset="0"/>
            </a:endParaRP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ru-RU" dirty="0" smtClean="0"/>
              <a:t>Явка с повинной общественно эффективна, так как позволяет сократить издержки правоприменения. Кроме того...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ru-RU" dirty="0" smtClean="0"/>
              <a:t>Явка с повинной сокращает риск для несклонных к риску правонарушителей.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ru-RU" dirty="0" smtClean="0"/>
              <a:t>В ряде случаев своевременная явка с повинной позволяет сократить вред от противоправных действий.</a:t>
            </a:r>
            <a:endParaRPr lang="en-US" dirty="0" smtClean="0"/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ru-RU" dirty="0" smtClean="0"/>
              <a:t>Общественно оптимальное наказание в случае явки с повинной:</a:t>
            </a:r>
            <a:endParaRPr lang="ru-RU" dirty="0" smtClean="0">
              <a:latin typeface="Arial" charset="0"/>
            </a:endParaRPr>
          </a:p>
          <a:p>
            <a:pPr algn="r" eaLnBrk="1" hangingPunct="1">
              <a:spcBef>
                <a:spcPct val="0"/>
              </a:spcBef>
              <a:buFont typeface="Georgia" pitchFamily="18" charset="0"/>
              <a:buNone/>
            </a:pPr>
            <a:r>
              <a:rPr lang="ru-RU" dirty="0" smtClean="0"/>
              <a:t>(</a:t>
            </a:r>
            <a:r>
              <a:rPr lang="en-US" dirty="0" smtClean="0"/>
              <a:t>8</a:t>
            </a:r>
            <a:r>
              <a:rPr lang="ru-RU" dirty="0" smtClean="0"/>
              <a:t>.20</a:t>
            </a:r>
            <a:r>
              <a:rPr lang="ru-RU" dirty="0" smtClean="0"/>
              <a:t>)</a:t>
            </a:r>
          </a:p>
        </p:txBody>
      </p:sp>
      <p:graphicFrame>
        <p:nvGraphicFramePr>
          <p:cNvPr id="72709" name="Object 5"/>
          <p:cNvGraphicFramePr>
            <a:graphicFrameLocks noChangeAspect="1"/>
          </p:cNvGraphicFramePr>
          <p:nvPr/>
        </p:nvGraphicFramePr>
        <p:xfrm>
          <a:off x="3538538" y="6219825"/>
          <a:ext cx="2024062" cy="558800"/>
        </p:xfrm>
        <a:graphic>
          <a:graphicData uri="http://schemas.openxmlformats.org/presentationml/2006/ole">
            <p:oleObj spid="_x0000_s15362" name="Формула" r:id="rId3" imgW="73656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2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2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8.</a:t>
            </a:r>
            <a:r>
              <a:rPr lang="ru-RU" sz="3500" dirty="0" smtClean="0"/>
              <a:t> </a:t>
            </a:r>
            <a:r>
              <a:rPr lang="ru-RU" sz="3500" dirty="0" smtClean="0"/>
              <a:t>Экономический анализ уголовного права и общественное правоприменение.</a:t>
            </a:r>
          </a:p>
        </p:txBody>
      </p:sp>
      <p:sp>
        <p:nvSpPr>
          <p:cNvPr id="17410" name="Содержимое 2"/>
          <p:cNvSpPr>
            <a:spLocks noGrp="1"/>
          </p:cNvSpPr>
          <p:nvPr>
            <p:ph idx="1"/>
          </p:nvPr>
        </p:nvSpPr>
        <p:spPr>
          <a:xfrm>
            <a:off x="142875" y="1643063"/>
            <a:ext cx="8858250" cy="5072062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sz="3000" b="1" i="1" dirty="0" smtClean="0"/>
              <a:t>Рациональный подход к преступному поведению:</a:t>
            </a:r>
          </a:p>
          <a:p>
            <a:pPr algn="just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sz="3000" dirty="0" smtClean="0"/>
              <a:t>«Некоторые люди становятся преступниками не потому, что их базовая мотивация отлична от мотивации других людей, а потому, что у них иная оценка затрат и результатов».</a:t>
            </a:r>
          </a:p>
          <a:p>
            <a:pPr algn="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sz="3000" i="1" dirty="0" smtClean="0"/>
              <a:t>Г. Беккер</a:t>
            </a:r>
          </a:p>
          <a:p>
            <a:pPr algn="r" eaLnBrk="1" hangingPunct="1">
              <a:spcBef>
                <a:spcPts val="1200"/>
              </a:spcBef>
              <a:buFont typeface="Georgia" pitchFamily="18" charset="0"/>
              <a:buNone/>
            </a:pPr>
            <a:r>
              <a:rPr lang="ru-RU" sz="3000" dirty="0" smtClean="0"/>
              <a:t>(</a:t>
            </a:r>
            <a:r>
              <a:rPr lang="en-US" sz="3000" dirty="0" smtClean="0"/>
              <a:t>8</a:t>
            </a:r>
            <a:r>
              <a:rPr lang="ru-RU" sz="3000" dirty="0" smtClean="0"/>
              <a:t>.1</a:t>
            </a:r>
            <a:r>
              <a:rPr lang="ru-RU" sz="3000" dirty="0" smtClean="0"/>
              <a:t>)</a:t>
            </a:r>
          </a:p>
        </p:txBody>
      </p:sp>
      <p:graphicFrame>
        <p:nvGraphicFramePr>
          <p:cNvPr id="41987" name="Object 3"/>
          <p:cNvGraphicFramePr>
            <a:graphicFrameLocks noChangeAspect="1"/>
          </p:cNvGraphicFramePr>
          <p:nvPr/>
        </p:nvGraphicFramePr>
        <p:xfrm>
          <a:off x="71438" y="5267325"/>
          <a:ext cx="8077200" cy="642938"/>
        </p:xfrm>
        <a:graphic>
          <a:graphicData uri="http://schemas.openxmlformats.org/presentationml/2006/ole">
            <p:oleObj spid="_x0000_s1026" name="Формула" r:id="rId3" imgW="286992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8</a:t>
            </a:r>
            <a:r>
              <a:rPr lang="ru-RU" sz="3500" dirty="0" smtClean="0"/>
              <a:t>. </a:t>
            </a:r>
            <a:r>
              <a:rPr lang="ru-RU" sz="3500" dirty="0" smtClean="0"/>
              <a:t>Экономический анализ уголовного права и общественное </a:t>
            </a:r>
            <a:r>
              <a:rPr lang="ru-RU" sz="3500" dirty="0" err="1" smtClean="0"/>
              <a:t>правоприменение</a:t>
            </a:r>
            <a:r>
              <a:rPr lang="ru-RU" sz="3500" dirty="0" smtClean="0"/>
              <a:t>.</a:t>
            </a:r>
          </a:p>
        </p:txBody>
      </p:sp>
      <p:sp>
        <p:nvSpPr>
          <p:cNvPr id="17410" name="Содержимое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4786312"/>
          </a:xfrm>
        </p:spPr>
        <p:txBody>
          <a:bodyPr/>
          <a:lstStyle/>
          <a:p>
            <a:r>
              <a:rPr lang="ru-RU" sz="3000" smtClean="0"/>
              <a:t>Где </a:t>
            </a:r>
            <a:r>
              <a:rPr lang="en-US" sz="3000" i="1" smtClean="0"/>
              <a:t>EU</a:t>
            </a:r>
            <a:r>
              <a:rPr lang="ru-RU" sz="3000" smtClean="0"/>
              <a:t> – ожидаемая преступником полезность от совершения преступления; </a:t>
            </a:r>
            <a:r>
              <a:rPr lang="en-US" sz="3000" i="1" smtClean="0"/>
              <a:t>W</a:t>
            </a:r>
            <a:r>
              <a:rPr lang="en-US" sz="3000" i="1" baseline="-25000" smtClean="0"/>
              <a:t>i</a:t>
            </a:r>
            <a:r>
              <a:rPr lang="ru-RU" sz="3000" i="1" smtClean="0"/>
              <a:t> </a:t>
            </a:r>
            <a:r>
              <a:rPr lang="ru-RU" sz="3000" smtClean="0"/>
              <a:t>– доход от преступления (включая и нематериальный доход) правонарушителя; </a:t>
            </a:r>
            <a:r>
              <a:rPr lang="en-US" sz="3000" i="1" smtClean="0"/>
              <a:t>U</a:t>
            </a:r>
            <a:r>
              <a:rPr lang="ru-RU" sz="3000" smtClean="0"/>
              <a:t> – функция полезности преступника; </a:t>
            </a:r>
            <a:r>
              <a:rPr lang="en-US" sz="3000" i="1" smtClean="0"/>
              <a:t>p</a:t>
            </a:r>
            <a:r>
              <a:rPr lang="ru-RU" sz="3000" smtClean="0"/>
              <a:t> – вероятность того, что преступник будет задержан и понесет наказание; </a:t>
            </a:r>
            <a:r>
              <a:rPr lang="en-US" sz="3000" i="1" smtClean="0"/>
              <a:t>F</a:t>
            </a:r>
            <a:r>
              <a:rPr lang="ru-RU" sz="3000" smtClean="0"/>
              <a:t> – тяжесть наказания (в денежном эквиваленте).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8</a:t>
            </a:r>
            <a:r>
              <a:rPr lang="ru-RU" sz="3500" dirty="0" smtClean="0"/>
              <a:t>. </a:t>
            </a:r>
            <a:r>
              <a:rPr lang="ru-RU" sz="3500" dirty="0" smtClean="0"/>
              <a:t>Экономический анализ уголовного права и общественное </a:t>
            </a:r>
            <a:r>
              <a:rPr lang="ru-RU" sz="3500" dirty="0" err="1" smtClean="0"/>
              <a:t>правоприменение</a:t>
            </a:r>
            <a:r>
              <a:rPr lang="ru-RU" sz="3500" dirty="0" smtClean="0"/>
              <a:t>.</a:t>
            </a:r>
          </a:p>
        </p:txBody>
      </p:sp>
      <p:sp>
        <p:nvSpPr>
          <p:cNvPr id="17410" name="Содержимое 2"/>
          <p:cNvSpPr>
            <a:spLocks noGrp="1"/>
          </p:cNvSpPr>
          <p:nvPr>
            <p:ph idx="1"/>
          </p:nvPr>
        </p:nvSpPr>
        <p:spPr>
          <a:xfrm>
            <a:off x="0" y="1500188"/>
            <a:ext cx="9144000" cy="5214937"/>
          </a:xfrm>
        </p:spPr>
        <p:txBody>
          <a:bodyPr/>
          <a:lstStyle/>
          <a:p>
            <a:r>
              <a:rPr lang="ru-RU" sz="3200" smtClean="0"/>
              <a:t>Увеличение тяжести наказания оказывает на безразличных к риску индивидов такой же сдерживающий эффект, как и равное ему, в процентном отношении, увеличение его вероятности.</a:t>
            </a:r>
          </a:p>
          <a:p>
            <a:r>
              <a:rPr lang="ru-RU" sz="3200" smtClean="0"/>
              <a:t>Для несклонных к риску индивидов большим сдерживающим эффектом обладает увеличение тяжести наказания, для склонных к риску – наоборот, увеличение его вероятности.</a:t>
            </a:r>
            <a:endParaRPr lang="ru-RU" sz="30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42938" y="1643063"/>
            <a:ext cx="8215312" cy="4716676"/>
          </a:xfrm>
          <a:prstGeom prst="rect">
            <a:avLst/>
          </a:prstGeom>
        </p:spPr>
        <p:txBody>
          <a:bodyPr>
            <a:spAutoFit/>
          </a:bodyPr>
          <a:lstStyle/>
          <a:p>
            <a:pPr marL="365125" indent="-255588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•"/>
            </a:pPr>
            <a:r>
              <a:rPr lang="ru-RU" sz="3200" dirty="0">
                <a:latin typeface="Georgia" pitchFamily="18" charset="0"/>
              </a:rPr>
              <a:t>Абсолютные величины эластичности ожидаемой полезности преступника по вероятности наказания и его тяжести (</a:t>
            </a:r>
            <a:r>
              <a:rPr lang="ru-RU" sz="3200" i="1" dirty="0">
                <a:latin typeface="Georgia" pitchFamily="18" charset="0"/>
              </a:rPr>
              <a:t>∂</a:t>
            </a:r>
            <a:r>
              <a:rPr lang="en-US" sz="3200" i="1" dirty="0">
                <a:latin typeface="Georgia" pitchFamily="18" charset="0"/>
              </a:rPr>
              <a:t>EU</a:t>
            </a:r>
            <a:r>
              <a:rPr lang="ru-RU" sz="3200" i="1" dirty="0">
                <a:latin typeface="Georgia" pitchFamily="18" charset="0"/>
              </a:rPr>
              <a:t>/∂</a:t>
            </a:r>
            <a:r>
              <a:rPr lang="en-US" sz="3200" i="1" dirty="0">
                <a:latin typeface="Georgia" pitchFamily="18" charset="0"/>
              </a:rPr>
              <a:t>p</a:t>
            </a:r>
            <a:r>
              <a:rPr lang="ru-RU" sz="3200" i="1" dirty="0">
                <a:latin typeface="Georgia" pitchFamily="18" charset="0"/>
              </a:rPr>
              <a:t>&lt;0</a:t>
            </a:r>
            <a:r>
              <a:rPr lang="ru-RU" sz="3200" dirty="0">
                <a:latin typeface="Georgia" pitchFamily="18" charset="0"/>
              </a:rPr>
              <a:t>; </a:t>
            </a:r>
            <a:r>
              <a:rPr lang="ru-RU" sz="3200" i="1" dirty="0">
                <a:latin typeface="Georgia" pitchFamily="18" charset="0"/>
              </a:rPr>
              <a:t>∂</a:t>
            </a:r>
            <a:r>
              <a:rPr lang="en-US" sz="3200" i="1" dirty="0">
                <a:latin typeface="Georgia" pitchFamily="18" charset="0"/>
              </a:rPr>
              <a:t>EU</a:t>
            </a:r>
            <a:r>
              <a:rPr lang="ru-RU" sz="3200" i="1" dirty="0">
                <a:latin typeface="Georgia" pitchFamily="18" charset="0"/>
              </a:rPr>
              <a:t>/∂</a:t>
            </a:r>
            <a:r>
              <a:rPr lang="en-US" sz="3200" i="1" dirty="0">
                <a:latin typeface="Georgia" pitchFamily="18" charset="0"/>
              </a:rPr>
              <a:t>F</a:t>
            </a:r>
            <a:r>
              <a:rPr lang="ru-RU" sz="3200" i="1" dirty="0">
                <a:latin typeface="Georgia" pitchFamily="18" charset="0"/>
              </a:rPr>
              <a:t>&lt;0</a:t>
            </a:r>
            <a:r>
              <a:rPr lang="ru-RU" sz="3200" dirty="0">
                <a:latin typeface="Georgia" pitchFamily="18" charset="0"/>
              </a:rPr>
              <a:t>):</a:t>
            </a:r>
            <a:endParaRPr lang="en-US" sz="3200" dirty="0">
              <a:latin typeface="Georgia" pitchFamily="18" charset="0"/>
            </a:endParaRPr>
          </a:p>
          <a:p>
            <a:pPr marL="365125" indent="-255588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•"/>
            </a:pPr>
            <a:endParaRPr lang="en-US" sz="3200" dirty="0">
              <a:latin typeface="Georgia" pitchFamily="18" charset="0"/>
            </a:endParaRPr>
          </a:p>
          <a:p>
            <a:pPr marL="365125" indent="-255588" algn="r" eaLnBrk="0" hangingPunct="0">
              <a:spcBef>
                <a:spcPts val="300"/>
              </a:spcBef>
              <a:buClr>
                <a:srgbClr val="A04DA3"/>
              </a:buClr>
            </a:pPr>
            <a:r>
              <a:rPr lang="en-US" sz="3200" dirty="0" smtClean="0">
                <a:latin typeface="Georgia" pitchFamily="18" charset="0"/>
              </a:rPr>
              <a:t>(8.2</a:t>
            </a:r>
            <a:r>
              <a:rPr lang="en-US" sz="3200" dirty="0">
                <a:latin typeface="Georgia" pitchFamily="18" charset="0"/>
              </a:rPr>
              <a:t>)</a:t>
            </a:r>
          </a:p>
          <a:p>
            <a:pPr marL="365125" indent="-255588" algn="r" eaLnBrk="0" hangingPunct="0">
              <a:spcBef>
                <a:spcPts val="300"/>
              </a:spcBef>
              <a:buClr>
                <a:srgbClr val="A04DA3"/>
              </a:buClr>
            </a:pPr>
            <a:endParaRPr lang="en-US" sz="3200" dirty="0">
              <a:latin typeface="Georgia" pitchFamily="18" charset="0"/>
            </a:endParaRPr>
          </a:p>
          <a:p>
            <a:pPr marL="365125" indent="-255588" algn="r" eaLnBrk="0" hangingPunct="0">
              <a:spcBef>
                <a:spcPts val="300"/>
              </a:spcBef>
              <a:buClr>
                <a:srgbClr val="A04DA3"/>
              </a:buClr>
            </a:pPr>
            <a:r>
              <a:rPr lang="en-US" sz="3200" dirty="0" smtClean="0">
                <a:latin typeface="Georgia" pitchFamily="18" charset="0"/>
              </a:rPr>
              <a:t>(8.3</a:t>
            </a:r>
            <a:r>
              <a:rPr lang="en-US" sz="3200" dirty="0">
                <a:latin typeface="Georgia" pitchFamily="18" charset="0"/>
              </a:rPr>
              <a:t>)</a:t>
            </a:r>
          </a:p>
          <a:p>
            <a:pPr marL="365125" indent="-255588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•"/>
            </a:pPr>
            <a:endParaRPr lang="en-US" sz="3200" dirty="0">
              <a:latin typeface="Georgia" pitchFamily="18" charset="0"/>
            </a:endParaRPr>
          </a:p>
        </p:txBody>
      </p:sp>
      <p:graphicFrame>
        <p:nvGraphicFramePr>
          <p:cNvPr id="41987" name="Object 3"/>
          <p:cNvGraphicFramePr>
            <a:graphicFrameLocks noChangeAspect="1"/>
          </p:cNvGraphicFramePr>
          <p:nvPr>
            <p:ph idx="1"/>
          </p:nvPr>
        </p:nvGraphicFramePr>
        <p:xfrm>
          <a:off x="1598613" y="4000500"/>
          <a:ext cx="5830887" cy="1857375"/>
        </p:xfrm>
        <a:graphic>
          <a:graphicData uri="http://schemas.openxmlformats.org/presentationml/2006/ole">
            <p:oleObj spid="_x0000_s2050" name="Формула" r:id="rId3" imgW="2628720" imgH="838080" progId="Equation.3">
              <p:embed/>
            </p:oleObj>
          </a:graphicData>
        </a:graphic>
      </p:graphicFrame>
      <p:sp>
        <p:nvSpPr>
          <p:cNvPr id="2052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8</a:t>
            </a:r>
            <a:r>
              <a:rPr lang="ru-RU" sz="3500" dirty="0" smtClean="0"/>
              <a:t>. </a:t>
            </a:r>
            <a:r>
              <a:rPr lang="ru-RU" sz="3500" dirty="0" smtClean="0"/>
              <a:t>Экономический анализ уголовного права и общественное </a:t>
            </a:r>
            <a:r>
              <a:rPr lang="ru-RU" sz="3500" dirty="0" err="1" smtClean="0"/>
              <a:t>правоприменение</a:t>
            </a:r>
            <a:r>
              <a:rPr lang="ru-RU" sz="35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42938" y="1643063"/>
            <a:ext cx="8215312" cy="5170487"/>
          </a:xfrm>
          <a:prstGeom prst="rect">
            <a:avLst/>
          </a:prstGeom>
        </p:spPr>
        <p:txBody>
          <a:bodyPr>
            <a:spAutoFit/>
          </a:bodyPr>
          <a:lstStyle/>
          <a:p>
            <a:pPr marL="365125" indent="-255588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•"/>
              <a:defRPr/>
            </a:pPr>
            <a:r>
              <a:rPr lang="ru-RU" sz="3200" dirty="0">
                <a:latin typeface="+mn-lt"/>
              </a:rPr>
              <a:t>Эластичность ожидаемой полезности по вероятности наказания будет выше его эластичности по тяжести в том случае, если:</a:t>
            </a:r>
            <a:endParaRPr lang="en-US" sz="3200" dirty="0">
              <a:latin typeface="+mn-lt"/>
            </a:endParaRPr>
          </a:p>
          <a:p>
            <a:pPr marL="365125" indent="-255588" eaLnBrk="0" hangingPunct="0"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•"/>
              <a:defRPr/>
            </a:pPr>
            <a:endParaRPr lang="en-US" sz="3200" dirty="0">
              <a:latin typeface="+mn-lt"/>
            </a:endParaRPr>
          </a:p>
          <a:p>
            <a:pPr marL="365125" indent="-255588" algn="r" eaLnBrk="0" hangingPunct="0">
              <a:spcBef>
                <a:spcPts val="300"/>
              </a:spcBef>
              <a:buClr>
                <a:srgbClr val="A04DA3"/>
              </a:buClr>
              <a:defRPr/>
            </a:pPr>
            <a:r>
              <a:rPr lang="en-US" sz="3200" dirty="0" smtClean="0">
                <a:latin typeface="+mn-lt"/>
              </a:rPr>
              <a:t>(8.</a:t>
            </a:r>
            <a:r>
              <a:rPr lang="ru-RU" sz="3200" dirty="0">
                <a:latin typeface="+mn-lt"/>
              </a:rPr>
              <a:t>4</a:t>
            </a:r>
            <a:r>
              <a:rPr lang="en-US" sz="3200" dirty="0">
                <a:latin typeface="+mn-lt"/>
              </a:rPr>
              <a:t>)</a:t>
            </a:r>
          </a:p>
          <a:p>
            <a:pPr marL="365125" indent="-255588" eaLnBrk="0" hangingPunct="0">
              <a:spcBef>
                <a:spcPts val="300"/>
              </a:spcBef>
              <a:buClr>
                <a:srgbClr val="A04DA3"/>
              </a:buClr>
              <a:buFont typeface="Arial" pitchFamily="34" charset="0"/>
              <a:buChar char="•"/>
              <a:defRPr/>
            </a:pPr>
            <a:endParaRPr lang="ru-RU" sz="3200" dirty="0">
              <a:latin typeface="+mn-lt"/>
            </a:endParaRPr>
          </a:p>
          <a:p>
            <a:pPr marL="365125" indent="-255588" eaLnBrk="0" hangingPunct="0">
              <a:spcBef>
                <a:spcPts val="300"/>
              </a:spcBef>
              <a:buClr>
                <a:srgbClr val="A04DA3"/>
              </a:buClr>
              <a:buFont typeface="Arial" pitchFamily="34" charset="0"/>
              <a:buChar char="•"/>
              <a:defRPr/>
            </a:pPr>
            <a:r>
              <a:rPr lang="ru-RU" sz="3200" dirty="0">
                <a:latin typeface="+mn-lt"/>
              </a:rPr>
              <a:t>Это условие не выполняется для несклонных к риску индивидов, для которых </a:t>
            </a:r>
            <a:r>
              <a:rPr lang="ru-RU" sz="3200" i="1" dirty="0">
                <a:latin typeface="+mn-lt"/>
              </a:rPr>
              <a:t>U’’(</a:t>
            </a:r>
            <a:r>
              <a:rPr lang="ru-RU" sz="3200" i="1" dirty="0" err="1">
                <a:latin typeface="+mn-lt"/>
              </a:rPr>
              <a:t>W</a:t>
            </a:r>
            <a:r>
              <a:rPr lang="ru-RU" sz="3200" i="1" baseline="-25000" dirty="0" err="1">
                <a:latin typeface="+mn-lt"/>
              </a:rPr>
              <a:t>i</a:t>
            </a:r>
            <a:r>
              <a:rPr lang="ru-RU" sz="3200" i="1" dirty="0" err="1">
                <a:latin typeface="+mn-lt"/>
              </a:rPr>
              <a:t>-F</a:t>
            </a:r>
            <a:r>
              <a:rPr lang="ru-RU" sz="3200" i="1" dirty="0">
                <a:latin typeface="+mn-lt"/>
              </a:rPr>
              <a:t>)&lt;0</a:t>
            </a:r>
            <a:r>
              <a:rPr lang="ru-RU" sz="3200" dirty="0">
                <a:latin typeface="+mn-lt"/>
              </a:rPr>
              <a:t>.</a:t>
            </a:r>
            <a:endParaRPr lang="en-US" sz="3200" dirty="0">
              <a:latin typeface="+mn-lt"/>
            </a:endParaRPr>
          </a:p>
        </p:txBody>
      </p:sp>
      <p:graphicFrame>
        <p:nvGraphicFramePr>
          <p:cNvPr id="41987" name="Object 3"/>
          <p:cNvGraphicFramePr>
            <a:graphicFrameLocks noChangeAspect="1"/>
          </p:cNvGraphicFramePr>
          <p:nvPr>
            <p:ph idx="1"/>
          </p:nvPr>
        </p:nvGraphicFramePr>
        <p:xfrm>
          <a:off x="1598613" y="3905250"/>
          <a:ext cx="5830887" cy="1166813"/>
        </p:xfrm>
        <a:graphic>
          <a:graphicData uri="http://schemas.openxmlformats.org/presentationml/2006/ole">
            <p:oleObj spid="_x0000_s3074" name="Формула" r:id="rId3" imgW="1968480" imgH="393480" progId="Equation.3">
              <p:embed/>
            </p:oleObj>
          </a:graphicData>
        </a:graphic>
      </p:graphicFrame>
      <p:sp>
        <p:nvSpPr>
          <p:cNvPr id="3076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8</a:t>
            </a:r>
            <a:r>
              <a:rPr lang="ru-RU" sz="3500" dirty="0" smtClean="0"/>
              <a:t>. </a:t>
            </a:r>
            <a:r>
              <a:rPr lang="ru-RU" sz="3500" dirty="0" smtClean="0"/>
              <a:t>Экономический анализ уголовного права и общественное </a:t>
            </a:r>
            <a:r>
              <a:rPr lang="ru-RU" sz="3500" dirty="0" err="1" smtClean="0"/>
              <a:t>правоприменение</a:t>
            </a:r>
            <a:r>
              <a:rPr lang="ru-RU" sz="35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Заголовок 1"/>
          <p:cNvSpPr>
            <a:spLocks noGrp="1"/>
          </p:cNvSpPr>
          <p:nvPr>
            <p:ph type="title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sz="3500" dirty="0" smtClean="0"/>
              <a:t>8</a:t>
            </a:r>
            <a:r>
              <a:rPr lang="ru-RU" sz="3500" dirty="0" smtClean="0"/>
              <a:t>. </a:t>
            </a:r>
            <a:r>
              <a:rPr lang="ru-RU" sz="3500" dirty="0" smtClean="0"/>
              <a:t>Экономический анализ уголовного права и общественное </a:t>
            </a:r>
            <a:r>
              <a:rPr lang="ru-RU" sz="3500" dirty="0" err="1" smtClean="0"/>
              <a:t>правоприменение</a:t>
            </a:r>
            <a:r>
              <a:rPr lang="ru-RU" sz="3500" dirty="0" smtClean="0"/>
              <a:t>.</a:t>
            </a:r>
          </a:p>
        </p:txBody>
      </p:sp>
      <p:grpSp>
        <p:nvGrpSpPr>
          <p:cNvPr id="26627" name="Group 4"/>
          <p:cNvGrpSpPr>
            <a:grpSpLocks noChangeAspect="1"/>
          </p:cNvGrpSpPr>
          <p:nvPr/>
        </p:nvGrpSpPr>
        <p:grpSpPr bwMode="auto">
          <a:xfrm>
            <a:off x="1500188" y="1435100"/>
            <a:ext cx="6143625" cy="5233988"/>
            <a:chOff x="1817" y="1860"/>
            <a:chExt cx="4860" cy="4140"/>
          </a:xfrm>
        </p:grpSpPr>
        <p:sp>
          <p:nvSpPr>
            <p:cNvPr id="26628" name="AutoShape 5"/>
            <p:cNvSpPr>
              <a:spLocks noChangeAspect="1" noChangeArrowheads="1"/>
            </p:cNvSpPr>
            <p:nvPr/>
          </p:nvSpPr>
          <p:spPr bwMode="auto">
            <a:xfrm>
              <a:off x="1817" y="1860"/>
              <a:ext cx="4860" cy="4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629" name="Text Box 6"/>
            <p:cNvSpPr txBox="1">
              <a:spLocks noChangeArrowheads="1"/>
            </p:cNvSpPr>
            <p:nvPr/>
          </p:nvSpPr>
          <p:spPr bwMode="auto">
            <a:xfrm>
              <a:off x="4877" y="2760"/>
              <a:ext cx="271" cy="34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Aft>
                  <a:spcPts val="1000"/>
                </a:spcAft>
              </a:pPr>
              <a:r>
                <a:rPr lang="en-US" sz="3200">
                  <a:latin typeface="Calibri" pitchFamily="34" charset="0"/>
                </a:rPr>
                <a:t>U</a:t>
              </a:r>
              <a:endParaRPr lang="ru-RU" sz="3200"/>
            </a:p>
          </p:txBody>
        </p:sp>
        <p:sp>
          <p:nvSpPr>
            <p:cNvPr id="26630" name="Text Box 7"/>
            <p:cNvSpPr txBox="1">
              <a:spLocks noChangeArrowheads="1"/>
            </p:cNvSpPr>
            <p:nvPr/>
          </p:nvSpPr>
          <p:spPr bwMode="auto">
            <a:xfrm>
              <a:off x="2935" y="3976"/>
              <a:ext cx="301" cy="339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Aft>
                  <a:spcPts val="1000"/>
                </a:spcAft>
              </a:pPr>
              <a:r>
                <a:rPr lang="en-US" sz="3200">
                  <a:latin typeface="Calibri" pitchFamily="34" charset="0"/>
                </a:rPr>
                <a:t>B</a:t>
              </a:r>
              <a:endParaRPr lang="ru-RU" sz="3200"/>
            </a:p>
          </p:txBody>
        </p:sp>
        <p:sp>
          <p:nvSpPr>
            <p:cNvPr id="26631" name="Text Box 8"/>
            <p:cNvSpPr txBox="1">
              <a:spLocks noChangeArrowheads="1"/>
            </p:cNvSpPr>
            <p:nvPr/>
          </p:nvSpPr>
          <p:spPr bwMode="auto">
            <a:xfrm>
              <a:off x="4446" y="2502"/>
              <a:ext cx="374" cy="41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Aft>
                  <a:spcPts val="1000"/>
                </a:spcAft>
              </a:pPr>
              <a:r>
                <a:rPr lang="en-US" sz="3200">
                  <a:latin typeface="Calibri" pitchFamily="34" charset="0"/>
                </a:rPr>
                <a:t>A</a:t>
              </a:r>
              <a:endParaRPr lang="ru-RU" sz="3200"/>
            </a:p>
          </p:txBody>
        </p:sp>
        <p:sp>
          <p:nvSpPr>
            <p:cNvPr id="26632" name="Text Box 9"/>
            <p:cNvSpPr txBox="1">
              <a:spLocks noChangeArrowheads="1"/>
            </p:cNvSpPr>
            <p:nvPr/>
          </p:nvSpPr>
          <p:spPr bwMode="auto">
            <a:xfrm>
              <a:off x="5809" y="5396"/>
              <a:ext cx="540" cy="54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Aft>
                  <a:spcPts val="1000"/>
                </a:spcAft>
              </a:pPr>
              <a:r>
                <a:rPr lang="en-US" sz="3200">
                  <a:latin typeface="Calibri" pitchFamily="34" charset="0"/>
                </a:rPr>
                <a:t>Y</a:t>
              </a:r>
              <a:endParaRPr lang="ru-RU" sz="3200"/>
            </a:p>
          </p:txBody>
        </p:sp>
        <p:sp>
          <p:nvSpPr>
            <p:cNvPr id="26633" name="Text Box 10"/>
            <p:cNvSpPr txBox="1">
              <a:spLocks noChangeArrowheads="1"/>
            </p:cNvSpPr>
            <p:nvPr/>
          </p:nvSpPr>
          <p:spPr bwMode="auto">
            <a:xfrm>
              <a:off x="4517" y="5460"/>
              <a:ext cx="723" cy="54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Aft>
                  <a:spcPts val="1000"/>
                </a:spcAft>
              </a:pPr>
              <a:r>
                <a:rPr lang="en-US" sz="3200">
                  <a:latin typeface="Calibri" pitchFamily="34" charset="0"/>
                </a:rPr>
                <a:t>W</a:t>
              </a:r>
              <a:r>
                <a:rPr lang="en-US" sz="3200" baseline="-25000">
                  <a:latin typeface="Calibri" pitchFamily="34" charset="0"/>
                </a:rPr>
                <a:t>i</a:t>
              </a:r>
              <a:endParaRPr lang="ru-RU" sz="3200"/>
            </a:p>
          </p:txBody>
        </p:sp>
        <p:sp>
          <p:nvSpPr>
            <p:cNvPr id="26634" name="Text Box 11"/>
            <p:cNvSpPr txBox="1">
              <a:spLocks noChangeArrowheads="1"/>
            </p:cNvSpPr>
            <p:nvPr/>
          </p:nvSpPr>
          <p:spPr bwMode="auto">
            <a:xfrm>
              <a:off x="2897" y="5460"/>
              <a:ext cx="900" cy="54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Aft>
                  <a:spcPts val="1000"/>
                </a:spcAft>
              </a:pPr>
              <a:r>
                <a:rPr lang="en-US" sz="3200">
                  <a:latin typeface="Calibri" pitchFamily="34" charset="0"/>
                </a:rPr>
                <a:t>W</a:t>
              </a:r>
              <a:r>
                <a:rPr lang="en-US" sz="3200" baseline="-25000">
                  <a:latin typeface="Calibri" pitchFamily="34" charset="0"/>
                </a:rPr>
                <a:t>i</a:t>
              </a:r>
              <a:r>
                <a:rPr lang="en-US" sz="3200">
                  <a:latin typeface="Calibri" pitchFamily="34" charset="0"/>
                </a:rPr>
                <a:t>-F</a:t>
              </a:r>
              <a:endParaRPr lang="ru-RU" sz="3200"/>
            </a:p>
          </p:txBody>
        </p:sp>
        <p:sp>
          <p:nvSpPr>
            <p:cNvPr id="26635" name="Text Box 12"/>
            <p:cNvSpPr txBox="1">
              <a:spLocks noChangeArrowheads="1"/>
            </p:cNvSpPr>
            <p:nvPr/>
          </p:nvSpPr>
          <p:spPr bwMode="auto">
            <a:xfrm>
              <a:off x="2151" y="2017"/>
              <a:ext cx="540" cy="54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Aft>
                  <a:spcPts val="1000"/>
                </a:spcAft>
              </a:pPr>
              <a:r>
                <a:rPr lang="en-US" sz="3200">
                  <a:latin typeface="Calibri" pitchFamily="34" charset="0"/>
                </a:rPr>
                <a:t>U</a:t>
              </a:r>
              <a:endParaRPr lang="ru-RU" sz="3200"/>
            </a:p>
          </p:txBody>
        </p:sp>
        <p:sp>
          <p:nvSpPr>
            <p:cNvPr id="26636" name="Line 13"/>
            <p:cNvSpPr>
              <a:spLocks noChangeShapeType="1"/>
            </p:cNvSpPr>
            <p:nvPr/>
          </p:nvSpPr>
          <p:spPr bwMode="auto">
            <a:xfrm>
              <a:off x="2537" y="2040"/>
              <a:ext cx="0" cy="3419"/>
            </a:xfrm>
            <a:prstGeom prst="line">
              <a:avLst/>
            </a:prstGeom>
            <a:noFill/>
            <a:ln w="508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637" name="Line 14"/>
            <p:cNvSpPr>
              <a:spLocks noChangeShapeType="1"/>
            </p:cNvSpPr>
            <p:nvPr/>
          </p:nvSpPr>
          <p:spPr bwMode="auto">
            <a:xfrm>
              <a:off x="2537" y="5459"/>
              <a:ext cx="3420" cy="1"/>
            </a:xfrm>
            <a:prstGeom prst="line">
              <a:avLst/>
            </a:prstGeom>
            <a:noFill/>
            <a:ln w="508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63" name="Arc 15"/>
            <p:cNvSpPr>
              <a:spLocks/>
            </p:cNvSpPr>
            <p:nvPr/>
          </p:nvSpPr>
          <p:spPr bwMode="auto">
            <a:xfrm rot="11418006" flipV="1">
              <a:off x="3257" y="2762"/>
              <a:ext cx="1439" cy="2161"/>
            </a:xfrm>
            <a:custGeom>
              <a:avLst/>
              <a:gdLst>
                <a:gd name="T0" fmla="*/ 0 w 21600"/>
                <a:gd name="T1" fmla="*/ 0 h 21600"/>
                <a:gd name="T2" fmla="*/ 1440 w 21600"/>
                <a:gd name="T3" fmla="*/ 2159 h 21600"/>
                <a:gd name="T4" fmla="*/ 0 w 21600"/>
                <a:gd name="T5" fmla="*/ 2159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76200">
              <a:solidFill>
                <a:schemeClr val="accent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6639" name="Line 16"/>
            <p:cNvSpPr>
              <a:spLocks noChangeShapeType="1"/>
            </p:cNvSpPr>
            <p:nvPr/>
          </p:nvSpPr>
          <p:spPr bwMode="auto">
            <a:xfrm flipH="1">
              <a:off x="3257" y="2884"/>
              <a:ext cx="1440" cy="1260"/>
            </a:xfrm>
            <a:prstGeom prst="line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640" name="Line 17"/>
            <p:cNvSpPr>
              <a:spLocks noChangeShapeType="1"/>
            </p:cNvSpPr>
            <p:nvPr/>
          </p:nvSpPr>
          <p:spPr bwMode="auto">
            <a:xfrm flipV="1">
              <a:off x="2897" y="2580"/>
              <a:ext cx="900" cy="2520"/>
            </a:xfrm>
            <a:prstGeom prst="line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641" name="Line 18"/>
            <p:cNvSpPr>
              <a:spLocks noChangeShapeType="1"/>
            </p:cNvSpPr>
            <p:nvPr/>
          </p:nvSpPr>
          <p:spPr bwMode="auto">
            <a:xfrm>
              <a:off x="3257" y="4200"/>
              <a:ext cx="0" cy="12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642" name="Line 19"/>
            <p:cNvSpPr>
              <a:spLocks noChangeShapeType="1"/>
            </p:cNvSpPr>
            <p:nvPr/>
          </p:nvSpPr>
          <p:spPr bwMode="auto">
            <a:xfrm>
              <a:off x="4697" y="2940"/>
              <a:ext cx="0" cy="25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2880</TotalTime>
  <Words>1819</Words>
  <Application>Microsoft Office PowerPoint</Application>
  <PresentationFormat>Экран (4:3)</PresentationFormat>
  <Paragraphs>189</Paragraphs>
  <Slides>34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6" baseType="lpstr">
      <vt:lpstr>Городская</vt:lpstr>
      <vt:lpstr>Формула</vt:lpstr>
      <vt:lpstr>ЭКОНОМИЧЕСКИЙ АНАЛИЗ ПРАВА</vt:lpstr>
      <vt:lpstr>8. Экономический анализ уголовного права и общественное правоприменение.</vt:lpstr>
      <vt:lpstr>8. Экономический анализ уголовного права и общественное правоприменение.</vt:lpstr>
      <vt:lpstr>8. Экономический анализ уголовного права и общественное правоприменение.</vt:lpstr>
      <vt:lpstr>8. Экономический анализ уголовного права и общественное правоприменение.</vt:lpstr>
      <vt:lpstr>8. Экономический анализ уголовного права и общественное правоприменение.</vt:lpstr>
      <vt:lpstr>8. Экономический анализ уголовного права и общественное правоприменение.</vt:lpstr>
      <vt:lpstr>8. Экономический анализ уголовного права и общественное правоприменение.</vt:lpstr>
      <vt:lpstr>8. Экономический анализ уголовного права и общественное правоприменение.</vt:lpstr>
      <vt:lpstr>8. Экономический анализ уголовного права и общественное правоприменение.</vt:lpstr>
      <vt:lpstr>8. Экономический анализ уголовного права и общественное правоприменение.</vt:lpstr>
      <vt:lpstr>8. Экономический анализ уголовного права и общественное правоприменение.</vt:lpstr>
      <vt:lpstr>8. Экономический анализ уголовного права и общественное правоприменение.</vt:lpstr>
      <vt:lpstr>8. Экономический анализ уголовного права и общественное правоприменение.</vt:lpstr>
      <vt:lpstr>8. Экономический анализ уголовного права и общественное правоприменение.</vt:lpstr>
      <vt:lpstr>8. Экономический анализ уголовного права и общественное правоприменение.</vt:lpstr>
      <vt:lpstr>8. Экономический анализ уголовного права и общественное правоприменение.</vt:lpstr>
      <vt:lpstr>8. Экономический анализ уголовного права и общественное правоприменение.</vt:lpstr>
      <vt:lpstr>8. Экономический анализ уголовного права и общественное правоприменение.</vt:lpstr>
      <vt:lpstr>8. Экономический анализ уголовного права и общественное правоприменение.</vt:lpstr>
      <vt:lpstr>8. Экономический анализ уголовного права и общественное правоприменение.</vt:lpstr>
      <vt:lpstr>8. Экономический анализ уголовного права и общественное правоприменение.</vt:lpstr>
      <vt:lpstr>8. Экономический анализ уголовного права и общественное правоприменение.</vt:lpstr>
      <vt:lpstr>8. Экономический анализ уголовного права и общественное правоприменение.</vt:lpstr>
      <vt:lpstr>8. Экономический анализ уголовного права и общественное правоприменение.</vt:lpstr>
      <vt:lpstr>8. Экономический анализ уголовного права и общественное правоприменение.</vt:lpstr>
      <vt:lpstr>8. Экономический анализ уголовного права и общественное правоприменение.</vt:lpstr>
      <vt:lpstr>8. Экономический анализ уголовного права и общественное правоприменение.</vt:lpstr>
      <vt:lpstr>8. Экономический анализ уголовного права и общественное правоприменение.</vt:lpstr>
      <vt:lpstr>8. Экономический анализ уголовного права и общественное правоприменение.</vt:lpstr>
      <vt:lpstr>8. Экономический анализ уголовного права и общественное правоприменение.</vt:lpstr>
      <vt:lpstr>8. Экономический анализ уголовного права и общественное правоприменение.</vt:lpstr>
      <vt:lpstr>8. Экономический анализ уголовного права и общественное правоприменение.</vt:lpstr>
      <vt:lpstr>8. Экономический анализ уголовного права и общественное правоприменение.</vt:lpstr>
    </vt:vector>
  </TitlesOfParts>
  <Company>WareZ Provider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ЭКОНОМИЧЕСКИЙ АНАЛИЗ ПРАВА</dc:title>
  <dc:creator>www.PHILka.RU</dc:creator>
  <cp:lastModifiedBy>Гриша</cp:lastModifiedBy>
  <cp:revision>230</cp:revision>
  <dcterms:created xsi:type="dcterms:W3CDTF">2011-02-06T17:02:24Z</dcterms:created>
  <dcterms:modified xsi:type="dcterms:W3CDTF">2015-03-05T19:28:19Z</dcterms:modified>
</cp:coreProperties>
</file>