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58" r:id="rId3"/>
    <p:sldId id="268" r:id="rId4"/>
    <p:sldId id="259" r:id="rId5"/>
    <p:sldId id="264" r:id="rId6"/>
    <p:sldId id="267" r:id="rId7"/>
    <p:sldId id="260" r:id="rId8"/>
    <p:sldId id="265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EFA55-EE8D-4B78-8D5D-CD0A1F36100C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2158B-DF13-435A-BC2F-E69955748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58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9980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b7b89e5e93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g2b7b89e5e93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439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b7b89e5e93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60475"/>
            <a:ext cx="6046787" cy="34020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2b7b89e5e93_0_20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2b7b89e5e93_0_20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5693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349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112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238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77443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04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0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34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543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56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92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36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2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0EE69-1EC6-43B6-9594-4A050521DB49}" type="datetimeFigureOut">
              <a:rPr lang="ru-RU" smtClean="0"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22678-5CDE-4FCA-BBA8-D71562230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3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.econ.msu.ru/Content/doc/practice/%d0%a1%d0%bf%d0%b8%d1%81%d0%be%d0%ba%20%D0%BA%D0%BE%D0%BC%D0%BF%D0%B0%D0%BD%D0%B8%D0%B9,%20%D0%B4%D0%BE%D0%B3%D0%BE%D0%B2%D0%BE%D1%80%D1%8B%20%D0%B8%20%D1%80%D0%B5%D0%BA%D0%B2%D0%B8%D0%B7%D0%B8%D1%82%D1%8B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ractice.econ@org.msu.r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/>
          <p:nvPr/>
        </p:nvSpPr>
        <p:spPr>
          <a:xfrm>
            <a:off x="-24800" y="6207067"/>
            <a:ext cx="12241600" cy="698400"/>
          </a:xfrm>
          <a:prstGeom prst="rect">
            <a:avLst/>
          </a:prstGeom>
          <a:gradFill>
            <a:gsLst>
              <a:gs pos="0">
                <a:srgbClr val="7417C4"/>
              </a:gs>
              <a:gs pos="100000">
                <a:srgbClr val="1F7BEA"/>
              </a:gs>
            </a:gsLst>
            <a:lin ang="10800025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>
            <a:spLocks noGrp="1"/>
          </p:cNvSpPr>
          <p:nvPr>
            <p:ph type="subTitle" idx="1"/>
          </p:nvPr>
        </p:nvSpPr>
        <p:spPr>
          <a:xfrm>
            <a:off x="1365833" y="6264267"/>
            <a:ext cx="11360800" cy="499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lnSpc>
                <a:spcPct val="80000"/>
              </a:lnSpc>
              <a:spcBef>
                <a:spcPts val="0"/>
              </a:spcBef>
              <a:buSzPts val="852"/>
            </a:pPr>
            <a:r>
              <a:rPr lang="ru" sz="1167" b="1">
                <a:solidFill>
                  <a:schemeClr val="lt1"/>
                </a:solidFill>
              </a:rPr>
              <a:t>ЭКОНОМИЧЕСКИЙ ФАКУЛЬТЕТ</a:t>
            </a:r>
            <a:endParaRPr sz="1167" b="1">
              <a:solidFill>
                <a:schemeClr val="lt1"/>
              </a:solidFill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  <a:buSzPts val="852"/>
            </a:pPr>
            <a:r>
              <a:rPr lang="ru" sz="1167">
                <a:solidFill>
                  <a:schemeClr val="lt1"/>
                </a:solidFill>
              </a:rPr>
              <a:t>МГУ им. Ломоносова</a:t>
            </a:r>
            <a:endParaRPr sz="1167">
              <a:solidFill>
                <a:schemeClr val="lt1"/>
              </a:solidFill>
            </a:endParaRPr>
          </a:p>
        </p:txBody>
      </p:sp>
      <p:sp>
        <p:nvSpPr>
          <p:cNvPr id="69" name="Google Shape;69;p1"/>
          <p:cNvSpPr txBox="1">
            <a:spLocks noGrp="1"/>
          </p:cNvSpPr>
          <p:nvPr>
            <p:ph type="subTitle" idx="1"/>
          </p:nvPr>
        </p:nvSpPr>
        <p:spPr>
          <a:xfrm>
            <a:off x="359733" y="2337367"/>
            <a:ext cx="5574000" cy="1056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1018"/>
            </a:pPr>
            <a:r>
              <a:rPr lang="ru-RU" sz="1953" dirty="0">
                <a:latin typeface="Open Sans"/>
                <a:ea typeface="Open Sans"/>
                <a:cs typeface="Open Sans"/>
                <a:sym typeface="Open Sans"/>
              </a:rPr>
              <a:t>Магистратура</a:t>
            </a:r>
            <a:endParaRPr sz="1953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"/>
          <p:cNvSpPr txBox="1">
            <a:spLocks noGrp="1"/>
          </p:cNvSpPr>
          <p:nvPr>
            <p:ph type="ctrTitle"/>
          </p:nvPr>
        </p:nvSpPr>
        <p:spPr>
          <a:xfrm>
            <a:off x="359733" y="1179200"/>
            <a:ext cx="7888800" cy="136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5200"/>
            </a:pPr>
            <a:r>
              <a:rPr lang="ru" sz="3200" b="1" dirty="0">
                <a:latin typeface="Open Sans"/>
                <a:ea typeface="Open Sans"/>
                <a:cs typeface="Open Sans"/>
                <a:sym typeface="Open Sans"/>
              </a:rPr>
              <a:t>Учебная практика</a:t>
            </a:r>
            <a:endParaRPr sz="3200" b="1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1" name="Google Shape;7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2933" y="6300433"/>
            <a:ext cx="550800" cy="426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300" y="3339667"/>
            <a:ext cx="3810000" cy="132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028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929" y="510966"/>
            <a:ext cx="10515600" cy="21660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практика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форме научно-исследовательской работы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получение первичных навыков научно-исследовательской работы.</a:t>
            </a: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456E1324-0514-92FD-328F-EE0CE415FDAB}"/>
              </a:ext>
            </a:extLst>
          </p:cNvPr>
          <p:cNvSpPr txBox="1">
            <a:spLocks/>
          </p:cNvSpPr>
          <p:nvPr/>
        </p:nvSpPr>
        <p:spPr>
          <a:xfrm>
            <a:off x="504929" y="2884714"/>
            <a:ext cx="10515600" cy="370114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ru-RU" sz="2000" dirty="0"/>
              <a:t>В образовательных стандартах МГУ для магистратуры определен научно-исследовательский тип задач профессиональной деятельности: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ru-RU" sz="2000" dirty="0"/>
              <a:t>проведение научных исследований (экспериментов, наблюдений) и разработки в качестве ответственного исполнителя или совместно с научным руководителем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ru-RU" sz="2000" dirty="0"/>
              <a:t>проектирование/разработка планов и методических программ исследования, самостоятельная разработка инструментария и определение теоретико-методологических основ исследования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ru-RU" sz="2000" dirty="0"/>
              <a:t>обобщение и представление научных результатов в рамках отдельного исследования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9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>
            <a:extLst>
              <a:ext uri="{FF2B5EF4-FFF2-40B4-BE49-F238E27FC236}">
                <a16:creationId xmlns:a16="http://schemas.microsoft.com/office/drawing/2014/main" id="{456E1324-0514-92FD-328F-EE0CE415FDAB}"/>
              </a:ext>
            </a:extLst>
          </p:cNvPr>
          <p:cNvSpPr txBox="1">
            <a:spLocks/>
          </p:cNvSpPr>
          <p:nvPr/>
        </p:nvSpPr>
        <p:spPr>
          <a:xfrm>
            <a:off x="228600" y="0"/>
            <a:ext cx="11604171" cy="685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ru-RU" sz="2400" b="1" dirty="0"/>
              <a:t>В заявлении на практику необходимо указать план работ на практике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ru-RU" sz="2000" dirty="0"/>
              <a:t>В рамках учебной практики можно выполнять следующие виды работ (список не исчерпывающий)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ru-RU" sz="2000" dirty="0"/>
              <a:t>Сделать аналитический обзор литературы (логично по теме ВКР - указать, сколько статей будет прочитано и описано в отчете)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ru-RU" sz="2000" dirty="0"/>
              <a:t>Подготовить тезисы доклада на конференцию (указать тему, краткое седрежание, на какой конференции будет представлен доклад)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ru-RU" sz="2000" dirty="0"/>
              <a:t>Написать драфт статьи (кратко описать содержание)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ru-RU" sz="2000" dirty="0"/>
              <a:t>Участвовать в НИР подразделения МГУ или внешней организации (указать тему, работы, которые выполняются стуеднтом в НИР)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плана работ на практике надо учитывать количество недель и объем работ, который можно в эти сроки выполнить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должен быть составлен таким образом, чтобы по нему в конце практики мог быть подготовлен отчет и руководитель практики мог оценить объем и качество выполнения запланирвоанных работ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7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можно проходить учебную практику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кафедры, лаборатории и исследовательские центры ЭФ МГУ и других факультетов МГУ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внешние организации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обратиться за подбором места в ССТ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академические и ведомственные научно-исследовательские организации, связанные с решением экономических и управленческих проблем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независимые аналитические центры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48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g2b7b89e5e93_0_121"/>
          <p:cNvGrpSpPr/>
          <p:nvPr/>
        </p:nvGrpSpPr>
        <p:grpSpPr>
          <a:xfrm>
            <a:off x="6151367" y="3371669"/>
            <a:ext cx="3098141" cy="1551200"/>
            <a:chOff x="2757550" y="955475"/>
            <a:chExt cx="2119325" cy="1163400"/>
          </a:xfrm>
        </p:grpSpPr>
        <p:sp>
          <p:nvSpPr>
            <p:cNvPr id="98" name="Google Shape;98;g2b7b89e5e93_0_121"/>
            <p:cNvSpPr/>
            <p:nvPr/>
          </p:nvSpPr>
          <p:spPr>
            <a:xfrm>
              <a:off x="2757550" y="955475"/>
              <a:ext cx="2098800" cy="116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99" name="Google Shape;99;g2b7b89e5e93_0_121"/>
            <p:cNvSpPr txBox="1"/>
            <p:nvPr/>
          </p:nvSpPr>
          <p:spPr>
            <a:xfrm>
              <a:off x="2757550" y="1081850"/>
              <a:ext cx="382200" cy="8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ru" sz="3200" b="1" dirty="0">
                  <a:solidFill>
                    <a:schemeClr val="accent1"/>
                  </a:solidFill>
                </a:rPr>
                <a:t>5</a:t>
              </a:r>
              <a:endParaRPr sz="3200" b="1" dirty="0">
                <a:solidFill>
                  <a:schemeClr val="accent1"/>
                </a:solidFill>
              </a:endParaRPr>
            </a:p>
          </p:txBody>
        </p:sp>
        <p:sp>
          <p:nvSpPr>
            <p:cNvPr id="100" name="Google Shape;100;g2b7b89e5e93_0_121"/>
            <p:cNvSpPr/>
            <p:nvPr/>
          </p:nvSpPr>
          <p:spPr>
            <a:xfrm>
              <a:off x="3233475" y="1081850"/>
              <a:ext cx="1643400" cy="8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r>
                <a:rPr lang="ru" sz="1467" b="1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Предоставить отчетные документы </a:t>
              </a:r>
              <a:r>
                <a:rPr lang="ru" sz="1467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в </a:t>
              </a:r>
              <a:r>
                <a:rPr lang="en-US" sz="1467" dirty="0" err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my.econ</a:t>
              </a:r>
              <a:r>
                <a:rPr lang="ru-RU" sz="1467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и в учебную часть</a:t>
              </a:r>
              <a:endParaRPr sz="1467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cxnSp>
        <p:nvCxnSpPr>
          <p:cNvPr id="101" name="Google Shape;101;g2b7b89e5e93_0_121"/>
          <p:cNvCxnSpPr/>
          <p:nvPr/>
        </p:nvCxnSpPr>
        <p:spPr>
          <a:xfrm>
            <a:off x="5150462" y="4147269"/>
            <a:ext cx="851638" cy="0"/>
          </a:xfrm>
          <a:prstGeom prst="straightConnector1">
            <a:avLst/>
          </a:prstGeom>
          <a:noFill/>
          <a:ln w="28575" cap="flat" cmpd="sng">
            <a:solidFill>
              <a:srgbClr val="7417C4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07" name="Google Shape;107;g2b7b89e5e93_0_121"/>
          <p:cNvGrpSpPr/>
          <p:nvPr/>
        </p:nvGrpSpPr>
        <p:grpSpPr>
          <a:xfrm>
            <a:off x="7324761" y="1342217"/>
            <a:ext cx="4141176" cy="1551200"/>
            <a:chOff x="5132700" y="955475"/>
            <a:chExt cx="2098800" cy="1163400"/>
          </a:xfrm>
        </p:grpSpPr>
        <p:sp>
          <p:nvSpPr>
            <p:cNvPr id="108" name="Google Shape;108;g2b7b89e5e93_0_121"/>
            <p:cNvSpPr/>
            <p:nvPr/>
          </p:nvSpPr>
          <p:spPr>
            <a:xfrm>
              <a:off x="5132700" y="955475"/>
              <a:ext cx="2098800" cy="116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09" name="Google Shape;109;g2b7b89e5e93_0_121"/>
            <p:cNvSpPr txBox="1"/>
            <p:nvPr/>
          </p:nvSpPr>
          <p:spPr>
            <a:xfrm>
              <a:off x="5132700" y="1081850"/>
              <a:ext cx="382200" cy="8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ru" sz="3200" b="1">
                  <a:solidFill>
                    <a:schemeClr val="accent1"/>
                  </a:solidFill>
                </a:rPr>
                <a:t>3</a:t>
              </a:r>
              <a:endParaRPr sz="3200" b="1">
                <a:solidFill>
                  <a:schemeClr val="accent1"/>
                </a:solidFill>
              </a:endParaRPr>
            </a:p>
          </p:txBody>
        </p:sp>
        <p:sp>
          <p:nvSpPr>
            <p:cNvPr id="110" name="Google Shape;110;g2b7b89e5e93_0_121"/>
            <p:cNvSpPr/>
            <p:nvPr/>
          </p:nvSpPr>
          <p:spPr>
            <a:xfrm>
              <a:off x="5349145" y="1088025"/>
              <a:ext cx="1730460" cy="8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r>
                <a:rPr lang="ru" sz="1467" b="1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Получить подтверждение</a:t>
              </a:r>
              <a:r>
                <a:rPr lang="ru" sz="1467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отспциалиста по практике,  научного руководителя, директора магистратуры </a:t>
              </a:r>
              <a:r>
                <a:rPr lang="ru" sz="1467" b="1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в my.econ</a:t>
              </a:r>
              <a:endParaRPr sz="1467" b="1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cxnSp>
        <p:nvCxnSpPr>
          <p:cNvPr id="111" name="Google Shape;111;g2b7b89e5e93_0_121"/>
          <p:cNvCxnSpPr/>
          <p:nvPr/>
        </p:nvCxnSpPr>
        <p:spPr>
          <a:xfrm>
            <a:off x="6491328" y="2044669"/>
            <a:ext cx="766800" cy="0"/>
          </a:xfrm>
          <a:prstGeom prst="straightConnector1">
            <a:avLst/>
          </a:prstGeom>
          <a:noFill/>
          <a:ln w="28575" cap="flat" cmpd="sng">
            <a:solidFill>
              <a:srgbClr val="7417C4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12" name="Google Shape;112;g2b7b89e5e93_0_121"/>
          <p:cNvGrpSpPr/>
          <p:nvPr/>
        </p:nvGrpSpPr>
        <p:grpSpPr>
          <a:xfrm>
            <a:off x="3692928" y="1348003"/>
            <a:ext cx="2798400" cy="1551200"/>
            <a:chOff x="2757550" y="955475"/>
            <a:chExt cx="2098800" cy="1163400"/>
          </a:xfrm>
        </p:grpSpPr>
        <p:sp>
          <p:nvSpPr>
            <p:cNvPr id="113" name="Google Shape;113;g2b7b89e5e93_0_121"/>
            <p:cNvSpPr/>
            <p:nvPr/>
          </p:nvSpPr>
          <p:spPr>
            <a:xfrm>
              <a:off x="2757550" y="955475"/>
              <a:ext cx="2098800" cy="116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14" name="Google Shape;114;g2b7b89e5e93_0_121"/>
            <p:cNvSpPr txBox="1"/>
            <p:nvPr/>
          </p:nvSpPr>
          <p:spPr>
            <a:xfrm>
              <a:off x="2757550" y="1081850"/>
              <a:ext cx="382200" cy="8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ru" sz="3200" b="1">
                  <a:solidFill>
                    <a:schemeClr val="accent1"/>
                  </a:solidFill>
                </a:rPr>
                <a:t>2</a:t>
              </a:r>
              <a:endParaRPr sz="3200" b="1">
                <a:solidFill>
                  <a:schemeClr val="accent1"/>
                </a:solidFill>
              </a:endParaRPr>
            </a:p>
          </p:txBody>
        </p:sp>
        <p:sp>
          <p:nvSpPr>
            <p:cNvPr id="115" name="Google Shape;115;g2b7b89e5e93_0_121"/>
            <p:cNvSpPr/>
            <p:nvPr/>
          </p:nvSpPr>
          <p:spPr>
            <a:xfrm>
              <a:off x="3233475" y="1081850"/>
              <a:ext cx="1572900" cy="8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r>
                <a:rPr lang="ru" sz="1467" b="1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Подать заявку на практику </a:t>
              </a:r>
              <a:r>
                <a:rPr lang="ru" sz="1467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на my.econ</a:t>
              </a:r>
              <a:endParaRPr sz="1467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cxnSp>
        <p:nvCxnSpPr>
          <p:cNvPr id="116" name="Google Shape;116;g2b7b89e5e93_0_121"/>
          <p:cNvCxnSpPr/>
          <p:nvPr/>
        </p:nvCxnSpPr>
        <p:spPr>
          <a:xfrm>
            <a:off x="2926128" y="2044669"/>
            <a:ext cx="766800" cy="0"/>
          </a:xfrm>
          <a:prstGeom prst="straightConnector1">
            <a:avLst/>
          </a:prstGeom>
          <a:noFill/>
          <a:ln w="28575" cap="flat" cmpd="sng">
            <a:solidFill>
              <a:srgbClr val="7417C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7" name="Google Shape;117;g2b7b89e5e93_0_121"/>
          <p:cNvSpPr txBox="1">
            <a:spLocks noGrp="1"/>
          </p:cNvSpPr>
          <p:nvPr>
            <p:ph type="title"/>
          </p:nvPr>
        </p:nvSpPr>
        <p:spPr>
          <a:xfrm>
            <a:off x="360400" y="268864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72000" tIns="121900" rIns="121900" bIns="121900" rtlCol="0" anchor="t" anchorCtr="0">
            <a:noAutofit/>
          </a:bodyPr>
          <a:lstStyle/>
          <a:p>
            <a:r>
              <a:rPr lang="ru" sz="2667" b="1" dirty="0">
                <a:latin typeface="Open Sans"/>
                <a:ea typeface="Open Sans"/>
                <a:cs typeface="Open Sans"/>
                <a:sym typeface="Open Sans"/>
              </a:rPr>
              <a:t>Общий алгоритм прохождения </a:t>
            </a:r>
            <a:r>
              <a:rPr lang="ru-RU" sz="2667" b="1" dirty="0">
                <a:latin typeface="Open Sans"/>
                <a:ea typeface="Open Sans"/>
                <a:cs typeface="Open Sans"/>
                <a:sym typeface="Open Sans"/>
              </a:rPr>
              <a:t>учебной </a:t>
            </a:r>
            <a:r>
              <a:rPr lang="ru" sz="2667" b="1" dirty="0">
                <a:latin typeface="Open Sans"/>
                <a:ea typeface="Open Sans"/>
                <a:cs typeface="Open Sans"/>
                <a:sym typeface="Open Sans"/>
              </a:rPr>
              <a:t>практики</a:t>
            </a:r>
            <a:endParaRPr sz="2667" b="1" dirty="0"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118" name="Google Shape;118;g2b7b89e5e93_0_121"/>
          <p:cNvGrpSpPr/>
          <p:nvPr/>
        </p:nvGrpSpPr>
        <p:grpSpPr>
          <a:xfrm>
            <a:off x="2293728" y="3371669"/>
            <a:ext cx="2798400" cy="1551200"/>
            <a:chOff x="382400" y="955475"/>
            <a:chExt cx="2098800" cy="1163400"/>
          </a:xfrm>
        </p:grpSpPr>
        <p:sp>
          <p:nvSpPr>
            <p:cNvPr id="119" name="Google Shape;119;g2b7b89e5e93_0_121"/>
            <p:cNvSpPr/>
            <p:nvPr/>
          </p:nvSpPr>
          <p:spPr>
            <a:xfrm>
              <a:off x="382400" y="955475"/>
              <a:ext cx="2098800" cy="116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20" name="Google Shape;120;g2b7b89e5e93_0_121"/>
            <p:cNvSpPr txBox="1"/>
            <p:nvPr/>
          </p:nvSpPr>
          <p:spPr>
            <a:xfrm>
              <a:off x="382400" y="1081850"/>
              <a:ext cx="382200" cy="8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ru" sz="3200" b="1" dirty="0">
                  <a:solidFill>
                    <a:schemeClr val="accent1"/>
                  </a:solidFill>
                </a:rPr>
                <a:t>4</a:t>
              </a:r>
              <a:endParaRPr sz="3200" b="1" dirty="0">
                <a:solidFill>
                  <a:schemeClr val="accent1"/>
                </a:solidFill>
              </a:endParaRPr>
            </a:p>
          </p:txBody>
        </p:sp>
        <p:sp>
          <p:nvSpPr>
            <p:cNvPr id="121" name="Google Shape;121;g2b7b89e5e93_0_121"/>
            <p:cNvSpPr/>
            <p:nvPr/>
          </p:nvSpPr>
          <p:spPr>
            <a:xfrm>
              <a:off x="858325" y="1081850"/>
              <a:ext cx="1572900" cy="8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r>
                <a:rPr lang="ru" sz="1467" b="1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Пройти практику</a:t>
              </a:r>
              <a:r>
                <a:rPr lang="ru" sz="1467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 в указанный срок</a:t>
              </a:r>
              <a:endParaRPr sz="1467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grpSp>
        <p:nvGrpSpPr>
          <p:cNvPr id="122" name="Google Shape;122;g2b7b89e5e93_0_121"/>
          <p:cNvGrpSpPr/>
          <p:nvPr/>
        </p:nvGrpSpPr>
        <p:grpSpPr>
          <a:xfrm>
            <a:off x="306667" y="1375567"/>
            <a:ext cx="2798400" cy="1551200"/>
            <a:chOff x="382400" y="955475"/>
            <a:chExt cx="2098800" cy="1163400"/>
          </a:xfrm>
        </p:grpSpPr>
        <p:sp>
          <p:nvSpPr>
            <p:cNvPr id="123" name="Google Shape;123;g2b7b89e5e93_0_121"/>
            <p:cNvSpPr/>
            <p:nvPr/>
          </p:nvSpPr>
          <p:spPr>
            <a:xfrm>
              <a:off x="382400" y="955475"/>
              <a:ext cx="2098800" cy="11634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sz="2400"/>
            </a:p>
          </p:txBody>
        </p:sp>
        <p:sp>
          <p:nvSpPr>
            <p:cNvPr id="124" name="Google Shape;124;g2b7b89e5e93_0_121"/>
            <p:cNvSpPr txBox="1"/>
            <p:nvPr/>
          </p:nvSpPr>
          <p:spPr>
            <a:xfrm>
              <a:off x="382400" y="1081850"/>
              <a:ext cx="382200" cy="8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r>
                <a:rPr lang="ru" sz="3200" b="1">
                  <a:solidFill>
                    <a:schemeClr val="accent1"/>
                  </a:solidFill>
                </a:rPr>
                <a:t>1</a:t>
              </a:r>
              <a:endParaRPr sz="3200" b="1">
                <a:solidFill>
                  <a:schemeClr val="accent1"/>
                </a:solidFill>
              </a:endParaRPr>
            </a:p>
          </p:txBody>
        </p:sp>
        <p:sp>
          <p:nvSpPr>
            <p:cNvPr id="125" name="Google Shape;125;g2b7b89e5e93_0_121"/>
            <p:cNvSpPr/>
            <p:nvPr/>
          </p:nvSpPr>
          <p:spPr>
            <a:xfrm>
              <a:off x="858325" y="1081850"/>
              <a:ext cx="1522800" cy="8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r>
                <a:rPr lang="ru" sz="1400" dirty="0">
                  <a:solidFill>
                    <a:schemeClr val="dk1"/>
                  </a:solidFill>
                  <a:latin typeface="Open Sans"/>
                  <a:ea typeface="Open Sans"/>
                  <a:cs typeface="Open Sans"/>
                  <a:sym typeface="Open Sans"/>
                </a:rPr>
                <a:t>Подобрать и согласовать место практики</a:t>
              </a:r>
              <a:endParaRPr sz="14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127" name="Google Shape;127;g2b7b89e5e93_0_121"/>
          <p:cNvSpPr txBox="1">
            <a:spLocks noGrp="1"/>
          </p:cNvSpPr>
          <p:nvPr>
            <p:ph type="sldNum" idx="12"/>
          </p:nvPr>
        </p:nvSpPr>
        <p:spPr>
          <a:xfrm>
            <a:off x="11084044" y="61882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fld id="{00000000-1234-1234-1234-123412341234}" type="slidenum">
              <a:rPr lang="ru">
                <a:latin typeface="Open Sans"/>
                <a:ea typeface="Open Sans"/>
                <a:cs typeface="Open Sans"/>
                <a:sym typeface="Open Sans"/>
              </a:rPr>
              <a:pPr/>
              <a:t>5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8642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b7b89e5e93_0_20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g2b7b89e5e93_0_207"/>
          <p:cNvSpPr txBox="1"/>
          <p:nvPr/>
        </p:nvSpPr>
        <p:spPr>
          <a:xfrm>
            <a:off x="365489" y="598110"/>
            <a:ext cx="9348800" cy="127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pPr marL="67732">
              <a:buClr>
                <a:schemeClr val="dk1"/>
              </a:buClr>
              <a:buSzPts val="2800"/>
            </a:pPr>
            <a:r>
              <a:rPr lang="ru-RU" sz="3733" b="1" dirty="0">
                <a:solidFill>
                  <a:schemeClr val="dk1"/>
                </a:solidFill>
              </a:rPr>
              <a:t>Согласование места </a:t>
            </a:r>
            <a:r>
              <a:rPr lang="ru" sz="3733" b="1" dirty="0">
                <a:solidFill>
                  <a:schemeClr val="dk1"/>
                </a:solidFill>
              </a:rPr>
              <a:t>практики </a:t>
            </a:r>
            <a:r>
              <a:rPr lang="en-US" sz="3733" b="1" dirty="0">
                <a:solidFill>
                  <a:schemeClr val="dk1"/>
                </a:solidFill>
              </a:rPr>
              <a:t>(</a:t>
            </a:r>
            <a:r>
              <a:rPr lang="ru-RU" sz="3733" b="1" dirty="0">
                <a:solidFill>
                  <a:schemeClr val="dk1"/>
                </a:solidFill>
              </a:rPr>
              <a:t>ТОЛЬКО ДЛЯ ВНЕШНИХ ОРГАНИЗАЦИЙ</a:t>
            </a:r>
            <a:r>
              <a:rPr lang="en-US" sz="3733" b="1" dirty="0">
                <a:solidFill>
                  <a:schemeClr val="dk1"/>
                </a:solidFill>
              </a:rPr>
              <a:t>)</a:t>
            </a:r>
            <a:endParaRPr sz="3733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2b7b89e5e93_0_207"/>
          <p:cNvSpPr/>
          <p:nvPr/>
        </p:nvSpPr>
        <p:spPr>
          <a:xfrm>
            <a:off x="335359" y="2404320"/>
            <a:ext cx="3553873" cy="1312800"/>
          </a:xfrm>
          <a:prstGeom prst="rect">
            <a:avLst/>
          </a:prstGeom>
          <a:noFill/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r>
              <a:rPr lang="ru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Согласовываете прохождение практики в организации по </a:t>
            </a:r>
            <a:r>
              <a:rPr lang="ru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тематике НИР </a:t>
            </a:r>
          </a:p>
          <a:p>
            <a:pPr algn="ctr"/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-RU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самостоятельно или через ССТ)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2b7b89e5e93_0_207"/>
          <p:cNvSpPr/>
          <p:nvPr/>
        </p:nvSpPr>
        <p:spPr>
          <a:xfrm>
            <a:off x="7757133" y="1295700"/>
            <a:ext cx="4291600" cy="4248400"/>
          </a:xfrm>
          <a:prstGeom prst="roundRect">
            <a:avLst>
              <a:gd name="adj" fmla="val 10179"/>
            </a:avLst>
          </a:prstGeom>
          <a:solidFill>
            <a:srgbClr val="C5D8F1"/>
          </a:solidFill>
          <a:ln w="1905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304792" indent="-304792" algn="ctr">
              <a:spcBef>
                <a:spcPts val="800"/>
              </a:spcBef>
              <a:buClr>
                <a:srgbClr val="C00000"/>
              </a:buClr>
              <a:buSzPts val="1200"/>
              <a:buFont typeface="Arial"/>
              <a:buAutoNum type="arabicPeriod"/>
            </a:pPr>
            <a:r>
              <a:rPr lang="ru" sz="1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Практику можно проходить только в  </a:t>
            </a:r>
            <a:br>
              <a:rPr lang="ru" sz="1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" sz="1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г. Москва </a:t>
            </a:r>
            <a:endParaRPr sz="2400" dirty="0"/>
          </a:p>
          <a:p>
            <a:pPr marL="304792" indent="-304792" algn="ctr">
              <a:spcBef>
                <a:spcPts val="800"/>
              </a:spcBef>
              <a:buClr>
                <a:srgbClr val="C00000"/>
              </a:buClr>
              <a:buSzPts val="1200"/>
              <a:buFont typeface="Arial"/>
              <a:buAutoNum type="arabicPeriod"/>
            </a:pPr>
            <a:r>
              <a:rPr lang="ru" sz="1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Практику нельзя проходить </a:t>
            </a:r>
            <a:r>
              <a:rPr lang="ru" sz="1600" dirty="0">
                <a:solidFill>
                  <a:srgbClr val="C00000"/>
                </a:solidFill>
              </a:rPr>
              <a:t>у</a:t>
            </a:r>
            <a:r>
              <a:rPr lang="ru" sz="16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ИП</a:t>
            </a:r>
            <a:endParaRPr sz="2400" dirty="0"/>
          </a:p>
        </p:txBody>
      </p:sp>
      <p:sp>
        <p:nvSpPr>
          <p:cNvPr id="192" name="Google Shape;192;g2b7b89e5e93_0_207"/>
          <p:cNvSpPr/>
          <p:nvPr/>
        </p:nvSpPr>
        <p:spPr>
          <a:xfrm>
            <a:off x="4281085" y="2388415"/>
            <a:ext cx="3264400" cy="1300800"/>
          </a:xfrm>
          <a:prstGeom prst="rect">
            <a:avLst/>
          </a:prstGeom>
          <a:noFill/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r>
              <a:rPr lang="ru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Проверяете, имеет ли ваша организация договор с ЭФ </a:t>
            </a:r>
            <a:r>
              <a:rPr lang="ru" sz="16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здесь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2b7b89e5e93_0_207"/>
          <p:cNvSpPr/>
          <p:nvPr/>
        </p:nvSpPr>
        <p:spPr>
          <a:xfrm>
            <a:off x="516902" y="4135052"/>
            <a:ext cx="3168400" cy="2026400"/>
          </a:xfrm>
          <a:prstGeom prst="ellipse">
            <a:avLst/>
          </a:prstGeom>
          <a:noFill/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r>
              <a:rPr lang="ru" sz="1600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Да, имеет договор </a:t>
            </a:r>
            <a:r>
              <a:rPr lang="ru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никаких документов не нужно 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2b7b89e5e93_0_207"/>
          <p:cNvSpPr/>
          <p:nvPr/>
        </p:nvSpPr>
        <p:spPr>
          <a:xfrm>
            <a:off x="3778070" y="4205806"/>
            <a:ext cx="3928564" cy="2026400"/>
          </a:xfrm>
          <a:prstGeom prst="ellipse">
            <a:avLst/>
          </a:prstGeom>
          <a:noFill/>
          <a:ln w="19050" cap="flat" cmpd="sng">
            <a:solidFill>
              <a:srgbClr val="36609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/>
            <a:r>
              <a:rPr lang="ru" sz="1533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Нет, не имеет договора </a:t>
            </a:r>
            <a:r>
              <a:rPr lang="ru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ru-RU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потребуется 1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-RU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индивидуальный договор ИЛИ 2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-RU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гарантийное письмо ИЛИ 3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ru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справка с места работы 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-RU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если Вы в ней работаете</a:t>
            </a:r>
            <a:r>
              <a:rPr lang="en-US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g2b7b89e5e93_0_207"/>
          <p:cNvCxnSpPr/>
          <p:nvPr/>
        </p:nvCxnSpPr>
        <p:spPr>
          <a:xfrm>
            <a:off x="3889233" y="3056720"/>
            <a:ext cx="377600" cy="4000"/>
          </a:xfrm>
          <a:prstGeom prst="straightConnector1">
            <a:avLst/>
          </a:prstGeom>
          <a:noFill/>
          <a:ln w="38100" cap="flat" cmpd="sng">
            <a:solidFill>
              <a:srgbClr val="4A7DBA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6" name="Google Shape;196;g2b7b89e5e93_0_207"/>
          <p:cNvCxnSpPr/>
          <p:nvPr/>
        </p:nvCxnSpPr>
        <p:spPr>
          <a:xfrm flipH="1">
            <a:off x="3753085" y="3725153"/>
            <a:ext cx="982115" cy="584524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7" name="Google Shape;197;g2b7b89e5e93_0_207"/>
          <p:cNvCxnSpPr/>
          <p:nvPr/>
        </p:nvCxnSpPr>
        <p:spPr>
          <a:xfrm>
            <a:off x="5535800" y="3732263"/>
            <a:ext cx="651225" cy="443159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98" name="Google Shape;198;g2b7b89e5e93_0_207"/>
          <p:cNvSpPr txBox="1">
            <a:spLocks noGrp="1"/>
          </p:cNvSpPr>
          <p:nvPr>
            <p:ph type="sldNum" idx="12"/>
          </p:nvPr>
        </p:nvSpPr>
        <p:spPr>
          <a:xfrm>
            <a:off x="11084044" y="61882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>
              <a:buSzPts val="1000"/>
            </a:pPr>
            <a:fld id="{00000000-1234-1234-1234-123412341234}" type="slidenum">
              <a:rPr lang="ru">
                <a:latin typeface="Open Sans"/>
                <a:ea typeface="Open Sans"/>
                <a:cs typeface="Open Sans"/>
                <a:sym typeface="Open Sans"/>
              </a:rPr>
              <a:pPr>
                <a:buSzPts val="1000"/>
              </a:pPr>
              <a:t>6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1851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277" y="259617"/>
            <a:ext cx="10984523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организации для прохождения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практики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актуальные места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5180"/>
            <a:ext cx="10515600" cy="52728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экономического развития РФ</a:t>
            </a: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финансов РФ</a:t>
            </a: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государственной статистики 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Росстат и </a:t>
            </a: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Мосстат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Банк РФ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Росимущество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Департаменты Правительства РФ</a:t>
            </a:r>
            <a:endParaRPr lang="en-US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центр при Правительстве РФ</a:t>
            </a: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центр при Правительстве Москвы</a:t>
            </a: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ВНИИ Труда Министерства труда РФ</a:t>
            </a: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налоговой политики</a:t>
            </a: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ФБК</a:t>
            </a: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 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рейтинговое агентство</a:t>
            </a:r>
            <a:r>
              <a:rPr lang="en-US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Ректорат МГУ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Росдорнии</a:t>
            </a:r>
            <a:endParaRPr lang="ru-RU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2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Где найти актуальные предложения по практике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8</a:t>
            </a:fld>
            <a:endParaRPr lang="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652" t="4301" r="3084" b="4873"/>
          <a:stretch/>
        </p:blipFill>
        <p:spPr>
          <a:xfrm>
            <a:off x="1372588" y="1356968"/>
            <a:ext cx="9446825" cy="512003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6" name="Овал 5"/>
          <p:cNvSpPr/>
          <p:nvPr/>
        </p:nvSpPr>
        <p:spPr>
          <a:xfrm>
            <a:off x="1714639" y="1190626"/>
            <a:ext cx="1838325" cy="55244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84321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/>
          <p:nvPr/>
        </p:nvSpPr>
        <p:spPr>
          <a:xfrm>
            <a:off x="-24800" y="6207067"/>
            <a:ext cx="12241600" cy="698400"/>
          </a:xfrm>
          <a:prstGeom prst="rect">
            <a:avLst/>
          </a:prstGeom>
          <a:gradFill>
            <a:gsLst>
              <a:gs pos="0">
                <a:srgbClr val="7417C4"/>
              </a:gs>
              <a:gs pos="100000">
                <a:srgbClr val="1F7BEA"/>
              </a:gs>
            </a:gsLst>
            <a:lin ang="10800025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 txBox="1">
            <a:spLocks noGrp="1"/>
          </p:cNvSpPr>
          <p:nvPr>
            <p:ph type="subTitle" idx="1"/>
          </p:nvPr>
        </p:nvSpPr>
        <p:spPr>
          <a:xfrm>
            <a:off x="1365833" y="6264267"/>
            <a:ext cx="11360800" cy="499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l">
              <a:lnSpc>
                <a:spcPct val="80000"/>
              </a:lnSpc>
              <a:spcBef>
                <a:spcPts val="0"/>
              </a:spcBef>
              <a:buSzPts val="852"/>
            </a:pPr>
            <a:r>
              <a:rPr lang="ru" sz="1167" b="1">
                <a:solidFill>
                  <a:schemeClr val="lt1"/>
                </a:solidFill>
              </a:rPr>
              <a:t>ЭКОНОМИЧЕСКИЙ ФАКУЛЬТЕТ</a:t>
            </a:r>
            <a:endParaRPr sz="1167" b="1">
              <a:solidFill>
                <a:schemeClr val="lt1"/>
              </a:solidFill>
            </a:endParaRPr>
          </a:p>
          <a:p>
            <a:pPr algn="l">
              <a:lnSpc>
                <a:spcPct val="80000"/>
              </a:lnSpc>
              <a:spcBef>
                <a:spcPts val="0"/>
              </a:spcBef>
              <a:buSzPts val="852"/>
            </a:pPr>
            <a:r>
              <a:rPr lang="ru" sz="1167">
                <a:solidFill>
                  <a:schemeClr val="lt1"/>
                </a:solidFill>
              </a:rPr>
              <a:t>МГУ им. Ломоносова</a:t>
            </a:r>
            <a:endParaRPr sz="1167">
              <a:solidFill>
                <a:schemeClr val="lt1"/>
              </a:solidFill>
            </a:endParaRPr>
          </a:p>
        </p:txBody>
      </p:sp>
      <p:sp>
        <p:nvSpPr>
          <p:cNvPr id="69" name="Google Shape;69;p1"/>
          <p:cNvSpPr txBox="1">
            <a:spLocks noGrp="1"/>
          </p:cNvSpPr>
          <p:nvPr>
            <p:ph type="subTitle" idx="1"/>
          </p:nvPr>
        </p:nvSpPr>
        <p:spPr>
          <a:xfrm>
            <a:off x="359732" y="2337367"/>
            <a:ext cx="11298867" cy="1219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ru-RU" sz="1953" dirty="0">
                <a:latin typeface="Open Sans"/>
                <a:ea typeface="Open Sans"/>
                <a:cs typeface="Open Sans"/>
                <a:sym typeface="Open Sans"/>
              </a:rPr>
              <a:t>По любым вопросам по практике обращайтесь</a:t>
            </a:r>
            <a:r>
              <a:rPr lang="en-US" sz="1953" dirty="0"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ru-RU" sz="1953" dirty="0">
                <a:latin typeface="Open Sans"/>
                <a:ea typeface="Open Sans"/>
                <a:cs typeface="Open Sans"/>
                <a:sym typeface="Open Sans"/>
              </a:rPr>
              <a:t> к.</a:t>
            </a:r>
            <a:r>
              <a:rPr lang="en-US" sz="1953" dirty="0">
                <a:latin typeface="Open Sans"/>
                <a:ea typeface="Open Sans"/>
                <a:cs typeface="Open Sans"/>
                <a:sym typeface="Open Sans"/>
              </a:rPr>
              <a:t>452,</a:t>
            </a:r>
            <a:r>
              <a:rPr lang="ru-RU" sz="1953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lang="en-US" sz="1953" dirty="0">
              <a:latin typeface="Open Sans"/>
              <a:ea typeface="Open Sans"/>
              <a:cs typeface="Open Sans"/>
              <a:sym typeface="Open Sans"/>
            </a:endParaRPr>
          </a:p>
          <a:p>
            <a:pPr lvl="0" algn="l">
              <a:spcBef>
                <a:spcPts val="0"/>
              </a:spcBef>
            </a:pPr>
            <a:r>
              <a:rPr lang="ru-RU" sz="1953" dirty="0">
                <a:latin typeface="Open Sans"/>
                <a:ea typeface="Open Sans"/>
                <a:cs typeface="Open Sans"/>
                <a:sym typeface="Open Sans"/>
              </a:rPr>
              <a:t>Начальник ОСТ и СВ </a:t>
            </a:r>
            <a:r>
              <a:rPr lang="ru-RU" sz="1953" dirty="0" err="1">
                <a:latin typeface="Open Sans"/>
                <a:ea typeface="Open Sans"/>
                <a:cs typeface="Open Sans"/>
                <a:sym typeface="Open Sans"/>
              </a:rPr>
              <a:t>Золотина</a:t>
            </a:r>
            <a:r>
              <a:rPr lang="ru-RU" sz="1953" dirty="0">
                <a:latin typeface="Open Sans"/>
                <a:ea typeface="Open Sans"/>
                <a:cs typeface="Open Sans"/>
                <a:sym typeface="Open Sans"/>
              </a:rPr>
              <a:t> Ольга Александровна </a:t>
            </a:r>
            <a:r>
              <a:rPr lang="ru" sz="2000" b="1" u="sng" dirty="0">
                <a:solidFill>
                  <a:srgbClr val="4887E8"/>
                </a:solidFill>
                <a:latin typeface="Open Sans"/>
                <a:ea typeface="Open Sans"/>
                <a:cs typeface="Open Sans"/>
                <a:sym typeface="Open Sans"/>
              </a:rPr>
              <a:t>career.econ.msu@gmail.com </a:t>
            </a:r>
            <a:endParaRPr lang="en-US" sz="2000" b="1" u="sng" dirty="0">
              <a:solidFill>
                <a:srgbClr val="4887E8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algn="l">
              <a:spcBef>
                <a:spcPts val="0"/>
              </a:spcBef>
            </a:pPr>
            <a:r>
              <a:rPr lang="ru-RU" sz="2000" dirty="0">
                <a:latin typeface="Open Sans"/>
                <a:ea typeface="Open Sans"/>
                <a:cs typeface="Open Sans"/>
                <a:sym typeface="Open Sans"/>
              </a:rPr>
              <a:t>Специалист по практике Лозина Ольга Игоревна </a:t>
            </a:r>
            <a:r>
              <a:rPr lang="en-US" sz="2000" b="1" u="sng" dirty="0">
                <a:solidFill>
                  <a:srgbClr val="4887E8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practice.econ@org.msu.ru</a:t>
            </a:r>
            <a:endParaRPr lang="en-US" sz="2000" b="1" dirty="0">
              <a:solidFill>
                <a:srgbClr val="4887E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"/>
          <p:cNvSpPr txBox="1">
            <a:spLocks noGrp="1"/>
          </p:cNvSpPr>
          <p:nvPr>
            <p:ph type="ctrTitle"/>
          </p:nvPr>
        </p:nvSpPr>
        <p:spPr>
          <a:xfrm>
            <a:off x="359733" y="1179200"/>
            <a:ext cx="7888800" cy="1361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SzPts val="5200"/>
            </a:pPr>
            <a:r>
              <a:rPr lang="ru" sz="3200" b="1" dirty="0">
                <a:latin typeface="Open Sans"/>
                <a:ea typeface="Open Sans"/>
                <a:cs typeface="Open Sans"/>
                <a:sym typeface="Open Sans"/>
              </a:rPr>
              <a:t>Спасибо за внимание</a:t>
            </a:r>
            <a:r>
              <a:rPr lang="en-US" sz="3200" b="1" dirty="0">
                <a:latin typeface="Open Sans"/>
                <a:ea typeface="Open Sans"/>
                <a:cs typeface="Open Sans"/>
                <a:sym typeface="Open Sans"/>
              </a:rPr>
              <a:t>!</a:t>
            </a:r>
            <a:endParaRPr sz="3200" b="1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71" name="Google Shape;7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2933" y="6300433"/>
            <a:ext cx="550800" cy="4268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8750" y="3698567"/>
            <a:ext cx="3810000" cy="132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58564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544</Words>
  <Application>Microsoft Office PowerPoint</Application>
  <PresentationFormat>Widescreen</PresentationFormat>
  <Paragraphs>67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Times New Roman</vt:lpstr>
      <vt:lpstr>Тема Office</vt:lpstr>
      <vt:lpstr>Учебная практика</vt:lpstr>
      <vt:lpstr>PowerPoint Presentation</vt:lpstr>
      <vt:lpstr>PowerPoint Presentation</vt:lpstr>
      <vt:lpstr>Где можно проходить учебную практику?</vt:lpstr>
      <vt:lpstr>Общий алгоритм прохождения учебной практики</vt:lpstr>
      <vt:lpstr>PowerPoint Presentation</vt:lpstr>
      <vt:lpstr>Внешние организации для прохождения  учебной практики: актуальные места </vt:lpstr>
      <vt:lpstr>Где найти актуальные предложения по практике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Лозина Ольга Игоревна</dc:creator>
  <cp:lastModifiedBy>Kudryashova Elena Nikolaevna</cp:lastModifiedBy>
  <cp:revision>19</cp:revision>
  <dcterms:created xsi:type="dcterms:W3CDTF">2024-04-15T14:00:29Z</dcterms:created>
  <dcterms:modified xsi:type="dcterms:W3CDTF">2024-04-23T07:24:02Z</dcterms:modified>
</cp:coreProperties>
</file>