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7" r:id="rId2"/>
    <p:sldId id="261" r:id="rId3"/>
    <p:sldId id="262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27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5" r:id="rId26"/>
    <p:sldId id="326" r:id="rId27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17" autoAdjust="0"/>
  </p:normalViewPr>
  <p:slideViewPr>
    <p:cSldViewPr showGuides="1">
      <p:cViewPr varScale="1">
        <p:scale>
          <a:sx n="67" d="100"/>
          <a:sy n="67" d="100"/>
        </p:scale>
        <p:origin x="-9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4586A26-77DD-491B-B54A-8BC8439223D0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B0229AF-F0ED-4B0A-86FB-B543B7ADBB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DE1588A-89B4-4D2C-87EA-C8560261D15A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92D5FE5-18C7-435A-AB15-55CC947E4C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EDD49-0609-49C3-897C-8B7BDA50561E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5DBFBE6-330A-48DB-9FD7-F9DF21787E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0045D-0893-4562-AF96-4C2BB746182B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EBCBD-DF77-44FA-AD30-CEBBD78339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307EE-21D3-45F0-8B5A-6DE312517A2B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F8C01-EF65-458B-A22E-DAA97EBAC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4D157-CD56-49C4-A9FE-4D6C61D48988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09ABD-F731-4BAD-8A82-BEEBBCF670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D3AE4-4E67-4EB3-83C2-3C45B23B51C7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4B057-9558-4245-A1E5-C8552A4754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D21F8-79D5-4F60-8CF5-66476B089A33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972CC-56BA-4AE2-BAAA-C9C2C5BF91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7C66977-D71E-4D9C-8D4D-D640CC2BA717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111F5D8-79BD-4B1C-8BF9-983E4929A1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DADB5-664E-4012-9B1F-F6C5B3FCABCC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C3B79-76B1-47E5-9569-6F5163129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73729-45F7-4BC5-AC51-C8CA8974D48E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974A9-46BD-47DC-9EFB-6D4CAF6F8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A57BF-E7EE-466C-9D21-7F38BF02F4AF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B374D-559C-4CAA-9E45-90F8822F21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E4A83-D4CB-4F5A-B0C3-4E0DC4202584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794B0-A91B-4F44-854F-4E23A51846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87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08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409116A9-36BF-472F-A67D-E9541467831A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DEA3E51-E13A-4C5B-9A60-416CB60B8C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2" r:id="rId2"/>
    <p:sldLayoutId id="2147483693" r:id="rId3"/>
    <p:sldLayoutId id="2147483694" r:id="rId4"/>
    <p:sldLayoutId id="2147483701" r:id="rId5"/>
    <p:sldLayoutId id="2147483702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016/S1574-0730(07)01003-1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717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942950"/>
          </a:xfrm>
        </p:spPr>
        <p:txBody>
          <a:bodyPr/>
          <a:lstStyle/>
          <a:p>
            <a:pPr marL="63500" algn="ctr" eaLnBrk="1" hangingPunct="1"/>
            <a:r>
              <a:rPr lang="ru-RU" dirty="0" err="1" smtClean="0"/>
              <a:t>к.э.н</a:t>
            </a:r>
            <a:r>
              <a:rPr lang="ru-RU" dirty="0" smtClean="0"/>
              <a:t>., доцент Г.В. Калягин</a:t>
            </a:r>
          </a:p>
          <a:p>
            <a:pPr marL="63500" algn="ctr" eaLnBrk="1" hangingPunct="1"/>
            <a:r>
              <a:rPr lang="en-US" dirty="0" smtClean="0">
                <a:hlinkClick r:id="rId2"/>
              </a:rPr>
              <a:t>gkalyagin@yandex.ru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514350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Передача прав при отсутствии системы регистрации собственности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smtClean="0"/>
              <a:t>Право первоначального собственника (</a:t>
            </a:r>
            <a:r>
              <a:rPr lang="en-US" sz="3000" i="1" smtClean="0"/>
              <a:t>original ownership rule</a:t>
            </a:r>
            <a:r>
              <a:rPr lang="ru-RU" sz="3000" smtClean="0"/>
              <a:t>):</a:t>
            </a:r>
          </a:p>
          <a:p>
            <a:pPr eaLnBrk="1" hangingPunct="1">
              <a:spcBef>
                <a:spcPts val="1200"/>
              </a:spcBef>
              <a:buFont typeface="Georgia" pitchFamily="18" charset="0"/>
              <a:buChar char="+"/>
            </a:pPr>
            <a:r>
              <a:rPr lang="ru-RU" sz="3000" smtClean="0"/>
              <a:t>Сокращение стимулов к кражам и другим способам незаконного присвоения прав собственности.</a:t>
            </a:r>
          </a:p>
          <a:p>
            <a:pPr eaLnBrk="1" hangingPunct="1">
              <a:spcBef>
                <a:spcPts val="1200"/>
              </a:spcBef>
              <a:buFont typeface="Georgia" pitchFamily="18" charset="0"/>
              <a:buChar char="-"/>
            </a:pPr>
            <a:r>
              <a:rPr lang="ru-RU" sz="3000" smtClean="0"/>
              <a:t>Усиление мотивации (и издержек) доказательства своего права первоначального собственника.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21493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Передача прав при отсутствии системы регистрации собственности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smtClean="0"/>
              <a:t>Право добросовестного приобретателя (</a:t>
            </a:r>
            <a:r>
              <a:rPr lang="en-US" sz="3000" i="1" smtClean="0"/>
              <a:t>bona fide purchase rule</a:t>
            </a:r>
            <a:r>
              <a:rPr lang="ru-RU" sz="3000" smtClean="0"/>
              <a:t>):</a:t>
            </a:r>
          </a:p>
          <a:p>
            <a:pPr eaLnBrk="1" hangingPunct="1">
              <a:spcBef>
                <a:spcPts val="1200"/>
              </a:spcBef>
              <a:buFont typeface="Georgia" pitchFamily="18" charset="0"/>
              <a:buChar char="+"/>
            </a:pPr>
            <a:r>
              <a:rPr lang="ru-RU" sz="3000" smtClean="0"/>
              <a:t>Сокращение издержек установления легитимности приобретаемого объекта собственности            увеличение числа сделок.</a:t>
            </a:r>
          </a:p>
          <a:p>
            <a:pPr eaLnBrk="1" hangingPunct="1">
              <a:spcBef>
                <a:spcPts val="1200"/>
              </a:spcBef>
              <a:buFont typeface="Georgia" pitchFamily="18" charset="0"/>
              <a:buChar char="-"/>
            </a:pPr>
            <a:r>
              <a:rPr lang="ru-RU" sz="3000" smtClean="0"/>
              <a:t>Усиление мотивации к незаконному присвоению объекта собственности.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143250" y="4784725"/>
            <a:ext cx="857250" cy="1588"/>
          </a:xfrm>
          <a:prstGeom prst="straightConnector1">
            <a:avLst/>
          </a:prstGeom>
          <a:ln w="1016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21493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Дарение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i="1" smtClean="0"/>
              <a:t>Почему государство должно поддерживать добровольную безвозмездную передачу прав собственности?</a:t>
            </a:r>
          </a:p>
          <a:p>
            <a:pPr eaLnBrk="1" hangingPunct="1">
              <a:spcBef>
                <a:spcPts val="1200"/>
              </a:spcBef>
            </a:pPr>
            <a:r>
              <a:rPr lang="ru-RU" sz="3000" smtClean="0"/>
              <a:t>Так как дарители не принимают во внимание целиком ценность объекта собственности для дарополучателей            возникает положительный внешний эффект: число и ценность подарков меньше общественно оптимальных.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643313" y="4784725"/>
            <a:ext cx="857250" cy="1588"/>
          </a:xfrm>
          <a:prstGeom prst="straightConnector1">
            <a:avLst/>
          </a:prstGeom>
          <a:ln w="1016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21493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Наследование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smtClean="0"/>
              <a:t>Мотивы передачи собственности по наследству (почему бы просто не подарить?):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Неопределенность нужд и характера потенциальных наследников.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Неопределенность срока жизни.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Страхование жизни.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Контроль за поведением детей.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Последняя воля: обусловленность наследства.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21493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Наследование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smtClean="0"/>
              <a:t>Что хорошего, с точки зрения общества, в контроле собственности «мертвой рукой»?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Благосостояние индивидов увеличивается непосредственно, так как реализация своей последней воли является для них благом.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Увеличиваются стимулы индивидов к созданию богатства.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21493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Наследование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smtClean="0"/>
              <a:t>Что плохого, с точки зрения общества, в контроле собственности «мертвой рукой»?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Мертвые могут многого не знать...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Мертвые не могут изменить свою волю даже в случае возникновения мощных отрицательных внешних эффектов.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Несправедливость по отношению к будущим поколениям.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21493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Незаконное владение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endParaRPr lang="ru-RU" sz="3100" i="1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2938" y="2357438"/>
            <a:ext cx="7786687" cy="35718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dirty="0"/>
              <a:t>Незаконное владение (</a:t>
            </a:r>
            <a:r>
              <a:rPr lang="en-US" sz="3000" dirty="0"/>
              <a:t>adverse possession) – </a:t>
            </a:r>
            <a:r>
              <a:rPr lang="ru-RU" sz="3000" dirty="0"/>
              <a:t>ситуация, в которой лицо, не являющееся собственником земли распоряжается ей и использует ее открыто, в течение длительного времени без разрешения собственника.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21493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Незаконное владение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endParaRPr lang="ru-RU" sz="3100" i="1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071678"/>
            <a:ext cx="642942" cy="45005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3200" dirty="0"/>
              <a:t>Контексты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57313" y="2071688"/>
            <a:ext cx="7429500" cy="10715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ru-RU" sz="2800" dirty="0"/>
              <a:t>Лицо, использующее чужую собственность, знает, что она ему не принадлежит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57313" y="3286125"/>
            <a:ext cx="7429500" cy="164306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Лицо, использующее чужую собственность, не уверено, в ее принадлежности из-за неопределенности границ собственности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57313" y="5072063"/>
            <a:ext cx="7429500" cy="142875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Лицо, покупающее собственность, не уверено, в том, что права на нее принадлежат продавцу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928688" y="2428875"/>
            <a:ext cx="428625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928688" y="3929063"/>
            <a:ext cx="428625" cy="357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928688" y="5643563"/>
            <a:ext cx="428625" cy="357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214938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Правило собственности и правило ответственности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smtClean="0"/>
              <a:t>Решение дел, связанных с внешними эффектами – два последовательных действия: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Закон должен определить, какая из сторон получит право на ресурс.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Закон должен установить, каким образом правомочие будет защищаться и может ли оно вообще быть передано другому лицу.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214438"/>
            <a:ext cx="9144000" cy="5214937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Правило собственности и правило ответственности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endParaRPr lang="ru-RU" sz="3100" i="1" smtClean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2214563"/>
            <a:ext cx="9144000" cy="164306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600" dirty="0"/>
              <a:t>Правомочие защищено </a:t>
            </a:r>
            <a:r>
              <a:rPr lang="ru-RU" sz="2600" i="1" dirty="0"/>
              <a:t>правилом собственности</a:t>
            </a:r>
            <a:r>
              <a:rPr lang="ru-RU" sz="2600" dirty="0"/>
              <a:t>, если правомочие можно получить от его обладателя только в результате добровольной сделке по взаимосогласованной цене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0" y="4000500"/>
            <a:ext cx="9144000" cy="1571625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600" dirty="0"/>
              <a:t>Если действует </a:t>
            </a:r>
            <a:r>
              <a:rPr lang="ru-RU" sz="2600" i="1" dirty="0"/>
              <a:t>правило ответственности</a:t>
            </a:r>
            <a:r>
              <a:rPr lang="ru-RU" sz="2600" dirty="0"/>
              <a:t>, то согласия собственника на отчуждение правомочия не требуется, но должна быть выплачена компенсация за отчуждение в размере, установленном законодателем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0" y="5715000"/>
            <a:ext cx="9144000" cy="107156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600" dirty="0"/>
              <a:t>Правомочие является </a:t>
            </a:r>
            <a:r>
              <a:rPr lang="ru-RU" sz="2600" i="1" dirty="0"/>
              <a:t>неотчуждаемым</a:t>
            </a:r>
            <a:r>
              <a:rPr lang="ru-RU" sz="2600" dirty="0"/>
              <a:t>, если его передача запрещается даже в том случае, когда участникам сделки удалось договориться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 fontScale="92500" lnSpcReduction="20000"/>
          </a:bodyPr>
          <a:lstStyle/>
          <a:p>
            <a:pPr marL="365760" indent="-256032"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b="1" i="1" dirty="0" smtClean="0"/>
              <a:t>Литература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/>
              <a:t>Тамбовцев В.Л. </a:t>
            </a:r>
            <a:r>
              <a:rPr lang="ru-RU" i="1" dirty="0" smtClean="0"/>
              <a:t>Право и экономическая теория</a:t>
            </a:r>
            <a:r>
              <a:rPr lang="ru-RU" dirty="0" smtClean="0"/>
              <a:t>. М.: </a:t>
            </a:r>
            <a:r>
              <a:rPr lang="ru-RU" dirty="0" err="1" smtClean="0"/>
              <a:t>Инфра-М</a:t>
            </a:r>
            <a:r>
              <a:rPr lang="ru-RU" dirty="0" smtClean="0"/>
              <a:t>. 2005. Гл. 4.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/>
              <a:t>Одинцова М.И. </a:t>
            </a:r>
            <a:r>
              <a:rPr lang="ru-RU" i="1" dirty="0" smtClean="0"/>
              <a:t>Экономика права</a:t>
            </a:r>
            <a:r>
              <a:rPr lang="ru-RU" dirty="0" smtClean="0"/>
              <a:t>. М.: Издательский дом ГУ-ВШЭ. 2007. Гл. 2.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Shavell, Steven. 2004. </a:t>
            </a:r>
            <a:r>
              <a:rPr lang="en-US" i="1" dirty="0" smtClean="0"/>
              <a:t>Foundations of Economic Analysis of Law</a:t>
            </a:r>
            <a:r>
              <a:rPr lang="en-US" dirty="0" smtClean="0"/>
              <a:t>.  Cambridge (MA): Harvard University Press.</a:t>
            </a:r>
            <a:r>
              <a:rPr lang="ru-RU" dirty="0" smtClean="0"/>
              <a:t> </a:t>
            </a:r>
            <a:r>
              <a:rPr lang="en-US" dirty="0" smtClean="0"/>
              <a:t>Ch. </a:t>
            </a:r>
            <a:r>
              <a:rPr lang="ru-RU" dirty="0" smtClean="0"/>
              <a:t>7</a:t>
            </a:r>
            <a:r>
              <a:rPr lang="en-US" i="1" dirty="0" smtClean="0"/>
              <a:t>. ‘Definition, Justification and Emergence of Property Rights’.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>
                <a:hlinkClick r:id="rId2"/>
              </a:rPr>
              <a:t>Lueck, Dean, and Thomas J. </a:t>
            </a:r>
            <a:r>
              <a:rPr lang="en-US" dirty="0" err="1" smtClean="0">
                <a:hlinkClick r:id="rId2"/>
              </a:rPr>
              <a:t>Miceli</a:t>
            </a:r>
            <a:r>
              <a:rPr lang="en-US" dirty="0" smtClean="0">
                <a:hlinkClick r:id="rId2"/>
              </a:rPr>
              <a:t>. 2007. ‘Property Law’. In: </a:t>
            </a:r>
            <a:r>
              <a:rPr lang="en-US" dirty="0" err="1" smtClean="0">
                <a:hlinkClick r:id="rId2"/>
              </a:rPr>
              <a:t>Polinsky</a:t>
            </a:r>
            <a:r>
              <a:rPr lang="en-US" dirty="0" smtClean="0">
                <a:hlinkClick r:id="rId2"/>
              </a:rPr>
              <a:t> A.M., Shavell S. (Eds.), </a:t>
            </a:r>
            <a:r>
              <a:rPr lang="en-US" i="1" dirty="0" smtClean="0">
                <a:hlinkClick r:id="rId2"/>
              </a:rPr>
              <a:t>Handbook of Law and Economics</a:t>
            </a:r>
            <a:r>
              <a:rPr lang="en-US" dirty="0" smtClean="0">
                <a:hlinkClick r:id="rId2"/>
              </a:rPr>
              <a:t>. Elsevier B.V., 183-257 (chapter 3).</a:t>
            </a:r>
            <a:endParaRPr lang="en-US" dirty="0" smtClean="0"/>
          </a:p>
        </p:txBody>
      </p:sp>
      <p:sp>
        <p:nvSpPr>
          <p:cNvPr id="8195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Правило собственности и правило ответственности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smtClean="0"/>
              <a:t>Правило собственности предпочтительнее, когда: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Трансакционные издержки невелики.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Определение ценности ресурса судом связано с большими издержками.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smtClean="0"/>
              <a:t>Правило ответственности предпочтительнее, когда: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Трансакционные издержки велики.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endParaRPr lang="ru-RU" sz="300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Правило собственности и правило ответственности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endParaRPr lang="ru-RU" sz="300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3" y="2500313"/>
          <a:ext cx="8715436" cy="4000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586"/>
                <a:gridCol w="5357850"/>
              </a:tblGrid>
              <a:tr h="997359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Правило собственности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Правило ответственности</a:t>
                      </a:r>
                      <a:endParaRPr lang="ru-RU" sz="2800" dirty="0"/>
                    </a:p>
                  </a:txBody>
                  <a:tcPr/>
                </a:tc>
              </a:tr>
              <a:tr h="3003169"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600"/>
                        </a:spcBef>
                        <a:buAutoNum type="arabicPeriod"/>
                      </a:pPr>
                      <a:r>
                        <a:rPr lang="ru-RU" sz="2800" dirty="0" smtClean="0"/>
                        <a:t>Судебный запрет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buAutoNum type="arabicPeriod"/>
                      </a:pPr>
                      <a:r>
                        <a:rPr lang="ru-RU" sz="2800" dirty="0" smtClean="0"/>
                        <a:t>Ответственности нет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600"/>
                        </a:spcBef>
                        <a:buAutoNum type="arabicPeriod"/>
                      </a:pPr>
                      <a:r>
                        <a:rPr lang="ru-RU" sz="2800" dirty="0" smtClean="0"/>
                        <a:t>Компенсация ущерба</a:t>
                      </a:r>
                    </a:p>
                    <a:p>
                      <a:pPr marL="342900" indent="-342900">
                        <a:spcBef>
                          <a:spcPts val="600"/>
                        </a:spcBef>
                        <a:buAutoNum type="arabicPeriod"/>
                      </a:pPr>
                      <a:r>
                        <a:rPr lang="ru-RU" sz="2800" dirty="0" smtClean="0"/>
                        <a:t>Судебный запрет, но только при условии компенсации потерь, возникших в результате запрета деятельности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357313"/>
            <a:ext cx="9144000" cy="5500687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i="1" smtClean="0"/>
              <a:t>Правило собственности и правило ответственности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b="1" i="1" smtClean="0"/>
              <a:t>Стратегическое поведение</a:t>
            </a:r>
            <a:r>
              <a:rPr lang="ru-RU" smtClean="0"/>
              <a:t>: если стороны будут вести себя стратегически, то они могут не достичь соглашения, которое отвечало бы их взаимным интересам.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b="1" i="1" smtClean="0"/>
              <a:t>Несовершенная информация</a:t>
            </a:r>
            <a:r>
              <a:rPr lang="ru-RU" smtClean="0"/>
              <a:t>: если применяется судебный запрет, то суду необходимо знать, какой результат является эффективным, чтобы выбрать соответствующее правомочие. Если суд выбирает возмещение убытков, то ему нужно знать реальный размер причиненного ущерба.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Неотчуждаемость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endParaRPr lang="ru-RU" sz="300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5" y="2246313"/>
          <a:ext cx="8858311" cy="4398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439"/>
                <a:gridCol w="3440831"/>
                <a:gridCol w="3514041"/>
              </a:tblGrid>
              <a:tr h="480870">
                <a:tc rowSpan="2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Ограничения </a:t>
                      </a:r>
                      <a:r>
                        <a:rPr lang="ru-RU" sz="2800" dirty="0" err="1" smtClean="0"/>
                        <a:t>оборотоспособности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</a:tr>
              <a:tr h="983946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Дарение разрешено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Дарение запрещено</a:t>
                      </a:r>
                      <a:endParaRPr lang="ru-RU" sz="2800" dirty="0"/>
                    </a:p>
                  </a:txBody>
                  <a:tcPr/>
                </a:tc>
              </a:tr>
              <a:tr h="1447956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600"/>
                        </a:spcBef>
                        <a:buNone/>
                      </a:pPr>
                      <a:r>
                        <a:rPr lang="ru-RU" sz="2800" dirty="0" smtClean="0"/>
                        <a:t>Продажа</a:t>
                      </a:r>
                      <a:r>
                        <a:rPr lang="ru-RU" sz="2800" baseline="0" dirty="0" smtClean="0"/>
                        <a:t> разрешена</a:t>
                      </a:r>
                      <a:endParaRPr lang="ru-RU" sz="2800" baseline="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600"/>
                        </a:spcBef>
                        <a:buNone/>
                      </a:pPr>
                      <a:r>
                        <a:rPr lang="ru-RU" sz="2800" dirty="0" smtClean="0"/>
                        <a:t>1. Неограниченное право собственности</a:t>
                      </a:r>
                      <a:endParaRPr lang="ru-RU" sz="2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600"/>
                        </a:spcBef>
                        <a:buNone/>
                      </a:pPr>
                      <a:r>
                        <a:rPr lang="ru-RU" sz="2800" dirty="0" smtClean="0"/>
                        <a:t>2. </a:t>
                      </a:r>
                      <a:r>
                        <a:rPr lang="ru-RU" sz="2800" dirty="0" err="1" smtClean="0"/>
                        <a:t>Модифицирован-ное</a:t>
                      </a:r>
                      <a:r>
                        <a:rPr lang="ru-RU" sz="2800" dirty="0" smtClean="0"/>
                        <a:t> право собственности</a:t>
                      </a:r>
                      <a:endParaRPr lang="ru-RU" sz="2800" dirty="0"/>
                    </a:p>
                  </a:txBody>
                  <a:tcPr marL="0" marR="0"/>
                </a:tc>
              </a:tr>
              <a:tr h="1447956"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ru-RU" sz="2800" dirty="0" smtClean="0"/>
                        <a:t>Продажа запрещена</a:t>
                      </a:r>
                      <a:endParaRPr lang="ru-RU" sz="2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600"/>
                        </a:spcBef>
                        <a:buNone/>
                      </a:pPr>
                      <a:r>
                        <a:rPr lang="ru-RU" sz="2800" dirty="0" smtClean="0"/>
                        <a:t>3. </a:t>
                      </a:r>
                      <a:r>
                        <a:rPr lang="ru-RU" sz="2800" dirty="0" err="1" smtClean="0"/>
                        <a:t>Модифицирован-ная</a:t>
                      </a:r>
                      <a:r>
                        <a:rPr lang="ru-RU" sz="2800" dirty="0" smtClean="0"/>
                        <a:t> неотчуждаемость</a:t>
                      </a:r>
                      <a:endParaRPr lang="ru-RU" sz="2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600"/>
                        </a:spcBef>
                        <a:buNone/>
                      </a:pPr>
                      <a:r>
                        <a:rPr lang="ru-RU" sz="2800" dirty="0" smtClean="0"/>
                        <a:t>4. Полная неотчуждаемость</a:t>
                      </a:r>
                      <a:endParaRPr lang="ru-RU" sz="2800" dirty="0"/>
                    </a:p>
                  </a:txBody>
                  <a:tcPr marL="0" marR="0"/>
                </a:tc>
              </a:tr>
            </a:tbl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14350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i="1" smtClean="0"/>
              <a:t>Неотчуждаемость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b="1" i="1" smtClean="0"/>
              <a:t>Право собственности с ограничениями использования</a:t>
            </a:r>
            <a:r>
              <a:rPr lang="ru-RU" sz="3000" smtClean="0"/>
              <a:t>: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Законное требование использовать вещь определенным образом;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3000" smtClean="0"/>
              <a:t>Запрет тех или иных способов использования вещи.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785938"/>
            <a:ext cx="9144000" cy="4929187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i="1" smtClean="0"/>
              <a:t>Неотчуждаемость</a:t>
            </a:r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b="1" i="1" smtClean="0"/>
              <a:t>Неотчуждаемость</a:t>
            </a:r>
            <a:r>
              <a:rPr lang="ru-RU" sz="3000" smtClean="0"/>
              <a:t> – второе лучшее (</a:t>
            </a:r>
            <a:r>
              <a:rPr lang="en-US" sz="3000" smtClean="0"/>
              <a:t>second best) </a:t>
            </a:r>
            <a:r>
              <a:rPr lang="ru-RU" sz="3000" smtClean="0"/>
              <a:t>решение в ситуациях провалов рынка, возникающих вследствие внешних эффектов, несовершенства информации или проблем координации при коллективном действии.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285875"/>
            <a:ext cx="9144000" cy="557212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i="1" smtClean="0"/>
              <a:t>Неотчуждаемость 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b="1" i="1" smtClean="0"/>
              <a:t>Внешние эффекты</a:t>
            </a:r>
            <a:r>
              <a:rPr lang="ru-RU" smtClean="0"/>
              <a:t>: если существует очевидная зависимость между некоторыми характеристиками пользователей блага и внешними эффектами, которые они могут создавать, то наиболее эффективной политикой может быть прямой запрет на использование блага данной категорией людей.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b="1" i="1" smtClean="0"/>
              <a:t>Несовершенство информации</a:t>
            </a:r>
            <a:r>
              <a:rPr lang="ru-RU" smtClean="0"/>
              <a:t>: проблемы могут возникать, если два продукта похожи, но одним из них владеют на законных основаниях, а другим – нет.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357313"/>
            <a:ext cx="9144000" cy="535781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Приобретение бесхозной собственности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mtClean="0"/>
              <a:t>Если возможностью инвестировать в приобретение бесхозной собственности обладает только один индивид (т.е. конкуренции за нее не возникает), общественно оптимальным будет право нашедшего (</a:t>
            </a:r>
            <a:r>
              <a:rPr lang="en-US" i="1" smtClean="0"/>
              <a:t>finders-keepers rule</a:t>
            </a:r>
            <a:r>
              <a:rPr lang="en-US" smtClean="0"/>
              <a:t>)</a:t>
            </a:r>
            <a:r>
              <a:rPr lang="ru-RU" smtClean="0"/>
              <a:t>.</a:t>
            </a:r>
            <a:endParaRPr lang="en-US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mtClean="0"/>
              <a:t>Если за приобретение бесхозной собственности возникает конкуренция, действие права нашедшего приводит к тому, что совокупные инвестиции в приобретение такой собственности будут выше общественно оптимальных.</a:t>
            </a:r>
            <a:endParaRPr lang="en-US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357313"/>
            <a:ext cx="9144000" cy="535781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dirty="0" smtClean="0"/>
              <a:t>Потеря и возврат собственности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dirty="0" smtClean="0"/>
              <a:t>Цель общества: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(</a:t>
            </a:r>
            <a:r>
              <a:rPr lang="en-US" sz="3000" dirty="0" smtClean="0"/>
              <a:t>5</a:t>
            </a:r>
            <a:r>
              <a:rPr lang="ru-RU" sz="3000" dirty="0" smtClean="0"/>
              <a:t>.1</a:t>
            </a:r>
            <a:r>
              <a:rPr lang="ru-RU" sz="3000" dirty="0" smtClean="0"/>
              <a:t>)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dirty="0" smtClean="0"/>
              <a:t>Где </a:t>
            </a:r>
            <a:r>
              <a:rPr lang="en-US" sz="3000" i="1" dirty="0" smtClean="0"/>
              <a:t>y</a:t>
            </a:r>
            <a:r>
              <a:rPr lang="ru-RU" sz="3000" dirty="0" smtClean="0"/>
              <a:t> – усилия по предотвращению утраты собственности; </a:t>
            </a:r>
            <a:r>
              <a:rPr lang="en-US" sz="3000" i="1" dirty="0" smtClean="0"/>
              <a:t>q(y)</a:t>
            </a:r>
            <a:r>
              <a:rPr lang="ru-RU" sz="3000" dirty="0" smtClean="0"/>
              <a:t> – вероятность утраты собственности (</a:t>
            </a:r>
            <a:r>
              <a:rPr lang="en-US" sz="3000" i="1" dirty="0" smtClean="0"/>
              <a:t>q’(y)&lt;0, q’’(y)&gt;0</a:t>
            </a:r>
            <a:r>
              <a:rPr lang="en-US" sz="3000" dirty="0" smtClean="0"/>
              <a:t>)</a:t>
            </a:r>
            <a:r>
              <a:rPr lang="ru-RU" sz="3000" dirty="0" smtClean="0"/>
              <a:t>; </a:t>
            </a:r>
            <a:r>
              <a:rPr lang="en-US" sz="3000" i="1" dirty="0" smtClean="0"/>
              <a:t>x –</a:t>
            </a:r>
            <a:r>
              <a:rPr lang="en-US" sz="3000" dirty="0" smtClean="0"/>
              <a:t> </a:t>
            </a:r>
            <a:r>
              <a:rPr lang="ru-RU" sz="3000" dirty="0" smtClean="0"/>
              <a:t>усилия по возврату собственности; </a:t>
            </a:r>
            <a:r>
              <a:rPr lang="en-US" sz="3000" i="1" dirty="0" smtClean="0"/>
              <a:t>p(x)</a:t>
            </a:r>
            <a:r>
              <a:rPr lang="ru-RU" sz="3000" dirty="0" smtClean="0"/>
              <a:t> – вероятность возврата собственности (</a:t>
            </a:r>
            <a:r>
              <a:rPr lang="en-US" sz="3000" i="1" dirty="0" smtClean="0"/>
              <a:t>p’(x)&gt;0, p’’(x)&lt;0</a:t>
            </a:r>
            <a:r>
              <a:rPr lang="ru-RU" sz="3000" dirty="0" smtClean="0"/>
              <a:t>)</a:t>
            </a:r>
            <a:r>
              <a:rPr lang="en-US" sz="3000" dirty="0" smtClean="0"/>
              <a:t>; </a:t>
            </a:r>
            <a:r>
              <a:rPr lang="en-US" sz="3000" i="1" dirty="0" smtClean="0"/>
              <a:t>v</a:t>
            </a:r>
            <a:r>
              <a:rPr lang="ru-RU" sz="3000" dirty="0" smtClean="0"/>
              <a:t> – ценность объекта собственности.</a:t>
            </a:r>
            <a:endParaRPr lang="ru-RU" sz="3000" i="1" dirty="0" smtClean="0"/>
          </a:p>
          <a:p>
            <a:pPr eaLnBrk="1" hangingPunct="1">
              <a:spcBef>
                <a:spcPts val="1200"/>
              </a:spcBef>
              <a:buFont typeface="Georgia" pitchFamily="18" charset="0"/>
              <a:buNone/>
            </a:pPr>
            <a:endParaRPr lang="en-US" dirty="0" smtClean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357438" y="2565400"/>
          <a:ext cx="4360862" cy="720725"/>
        </p:xfrm>
        <a:graphic>
          <a:graphicData uri="http://schemas.openxmlformats.org/presentationml/2006/ole">
            <p:oleObj spid="_x0000_s1026" name="Формула" r:id="rId3" imgW="1765080" imgH="291960" progId="Equation.3">
              <p:embed/>
            </p:oleObj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357313"/>
            <a:ext cx="9144000" cy="535781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dirty="0" smtClean="0"/>
              <a:t>Потеря и возврат собственности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dirty="0" smtClean="0"/>
              <a:t>Условия оптимальности: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(</a:t>
            </a:r>
            <a:r>
              <a:rPr lang="en-US" sz="3000" dirty="0" smtClean="0"/>
              <a:t>5</a:t>
            </a:r>
            <a:r>
              <a:rPr lang="ru-RU" sz="3000" dirty="0" smtClean="0"/>
              <a:t>.2</a:t>
            </a:r>
            <a:r>
              <a:rPr lang="ru-RU" sz="3000" dirty="0" smtClean="0"/>
              <a:t>)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endParaRPr lang="ru-RU" sz="3000" dirty="0" smtClean="0"/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(</a:t>
            </a:r>
            <a:r>
              <a:rPr lang="en-US" sz="3000" dirty="0" smtClean="0"/>
              <a:t>5</a:t>
            </a:r>
            <a:r>
              <a:rPr lang="ru-RU" sz="3000" dirty="0" smtClean="0"/>
              <a:t>.3</a:t>
            </a:r>
            <a:r>
              <a:rPr lang="ru-RU" sz="3000" dirty="0" smtClean="0"/>
              <a:t>)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000" dirty="0" smtClean="0"/>
              <a:t>Предельное снижение ожидаемых потерь от утраты собственности должно быть равно предельным издержкам предотвращения утраты собственности.</a:t>
            </a:r>
            <a:endParaRPr lang="ru-RU" sz="3000" i="1" dirty="0" smtClean="0"/>
          </a:p>
          <a:p>
            <a:pPr eaLnBrk="1" hangingPunct="1">
              <a:spcBef>
                <a:spcPts val="1200"/>
              </a:spcBef>
              <a:buFont typeface="Georgia" pitchFamily="18" charset="0"/>
              <a:buNone/>
            </a:pPr>
            <a:endParaRPr lang="en-US" dirty="0" smtClean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486025" y="3714750"/>
          <a:ext cx="4171950" cy="563563"/>
        </p:xfrm>
        <a:graphic>
          <a:graphicData uri="http://schemas.openxmlformats.org/presentationml/2006/ole">
            <p:oleObj spid="_x0000_s2050" name="Формула" r:id="rId3" imgW="1688760" imgH="228600" progId="Equation.3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714750" y="2614613"/>
          <a:ext cx="1766888" cy="600075"/>
        </p:xfrm>
        <a:graphic>
          <a:graphicData uri="http://schemas.openxmlformats.org/presentationml/2006/ole">
            <p:oleObj spid="_x0000_s2051" name="Формула" r:id="rId4" imgW="672840" imgH="228600" progId="Equation.3">
              <p:embed/>
            </p:oleObj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357313"/>
            <a:ext cx="9144000" cy="535781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Потеря и возврат собственности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mtClean="0"/>
              <a:t>Если первоначальный собственник обладает сравнительным преимуществом в нахождении и возврате утерянной собственности, право на возвращенную собственность должно быть передано ему (</a:t>
            </a:r>
            <a:r>
              <a:rPr lang="en-US" i="1" smtClean="0"/>
              <a:t>original ownership rule</a:t>
            </a:r>
            <a:r>
              <a:rPr lang="en-US" smtClean="0"/>
              <a:t>)</a:t>
            </a:r>
            <a:r>
              <a:rPr lang="ru-RU" i="1" smtClean="0"/>
              <a:t>.</a:t>
            </a:r>
            <a:endParaRPr lang="en-US" i="1" smtClean="0"/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mtClean="0"/>
              <a:t>Если у первоначального собственника нет такого преимущества, эффективнее право нашедшего.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mtClean="0"/>
              <a:t>Первое наилучшее решение в этом случае – право первоначального собственника с обязательным вознаграждением нашедшему.</a:t>
            </a:r>
            <a:endParaRPr lang="en-US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357313"/>
            <a:ext cx="9144000" cy="535781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3100" i="1" dirty="0" smtClean="0"/>
              <a:t>Продажа собственности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Причины продажи собственности: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i="1" dirty="0" smtClean="0"/>
              <a:t>Взаимные выгоды от обмена и экономия на специализации и масштабе производства.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i="1" dirty="0" smtClean="0"/>
              <a:t>Для объектов долгосрочного владения - изменение внешних условий.</a:t>
            </a:r>
            <a:endParaRPr lang="en-US" i="1" dirty="0" smtClean="0"/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Проблемы при продаже собственности: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i="1" dirty="0" smtClean="0"/>
              <a:t>Необходимость доказательства легитимности претензий продавца на объект собственности.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i="1" dirty="0" smtClean="0"/>
              <a:t>Передача прав на объект собственности и денег за него могут быть разведены во времени.</a:t>
            </a:r>
            <a:endParaRPr lang="en-US" i="1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285875"/>
            <a:ext cx="9144000" cy="5572125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Регистрация собственности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smtClean="0"/>
              <a:t>Система регистрации собственности – объекты собственности уникальным образом идентифицируются и соотносятся с их владельцами.</a:t>
            </a:r>
          </a:p>
          <a:p>
            <a:pPr eaLnBrk="1" hangingPunct="1">
              <a:spcBef>
                <a:spcPts val="600"/>
              </a:spcBef>
              <a:buFont typeface="Georgia" pitchFamily="18" charset="0"/>
              <a:buChar char="+"/>
            </a:pPr>
            <a:r>
              <a:rPr lang="ru-RU" smtClean="0"/>
              <a:t>Сокращение трансакционных издержек передачи прав собственности.</a:t>
            </a:r>
          </a:p>
          <a:p>
            <a:pPr eaLnBrk="1" hangingPunct="1">
              <a:spcBef>
                <a:spcPts val="600"/>
              </a:spcBef>
              <a:buFont typeface="Georgia" pitchFamily="18" charset="0"/>
              <a:buChar char="+"/>
            </a:pPr>
            <a:r>
              <a:rPr lang="ru-RU" smtClean="0"/>
              <a:t>Увеличение числа трансакций.</a:t>
            </a:r>
          </a:p>
          <a:p>
            <a:pPr eaLnBrk="1" hangingPunct="1">
              <a:spcBef>
                <a:spcPts val="600"/>
              </a:spcBef>
              <a:buFont typeface="Georgia" pitchFamily="18" charset="0"/>
              <a:buChar char="+"/>
            </a:pPr>
            <a:r>
              <a:rPr lang="ru-RU" smtClean="0"/>
              <a:t>Сокращение стимулов к незаконному присвоению чужой собственности.</a:t>
            </a:r>
          </a:p>
          <a:p>
            <a:pPr eaLnBrk="1" hangingPunct="1">
              <a:spcBef>
                <a:spcPts val="600"/>
              </a:spcBef>
              <a:buFont typeface="Georgia" pitchFamily="18" charset="0"/>
              <a:buChar char="+"/>
            </a:pPr>
            <a:r>
              <a:rPr lang="ru-RU" smtClean="0"/>
              <a:t>Налогообложение, создание стимулов к безопасному использованию и т.д.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0" y="1643063"/>
            <a:ext cx="9144000" cy="4929187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100" i="1" smtClean="0"/>
              <a:t>Регистрация собственности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mtClean="0"/>
              <a:t>Издержки системы регистрации собственности:</a:t>
            </a:r>
          </a:p>
          <a:p>
            <a:pPr eaLnBrk="1" hangingPunct="1">
              <a:spcBef>
                <a:spcPts val="1200"/>
              </a:spcBef>
              <a:buFont typeface="Georgia" pitchFamily="18" charset="0"/>
              <a:buChar char="-"/>
            </a:pPr>
            <a:r>
              <a:rPr lang="ru-RU" smtClean="0"/>
              <a:t>Издержки установления регистрационной системы.</a:t>
            </a:r>
          </a:p>
          <a:p>
            <a:pPr eaLnBrk="1" hangingPunct="1">
              <a:spcBef>
                <a:spcPts val="1200"/>
              </a:spcBef>
              <a:buFont typeface="Georgia" pitchFamily="18" charset="0"/>
              <a:buChar char="-"/>
            </a:pPr>
            <a:r>
              <a:rPr lang="ru-RU" smtClean="0"/>
              <a:t>Трансакционные издержки взаимодействия регистраторов и владельцев прав собственности.</a:t>
            </a:r>
          </a:p>
          <a:p>
            <a:pPr eaLnBrk="1" hangingPunct="1">
              <a:spcBef>
                <a:spcPts val="1200"/>
              </a:spcBef>
              <a:buFont typeface="Georgia" pitchFamily="18" charset="0"/>
              <a:buChar char="-"/>
            </a:pPr>
            <a:r>
              <a:rPr lang="ru-RU" smtClean="0"/>
              <a:t>Издержки однозначной идентификации объектов собственности.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61950"/>
            <a:ext cx="9143999" cy="1066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5</a:t>
            </a:r>
            <a:r>
              <a:rPr lang="ru-RU" sz="3200" dirty="0" smtClean="0"/>
              <a:t>. </a:t>
            </a:r>
            <a:r>
              <a:rPr lang="ru-RU" sz="3200" dirty="0" smtClean="0"/>
              <a:t>Передача и приобретение прав собственности. Защита прав собственности</a:t>
            </a:r>
            <a:r>
              <a:rPr lang="en-US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1542</TotalTime>
  <Words>1480</Words>
  <Application>Microsoft Office PowerPoint</Application>
  <PresentationFormat>Экран (4:3)</PresentationFormat>
  <Paragraphs>145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Городская</vt:lpstr>
      <vt:lpstr>Формула</vt:lpstr>
      <vt:lpstr>ЭКОНОМИЧЕСКИЙ АНАЛИЗ ПРАВА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  <vt:lpstr>5. Передача и приобретение прав собственности. Защита прав собственности.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www.PHILka.RU</dc:creator>
  <cp:lastModifiedBy>Гриша</cp:lastModifiedBy>
  <cp:revision>145</cp:revision>
  <dcterms:created xsi:type="dcterms:W3CDTF">2011-02-06T17:02:24Z</dcterms:created>
  <dcterms:modified xsi:type="dcterms:W3CDTF">2015-02-16T10:17:32Z</dcterms:modified>
</cp:coreProperties>
</file>