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Layouts/slideLayout18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61" r:id="rId2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12" d="112"/>
          <a:sy n="108" d="115"/>
        </p:scale>
        <p:origin x="47" y="114"/>
      </p:cViewPr>
      <p:guideLst>
        <p:guide pos="2880"/>
        <p:guide pos="2160" orient="horz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theme" Target="theme/theme3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 /><Relationship Id="rId22" Type="http://schemas.openxmlformats.org/officeDocument/2006/relationships/tableStyles" Target="tableStyles.xml" /><Relationship Id="rId23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" name=""/>
          <p:cNvSpPr/>
          <p:nvPr/>
        </p:nvSpPr>
        <p:spPr bwMode="auto">
          <a:xfrm>
            <a:off x="0" y="0"/>
            <a:ext cx="6760800" cy="9943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1"/>
          <p:cNvSpPr>
            <a:spLocks noGrp="1"/>
          </p:cNvSpPr>
          <p:nvPr>
            <p:ph type="hdr"/>
          </p:nvPr>
        </p:nvSpPr>
        <p:spPr bwMode="auto">
          <a:xfrm>
            <a:off x="0" y="0"/>
            <a:ext cx="2928960" cy="496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>
              <a:buNone/>
              <a:defRPr/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dt" idx="13"/>
          </p:nvPr>
        </p:nvSpPr>
        <p:spPr bwMode="auto">
          <a:xfrm>
            <a:off x="3830760" y="0"/>
            <a:ext cx="2928960" cy="496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sldImg"/>
          </p:nvPr>
        </p:nvSpPr>
        <p:spPr bwMode="auto">
          <a:xfrm>
            <a:off x="896400" y="746280"/>
            <a:ext cx="4969080" cy="372744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tIns="46800" rIns="90000" bIns="46800" anchor="ctr">
            <a:noAutofit/>
          </a:bodyPr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0" strike="noStrike" spc="-1">
                <a:solidFill>
                  <a:srgbClr val="424456"/>
                </a:solidFill>
                <a:latin typeface="Trebuchet MS"/>
              </a:rPr>
              <a:t>Click to move the slide</a:t>
            </a:r>
            <a:endParaRPr lang="en-US" sz="4000" b="0" strike="noStrike" spc="-1">
              <a:solidFill>
                <a:srgbClr val="424456"/>
              </a:solidFill>
              <a:latin typeface="Trebuchet MS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 bwMode="auto">
          <a:xfrm>
            <a:off x="676080" y="4722480"/>
            <a:ext cx="5408280" cy="4473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Click to edit the notes format</a:t>
            </a:r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PlaceHolder 5"/>
          <p:cNvSpPr>
            <a:spLocks noGrp="1"/>
          </p:cNvSpPr>
          <p:nvPr>
            <p:ph type="ftr" idx="14"/>
          </p:nvPr>
        </p:nvSpPr>
        <p:spPr bwMode="auto">
          <a:xfrm>
            <a:off x="0" y="9443520"/>
            <a:ext cx="2928960" cy="4971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p>
            <a:pPr indent="0">
              <a:buNone/>
              <a:defRPr/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PlaceHolder 6"/>
          <p:cNvSpPr>
            <a:spLocks noGrp="1"/>
          </p:cNvSpPr>
          <p:nvPr>
            <p:ph type="sldNum" idx="15"/>
          </p:nvPr>
        </p:nvSpPr>
        <p:spPr bwMode="auto">
          <a:xfrm>
            <a:off x="3830760" y="9443520"/>
            <a:ext cx="2928960" cy="4971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58F84C1-D4A4-4686-A2F4-2ADA9F3F7237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/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sldImg"/>
          </p:nvPr>
        </p:nvSpPr>
        <p:spPr bwMode="auto">
          <a:xfrm>
            <a:off x="896760" y="746280"/>
            <a:ext cx="4969080" cy="3727440"/>
          </a:xfrm>
          <a:prstGeom prst="rect">
            <a:avLst/>
          </a:prstGeom>
          <a:ln w="0">
            <a:noFill/>
          </a:ln>
        </p:spPr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 bwMode="auto">
          <a:xfrm>
            <a:off x="676080" y="4722480"/>
            <a:ext cx="5408280" cy="4473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just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200" b="0" strike="noStrike" spc="-1">
                <a:solidFill>
                  <a:srgbClr val="FF0000"/>
                </a:solidFill>
                <a:latin typeface="Calibri"/>
              </a:rPr>
              <a:t>Все требования сохраняются, не смотря на принятый ФЗ №517 от 30-12-2020. Он вступил в силу в с 01-09-2021 года</a:t>
            </a:r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  <a:p>
            <a:pPr indent="0" algn="just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5" name="Номер слайда 3"/>
          <p:cNvSpPr/>
          <p:nvPr/>
        </p:nvSpPr>
        <p:spPr bwMode="auto">
          <a:xfrm>
            <a:off x="3830760" y="9443880"/>
            <a:ext cx="2928960" cy="4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BACC88F-5E25-4BFF-804E-0C726A478624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sldImg"/>
          </p:nvPr>
        </p:nvSpPr>
        <p:spPr bwMode="auto">
          <a:xfrm>
            <a:off x="896760" y="746280"/>
            <a:ext cx="4969080" cy="3727440"/>
          </a:xfrm>
          <a:prstGeom prst="rect">
            <a:avLst/>
          </a:prstGeom>
          <a:ln w="0">
            <a:noFill/>
          </a:ln>
        </p:spPr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 bwMode="auto">
          <a:xfrm>
            <a:off x="676080" y="4722480"/>
            <a:ext cx="5408280" cy="4473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just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200" b="0" strike="noStrike" spc="-1">
                <a:solidFill>
                  <a:srgbClr val="FF0000"/>
                </a:solidFill>
                <a:latin typeface="Calibri"/>
              </a:rPr>
              <a:t>Все требования сохраняются, не смотря на принятый ФЗ №517 от 30-12-2020. Он встул в силу в с 01-09-2021 года</a:t>
            </a:r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  <a:p>
            <a:pPr indent="0" algn="just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8" name="Номер слайда 3"/>
          <p:cNvSpPr/>
          <p:nvPr/>
        </p:nvSpPr>
        <p:spPr bwMode="auto">
          <a:xfrm>
            <a:off x="3830760" y="9443880"/>
            <a:ext cx="2928960" cy="4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B9817EE-AD7D-4DDF-9B63-38DF7E2ACE8A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sldImg"/>
          </p:nvPr>
        </p:nvSpPr>
        <p:spPr bwMode="auto">
          <a:xfrm>
            <a:off x="896760" y="746280"/>
            <a:ext cx="4969080" cy="3727440"/>
          </a:xfrm>
          <a:prstGeom prst="rect">
            <a:avLst/>
          </a:prstGeom>
          <a:ln w="0">
            <a:noFill/>
          </a:ln>
        </p:spPr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 bwMode="auto">
          <a:xfrm>
            <a:off x="676080" y="4722480"/>
            <a:ext cx="5408280" cy="4473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</a:rPr>
              <a:t>работа ГЭК по защите УМК</a:t>
            </a:r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0" name="Номер слайда 3"/>
          <p:cNvSpPr/>
          <p:nvPr/>
        </p:nvSpPr>
        <p:spPr bwMode="auto">
          <a:xfrm>
            <a:off x="3830760" y="9443880"/>
            <a:ext cx="2928960" cy="4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9F49851-2F5F-4D4D-B672-0C183ABA387F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sldImg"/>
          </p:nvPr>
        </p:nvSpPr>
        <p:spPr bwMode="auto">
          <a:xfrm>
            <a:off x="896760" y="746280"/>
            <a:ext cx="4969080" cy="3727440"/>
          </a:xfrm>
          <a:prstGeom prst="rect">
            <a:avLst/>
          </a:prstGeom>
          <a:ln w="0">
            <a:noFill/>
          </a:ln>
        </p:spPr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 bwMode="auto">
          <a:xfrm>
            <a:off x="676080" y="4722480"/>
            <a:ext cx="5408280" cy="4473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</a:rPr>
              <a:t>Не менее, чем за 1 месяц утверждают члены ГЭК, а также технические секретари Приказом МГУ. До конца февраля 2023 – сбор сведение по составу.</a:t>
            </a:r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6" name="Номер слайда 3"/>
          <p:cNvSpPr/>
          <p:nvPr/>
        </p:nvSpPr>
        <p:spPr bwMode="auto">
          <a:xfrm>
            <a:off x="3830760" y="9443880"/>
            <a:ext cx="2928960" cy="4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C09DFE9-A670-41DC-AEAE-F3E2B663728E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/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 bwMode="auto"/>
        <p:txBody>
          <a:bodyPr/>
          <a:p>
            <a:pPr>
              <a:defRPr/>
            </a:pPr>
            <a:fld id="{7AF1E79A-5404-45B4-88D8-A03F3AC7F44A}" type="slidenum">
              <a:rPr/>
              <a:t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1142640"/>
            <a:ext cx="8229600" cy="10666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000" b="0" strike="noStrike" spc="-1">
              <a:solidFill>
                <a:srgbClr val="424456"/>
              </a:solidFill>
              <a:latin typeface="Trebuchet MS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 bwMode="auto">
          <a:xfrm>
            <a:off x="457200" y="2249640"/>
            <a:ext cx="82296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 bwMode="auto">
          <a:xfrm>
            <a:off x="457200" y="4508280"/>
            <a:ext cx="82296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 bwMode="auto"/>
        <p:txBody>
          <a:bodyPr/>
          <a:p>
            <a:pPr>
              <a:defRPr/>
            </a:pPr>
            <a:fld id="{9EB4F336-2F81-444F-AFBC-0531B78BDAF7}" type="slidenum">
              <a:rPr/>
              <a:t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1142640"/>
            <a:ext cx="8229600" cy="10666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000" b="0" strike="noStrike" spc="-1">
              <a:solidFill>
                <a:srgbClr val="424456"/>
              </a:solidFill>
              <a:latin typeface="Trebuchet MS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 bwMode="auto">
          <a:xfrm>
            <a:off x="457200" y="2249640"/>
            <a:ext cx="40158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 bwMode="auto">
          <a:xfrm>
            <a:off x="4674240" y="2249640"/>
            <a:ext cx="40158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 bwMode="auto">
          <a:xfrm>
            <a:off x="457200" y="4508280"/>
            <a:ext cx="40158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/>
          </p:nvPr>
        </p:nvSpPr>
        <p:spPr bwMode="auto">
          <a:xfrm>
            <a:off x="4674240" y="4508280"/>
            <a:ext cx="40158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 bwMode="auto"/>
        <p:txBody>
          <a:bodyPr/>
          <a:p>
            <a:pPr>
              <a:defRPr/>
            </a:pPr>
            <a:fld id="{CD77F739-C35F-4002-AAFA-40CF92F3DE38}" type="slidenum">
              <a:rPr/>
              <a:t/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1142640"/>
            <a:ext cx="8229600" cy="10666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000" b="0" strike="noStrike" spc="-1">
              <a:solidFill>
                <a:srgbClr val="424456"/>
              </a:solidFill>
              <a:latin typeface="Trebuchet MS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 bwMode="auto">
          <a:xfrm>
            <a:off x="457200" y="2249640"/>
            <a:ext cx="26496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 bwMode="auto">
          <a:xfrm>
            <a:off x="3239640" y="2249640"/>
            <a:ext cx="26496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 bwMode="auto">
          <a:xfrm>
            <a:off x="6022080" y="2249640"/>
            <a:ext cx="26496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/>
          </p:nvPr>
        </p:nvSpPr>
        <p:spPr bwMode="auto">
          <a:xfrm>
            <a:off x="457200" y="4508280"/>
            <a:ext cx="26496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4" name="PlaceHolder 6"/>
          <p:cNvSpPr>
            <a:spLocks noGrp="1"/>
          </p:cNvSpPr>
          <p:nvPr>
            <p:ph/>
          </p:nvPr>
        </p:nvSpPr>
        <p:spPr bwMode="auto">
          <a:xfrm>
            <a:off x="3239640" y="4508280"/>
            <a:ext cx="26496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5" name="PlaceHolder 7"/>
          <p:cNvSpPr>
            <a:spLocks noGrp="1"/>
          </p:cNvSpPr>
          <p:nvPr>
            <p:ph/>
          </p:nvPr>
        </p:nvSpPr>
        <p:spPr bwMode="auto">
          <a:xfrm>
            <a:off x="6022080" y="4508280"/>
            <a:ext cx="26496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 bwMode="auto"/>
        <p:txBody>
          <a:bodyPr/>
          <a:p>
            <a:pPr>
              <a:defRPr/>
            </a:pPr>
            <a:fld id="{89B12DB9-C543-4B18-AD9B-EB63BDC04740}" type="slidenum">
              <a:rPr/>
              <a:t/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14108DBC-421B-4828-A684-253ECB490F0E}" type="slidenum">
              <a:rPr/>
              <a:t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1142640"/>
            <a:ext cx="8229600" cy="10666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000" b="0" strike="noStrike" spc="-1">
              <a:solidFill>
                <a:srgbClr val="424456"/>
              </a:solidFill>
              <a:latin typeface="Trebuchet M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2249640"/>
            <a:ext cx="8229600" cy="432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marL="109440" indent="0" algn="ctr">
              <a:spcBef>
                <a:spcPts val="3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B955C702-7E21-434D-B760-AE9D19E62582}" type="slidenum">
              <a:rPr/>
              <a:t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1142640"/>
            <a:ext cx="8229600" cy="10666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000" b="0" strike="noStrike" spc="-1">
              <a:solidFill>
                <a:srgbClr val="424456"/>
              </a:solidFill>
              <a:latin typeface="Trebuchet MS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 bwMode="auto">
          <a:xfrm>
            <a:off x="457200" y="2249640"/>
            <a:ext cx="8229600" cy="4324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C552AAE6-346E-4FA6-A87C-C4F589518AD6}" type="slidenum">
              <a:rPr/>
              <a:t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1142640"/>
            <a:ext cx="8229600" cy="10666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000" b="0" strike="noStrike" spc="-1">
              <a:solidFill>
                <a:srgbClr val="424456"/>
              </a:solidFill>
              <a:latin typeface="Trebuchet M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457200" y="2249640"/>
            <a:ext cx="4015800" cy="4324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4674240" y="2249640"/>
            <a:ext cx="4015800" cy="4324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C823B731-F65E-472E-8148-5BC35CE4F28C}" type="slidenum">
              <a:rPr/>
              <a:t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1142640"/>
            <a:ext cx="8229600" cy="10666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000" b="0" strike="noStrike" spc="-1">
              <a:solidFill>
                <a:srgbClr val="424456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5CAD1727-4FFC-46C1-A893-422398637A9B}" type="slidenum">
              <a:rPr/>
              <a:t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1142640"/>
            <a:ext cx="8229600" cy="494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marL="109440" algn="ctr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3523E041-2655-46FC-B40B-79C27A0C6069}" type="slidenum">
              <a:rPr/>
              <a:t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1142640"/>
            <a:ext cx="8229600" cy="10666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000" b="0" strike="noStrike" spc="-1">
              <a:solidFill>
                <a:srgbClr val="424456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 bwMode="auto">
          <a:xfrm>
            <a:off x="457200" y="2249640"/>
            <a:ext cx="40158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 bwMode="auto">
          <a:xfrm>
            <a:off x="4674240" y="2249640"/>
            <a:ext cx="4015800" cy="4324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 bwMode="auto">
          <a:xfrm>
            <a:off x="457200" y="4508280"/>
            <a:ext cx="40158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A55FD8A5-48EE-48B8-A37C-2D5AABBBCDF2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1142640"/>
            <a:ext cx="8229600" cy="10666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000" b="0" strike="noStrike" spc="-1">
              <a:solidFill>
                <a:srgbClr val="424456"/>
              </a:solidFill>
              <a:latin typeface="Trebuchet M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2249640"/>
            <a:ext cx="8229600" cy="432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marL="109440" indent="0" algn="ctr">
              <a:spcBef>
                <a:spcPts val="3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 bwMode="auto"/>
        <p:txBody>
          <a:bodyPr/>
          <a:p>
            <a:pPr>
              <a:defRPr/>
            </a:pPr>
            <a:fld id="{B8D76F28-FD68-4B2D-B3E7-B3D24A851ACB}" type="slidenum">
              <a:rPr/>
              <a:t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1142640"/>
            <a:ext cx="8229600" cy="10666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000" b="0" strike="noStrike" spc="-1">
              <a:solidFill>
                <a:srgbClr val="424456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 bwMode="auto">
          <a:xfrm>
            <a:off x="457200" y="2249640"/>
            <a:ext cx="4015800" cy="4324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 bwMode="auto">
          <a:xfrm>
            <a:off x="4674240" y="2249640"/>
            <a:ext cx="40158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 bwMode="auto">
          <a:xfrm>
            <a:off x="4674240" y="4508280"/>
            <a:ext cx="40158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2091E275-F51C-466C-86FD-106D8F41F387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1142640"/>
            <a:ext cx="8229600" cy="10666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000" b="0" strike="noStrike" spc="-1">
              <a:solidFill>
                <a:srgbClr val="424456"/>
              </a:solidFill>
              <a:latin typeface="Trebuchet MS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 bwMode="auto">
          <a:xfrm>
            <a:off x="457200" y="2249640"/>
            <a:ext cx="40158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 bwMode="auto">
          <a:xfrm>
            <a:off x="4674240" y="2249640"/>
            <a:ext cx="40158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 bwMode="auto">
          <a:xfrm>
            <a:off x="457200" y="4508280"/>
            <a:ext cx="82296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001D01F4-EC07-4AE3-84FA-8F1D53612F85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1142640"/>
            <a:ext cx="8229600" cy="10666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000" b="0" strike="noStrike" spc="-1">
              <a:solidFill>
                <a:srgbClr val="424456"/>
              </a:solidFill>
              <a:latin typeface="Trebuchet MS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 bwMode="auto">
          <a:xfrm>
            <a:off x="457200" y="2249640"/>
            <a:ext cx="82296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 bwMode="auto">
          <a:xfrm>
            <a:off x="457200" y="4508280"/>
            <a:ext cx="82296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9B244908-D397-4EBC-A96D-2F49FF52776B}" type="slidenum">
              <a:rPr/>
              <a:t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1142640"/>
            <a:ext cx="8229600" cy="10666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000" b="0" strike="noStrike" spc="-1">
              <a:solidFill>
                <a:srgbClr val="424456"/>
              </a:solidFill>
              <a:latin typeface="Trebuchet MS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 bwMode="auto">
          <a:xfrm>
            <a:off x="457200" y="2249640"/>
            <a:ext cx="40158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 bwMode="auto">
          <a:xfrm>
            <a:off x="4674240" y="2249640"/>
            <a:ext cx="40158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 bwMode="auto">
          <a:xfrm>
            <a:off x="457200" y="4508280"/>
            <a:ext cx="40158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/>
          </p:nvPr>
        </p:nvSpPr>
        <p:spPr bwMode="auto">
          <a:xfrm>
            <a:off x="4674240" y="4508280"/>
            <a:ext cx="40158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9229B49C-C6AC-4FF7-9C48-176C6FC435AC}" type="slidenum">
              <a:rPr/>
              <a:t/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1142640"/>
            <a:ext cx="8229600" cy="10666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000" b="0" strike="noStrike" spc="-1">
              <a:solidFill>
                <a:srgbClr val="424456"/>
              </a:solidFill>
              <a:latin typeface="Trebuchet MS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 bwMode="auto">
          <a:xfrm>
            <a:off x="457200" y="2249640"/>
            <a:ext cx="26496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 bwMode="auto">
          <a:xfrm>
            <a:off x="3239640" y="2249640"/>
            <a:ext cx="26496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/>
          </p:nvPr>
        </p:nvSpPr>
        <p:spPr bwMode="auto">
          <a:xfrm>
            <a:off x="6022080" y="2249640"/>
            <a:ext cx="26496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/>
          </p:nvPr>
        </p:nvSpPr>
        <p:spPr bwMode="auto">
          <a:xfrm>
            <a:off x="457200" y="4508280"/>
            <a:ext cx="26496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2" name="PlaceHolder 6"/>
          <p:cNvSpPr>
            <a:spLocks noGrp="1"/>
          </p:cNvSpPr>
          <p:nvPr>
            <p:ph/>
          </p:nvPr>
        </p:nvSpPr>
        <p:spPr bwMode="auto">
          <a:xfrm>
            <a:off x="3239640" y="4508280"/>
            <a:ext cx="26496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3" name="PlaceHolder 7"/>
          <p:cNvSpPr>
            <a:spLocks noGrp="1"/>
          </p:cNvSpPr>
          <p:nvPr>
            <p:ph/>
          </p:nvPr>
        </p:nvSpPr>
        <p:spPr bwMode="auto">
          <a:xfrm>
            <a:off x="6022080" y="4508280"/>
            <a:ext cx="26496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17372232-4F93-484D-AD09-130C1D84601B}" type="slidenum">
              <a:rPr/>
              <a:t/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1142640"/>
            <a:ext cx="8229600" cy="10666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000" b="0" strike="noStrike" spc="-1">
              <a:solidFill>
                <a:srgbClr val="424456"/>
              </a:solidFill>
              <a:latin typeface="Trebuchet MS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 bwMode="auto">
          <a:xfrm>
            <a:off x="457200" y="2249640"/>
            <a:ext cx="8229600" cy="4324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 bwMode="auto"/>
        <p:txBody>
          <a:bodyPr/>
          <a:p>
            <a:pPr>
              <a:defRPr/>
            </a:pPr>
            <a:fld id="{41B0B87C-131A-4E1A-BB4F-E04B91957F10}" type="slidenum">
              <a:rPr/>
              <a:t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1142640"/>
            <a:ext cx="8229600" cy="10666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000" b="0" strike="noStrike" spc="-1">
              <a:solidFill>
                <a:srgbClr val="424456"/>
              </a:solidFill>
              <a:latin typeface="Trebuchet MS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 bwMode="auto">
          <a:xfrm>
            <a:off x="457200" y="2249640"/>
            <a:ext cx="4015800" cy="4324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 bwMode="auto">
          <a:xfrm>
            <a:off x="4674240" y="2249640"/>
            <a:ext cx="4015800" cy="4324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 bwMode="auto"/>
        <p:txBody>
          <a:bodyPr/>
          <a:p>
            <a:pPr>
              <a:defRPr/>
            </a:pPr>
            <a:fld id="{8C1EA962-5A68-4ADE-BDB9-A4ADC1037EB4}" type="slidenum">
              <a:rPr/>
              <a:t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1142640"/>
            <a:ext cx="8229600" cy="10666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000" b="0" strike="noStrike" spc="-1">
              <a:solidFill>
                <a:srgbClr val="424456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 bwMode="auto"/>
        <p:txBody>
          <a:bodyPr/>
          <a:p>
            <a:pPr>
              <a:defRPr/>
            </a:pPr>
            <a:fld id="{235F6BBF-C7C1-4712-AE38-963CA594B076}" type="slidenum">
              <a:rPr/>
              <a:t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1142640"/>
            <a:ext cx="8229600" cy="494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marL="109440" algn="ctr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 bwMode="auto"/>
        <p:txBody>
          <a:bodyPr/>
          <a:p>
            <a:pPr>
              <a:defRPr/>
            </a:pPr>
            <a:fld id="{E746B616-0F4D-4509-9CC0-FC9DE51305AC}" type="slidenum">
              <a:rPr/>
              <a:t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1142640"/>
            <a:ext cx="8229600" cy="10666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000" b="0" strike="noStrike" spc="-1">
              <a:solidFill>
                <a:srgbClr val="424456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 bwMode="auto">
          <a:xfrm>
            <a:off x="457200" y="2249640"/>
            <a:ext cx="40158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 bwMode="auto">
          <a:xfrm>
            <a:off x="4674240" y="2249640"/>
            <a:ext cx="4015800" cy="4324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 bwMode="auto">
          <a:xfrm>
            <a:off x="457200" y="4508280"/>
            <a:ext cx="40158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 bwMode="auto"/>
        <p:txBody>
          <a:bodyPr/>
          <a:p>
            <a:pPr>
              <a:defRPr/>
            </a:pPr>
            <a:fld id="{85F55C62-37B4-4F3E-9BED-114CD388AA58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1142640"/>
            <a:ext cx="8229600" cy="10666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000" b="0" strike="noStrike" spc="-1">
              <a:solidFill>
                <a:srgbClr val="424456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 bwMode="auto">
          <a:xfrm>
            <a:off x="457200" y="2249640"/>
            <a:ext cx="4015800" cy="4324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 bwMode="auto">
          <a:xfrm>
            <a:off x="4674240" y="2249640"/>
            <a:ext cx="40158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 bwMode="auto">
          <a:xfrm>
            <a:off x="4674240" y="4508280"/>
            <a:ext cx="40158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 bwMode="auto"/>
        <p:txBody>
          <a:bodyPr/>
          <a:p>
            <a:pPr>
              <a:defRPr/>
            </a:pPr>
            <a:fld id="{1E5F8B75-EE86-4B47-B86F-5E140EA8764B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1142640"/>
            <a:ext cx="8229600" cy="10666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000" b="0" strike="noStrike" spc="-1">
              <a:solidFill>
                <a:srgbClr val="424456"/>
              </a:solidFill>
              <a:latin typeface="Trebuchet MS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 bwMode="auto">
          <a:xfrm>
            <a:off x="457200" y="2249640"/>
            <a:ext cx="40158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 bwMode="auto">
          <a:xfrm>
            <a:off x="4674240" y="2249640"/>
            <a:ext cx="40158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 bwMode="auto">
          <a:xfrm>
            <a:off x="457200" y="4508280"/>
            <a:ext cx="8229600" cy="2062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 bwMode="auto"/>
        <p:txBody>
          <a:bodyPr/>
          <a:p>
            <a:pPr>
              <a:defRPr/>
            </a:pPr>
            <a:fld id="{394E20B5-A639-4BAD-B808-ED536A09F859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19"/>
          <p:cNvSpPr/>
          <p:nvPr/>
        </p:nvSpPr>
        <p:spPr bwMode="auto">
          <a:xfrm flipV="1">
            <a:off x="5410080" y="3809880"/>
            <a:ext cx="3733920" cy="90720"/>
          </a:xfrm>
          <a:prstGeom prst="rect">
            <a:avLst/>
          </a:prstGeom>
          <a:solidFill>
            <a:srgbClr val="43808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3920" rIns="90000" bIns="439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Прямоугольник 20"/>
          <p:cNvSpPr/>
          <p:nvPr/>
        </p:nvSpPr>
        <p:spPr bwMode="auto">
          <a:xfrm flipV="1">
            <a:off x="5410080" y="3896640"/>
            <a:ext cx="3733920" cy="191880"/>
          </a:xfrm>
          <a:prstGeom prst="rect">
            <a:avLst/>
          </a:prstGeom>
          <a:solidFill>
            <a:srgbClr val="43808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Прямоугольник 21"/>
          <p:cNvSpPr/>
          <p:nvPr/>
        </p:nvSpPr>
        <p:spPr bwMode="auto">
          <a:xfrm flipV="1">
            <a:off x="5410080" y="4114800"/>
            <a:ext cx="3733920" cy="9360"/>
          </a:xfrm>
          <a:prstGeom prst="rect">
            <a:avLst/>
          </a:prstGeom>
          <a:solidFill>
            <a:srgbClr val="438086">
              <a:alpha val="6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-37440" rIns="90000" bIns="-3744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Прямоугольник 23"/>
          <p:cNvSpPr/>
          <p:nvPr/>
        </p:nvSpPr>
        <p:spPr bwMode="auto">
          <a:xfrm flipV="1">
            <a:off x="5410080" y="4163400"/>
            <a:ext cx="1965600" cy="19080"/>
          </a:xfrm>
          <a:prstGeom prst="rect">
            <a:avLst/>
          </a:prstGeom>
          <a:solidFill>
            <a:srgbClr val="438086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-27720" rIns="90000" bIns="-277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Прямоугольник 24"/>
          <p:cNvSpPr/>
          <p:nvPr/>
        </p:nvSpPr>
        <p:spPr bwMode="auto">
          <a:xfrm flipV="1">
            <a:off x="5410080" y="4199040"/>
            <a:ext cx="1965600" cy="9360"/>
          </a:xfrm>
          <a:prstGeom prst="rect">
            <a:avLst/>
          </a:prstGeom>
          <a:solidFill>
            <a:srgbClr val="438086">
              <a:alpha val="6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-37440" rIns="90000" bIns="-3744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Скругленный прямоугольник 25"/>
          <p:cNvSpPr/>
          <p:nvPr/>
        </p:nvSpPr>
        <p:spPr bwMode="auto">
          <a:xfrm>
            <a:off x="5410080" y="3962519"/>
            <a:ext cx="3063960" cy="2700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-21960" rIns="90000" bIns="-2196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Скругленный прямоугольник 26"/>
          <p:cNvSpPr/>
          <p:nvPr/>
        </p:nvSpPr>
        <p:spPr bwMode="auto">
          <a:xfrm>
            <a:off x="7377120" y="4060800"/>
            <a:ext cx="1600200" cy="3636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-13320" rIns="90000" bIns="-133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Прямоугольник 40"/>
          <p:cNvSpPr/>
          <p:nvPr/>
        </p:nvSpPr>
        <p:spPr bwMode="auto">
          <a:xfrm>
            <a:off x="0" y="3649680"/>
            <a:ext cx="9144000" cy="244440"/>
          </a:xfrm>
          <a:prstGeom prst="rect">
            <a:avLst/>
          </a:prstGeom>
          <a:solidFill>
            <a:srgbClr val="43808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Прямоугольник 41"/>
          <p:cNvSpPr/>
          <p:nvPr/>
        </p:nvSpPr>
        <p:spPr bwMode="auto">
          <a:xfrm>
            <a:off x="0" y="3675240"/>
            <a:ext cx="9144000" cy="141120"/>
          </a:xfrm>
          <a:prstGeom prst="rect">
            <a:avLst/>
          </a:prstGeom>
          <a:solidFill>
            <a:srgbClr val="43808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Прямоугольник 42"/>
          <p:cNvSpPr/>
          <p:nvPr/>
        </p:nvSpPr>
        <p:spPr bwMode="auto">
          <a:xfrm flipV="1">
            <a:off x="6413400" y="3643200"/>
            <a:ext cx="2730600" cy="247680"/>
          </a:xfrm>
          <a:prstGeom prst="rect">
            <a:avLst/>
          </a:prstGeom>
          <a:solidFill>
            <a:srgbClr val="43808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Прямоугольник 43"/>
          <p:cNvSpPr/>
          <p:nvPr/>
        </p:nvSpPr>
        <p:spPr bwMode="auto">
          <a:xfrm>
            <a:off x="0" y="0"/>
            <a:ext cx="9144000" cy="3701880"/>
          </a:xfrm>
          <a:prstGeom prst="rect">
            <a:avLst/>
          </a:prstGeom>
          <a:solidFill>
            <a:srgbClr val="42445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1142640"/>
            <a:ext cx="8229600" cy="10666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0" strike="noStrike" spc="-1">
                <a:solidFill>
                  <a:srgbClr val="424456"/>
                </a:solidFill>
                <a:latin typeface="Trebuchet MS"/>
              </a:rPr>
              <a:t>Click to edit the title text format</a:t>
            </a:r>
            <a:endParaRPr lang="en-US" sz="4000" b="0" strike="noStrike" spc="-1">
              <a:solidFill>
                <a:srgbClr val="424456"/>
              </a:solidFill>
              <a:latin typeface="Trebuchet MS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 bwMode="auto">
          <a:xfrm>
            <a:off x="457200" y="2249640"/>
            <a:ext cx="8229600" cy="4324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marL="365040" indent="-255600">
              <a:spcBef>
                <a:spcPts val="300"/>
              </a:spcBef>
              <a:buClr>
                <a:srgbClr val="A04DA3"/>
              </a:buClr>
              <a:buFont typeface="Georgi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0" strike="noStrike" spc="-1">
                <a:solidFill>
                  <a:srgbClr val="000000"/>
                </a:solidFill>
                <a:latin typeface="Georgia"/>
              </a:rPr>
              <a:t>Click to edit the outline text format</a:t>
            </a: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  <a:p>
            <a:pPr marL="657360" lvl="1" indent="-246240">
              <a:spcBef>
                <a:spcPts val="300"/>
              </a:spcBef>
              <a:buClr>
                <a:srgbClr val="438086"/>
              </a:buClr>
              <a:buFont typeface="Georgia"/>
              <a:buChar char="▫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0" strike="noStrike" spc="-1">
                <a:solidFill>
                  <a:srgbClr val="000000"/>
                </a:solidFill>
                <a:latin typeface="Georgia"/>
              </a:rPr>
              <a:t>Second Outline Level</a:t>
            </a: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  <a:p>
            <a:pPr marL="922320" lvl="2" indent="-218880">
              <a:spcBef>
                <a:spcPts val="300"/>
              </a:spcBef>
              <a:buClr>
                <a:srgbClr val="53548A"/>
              </a:buClr>
              <a:buFont typeface="Wingdings 2"/>
              <a:buChar char="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0" strike="noStrike" spc="-1">
                <a:solidFill>
                  <a:srgbClr val="000000"/>
                </a:solidFill>
                <a:latin typeface="Georgia"/>
              </a:rPr>
              <a:t>Third Outline Level</a:t>
            </a: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  <a:p>
            <a:pPr marL="1179360" lvl="3" indent="-199800">
              <a:spcBef>
                <a:spcPts val="300"/>
              </a:spcBef>
              <a:buClr>
                <a:srgbClr val="53548A"/>
              </a:buClr>
              <a:buFont typeface="Wingdings 2"/>
              <a:buChar char="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0" strike="noStrike" spc="-1">
                <a:solidFill>
                  <a:srgbClr val="000000"/>
                </a:solidFill>
                <a:latin typeface="Georgia"/>
              </a:rPr>
              <a:t>Fourth Outline Level</a:t>
            </a: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  <a:p>
            <a:pPr marL="1389240" lvl="4" indent="-182880">
              <a:spcBef>
                <a:spcPts val="300"/>
              </a:spcBef>
              <a:buClr>
                <a:srgbClr val="A04DA3"/>
              </a:buClr>
              <a:buFont typeface="Georgia"/>
              <a:buChar char="▫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0" strike="noStrike" spc="-1">
                <a:solidFill>
                  <a:srgbClr val="000000"/>
                </a:solidFill>
                <a:latin typeface="Georgia"/>
              </a:rPr>
              <a:t>Fifth Outline Level</a:t>
            </a: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  <a:p>
            <a:pPr marL="1389240" lvl="5" indent="-182880">
              <a:spcBef>
                <a:spcPts val="300"/>
              </a:spcBef>
              <a:buClr>
                <a:srgbClr val="000000"/>
              </a:buClr>
              <a:buFont typeface="Georgia"/>
              <a:buChar char="▫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0" strike="noStrike" spc="-1">
                <a:solidFill>
                  <a:srgbClr val="000000"/>
                </a:solidFill>
                <a:latin typeface="Georgia"/>
              </a:rPr>
              <a:t>Sixth Outline Level</a:t>
            </a: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  <a:p>
            <a:pPr marL="1389240" lvl="6" indent="-182880">
              <a:spcBef>
                <a:spcPts val="300"/>
              </a:spcBef>
              <a:buClr>
                <a:srgbClr val="000000"/>
              </a:buClr>
              <a:buFont typeface="Georgia"/>
              <a:buChar char="▫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0" strike="noStrike" spc="-1">
                <a:solidFill>
                  <a:srgbClr val="000000"/>
                </a:solidFill>
                <a:latin typeface="Georgia"/>
              </a:rPr>
              <a:t>Seventh Outline Level</a:t>
            </a: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dt" idx="4"/>
          </p:nvPr>
        </p:nvSpPr>
        <p:spPr bwMode="auto">
          <a:xfrm>
            <a:off x="6705720" y="4206960"/>
            <a:ext cx="96048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ftr" idx="5"/>
          </p:nvPr>
        </p:nvSpPr>
        <p:spPr bwMode="auto">
          <a:xfrm>
            <a:off x="5409720" y="4205160"/>
            <a:ext cx="12956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sldNum" idx="6"/>
          </p:nvPr>
        </p:nvSpPr>
        <p:spPr bwMode="auto">
          <a:xfrm>
            <a:off x="8319600" y="1080"/>
            <a:ext cx="747720" cy="3654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2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1E68361-38CB-4477-BCB0-8601F039FD2C}" type="slidenum"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/>
            </a:fld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0" name="Прямоугольник 27"/>
          <p:cNvSpPr/>
          <p:nvPr/>
        </p:nvSpPr>
        <p:spPr bwMode="auto">
          <a:xfrm>
            <a:off x="0" y="366840"/>
            <a:ext cx="9144000" cy="83880"/>
          </a:xfrm>
          <a:prstGeom prst="rect">
            <a:avLst/>
          </a:prstGeom>
          <a:solidFill>
            <a:srgbClr val="43808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37080" rIns="90000" bIns="3708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Прямоугольник 28"/>
          <p:cNvSpPr/>
          <p:nvPr/>
        </p:nvSpPr>
        <p:spPr bwMode="auto">
          <a:xfrm>
            <a:off x="0" y="0"/>
            <a:ext cx="9144000" cy="311040"/>
          </a:xfrm>
          <a:prstGeom prst="rect">
            <a:avLst/>
          </a:prstGeom>
          <a:solidFill>
            <a:srgbClr val="42445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Прямоугольник 29"/>
          <p:cNvSpPr/>
          <p:nvPr/>
        </p:nvSpPr>
        <p:spPr bwMode="auto">
          <a:xfrm>
            <a:off x="0" y="307800"/>
            <a:ext cx="9144000" cy="92160"/>
          </a:xfrm>
          <a:prstGeom prst="rect">
            <a:avLst/>
          </a:prstGeom>
          <a:solidFill>
            <a:srgbClr val="43808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360" rIns="90000" bIns="4536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Прямоугольник 30"/>
          <p:cNvSpPr/>
          <p:nvPr/>
        </p:nvSpPr>
        <p:spPr bwMode="auto">
          <a:xfrm flipV="1">
            <a:off x="5410080" y="359280"/>
            <a:ext cx="3733920" cy="90359"/>
          </a:xfrm>
          <a:prstGeom prst="rect">
            <a:avLst/>
          </a:prstGeom>
          <a:solidFill>
            <a:srgbClr val="43808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3560" rIns="90000" bIns="4356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Прямоугольник 31"/>
          <p:cNvSpPr/>
          <p:nvPr/>
        </p:nvSpPr>
        <p:spPr bwMode="auto">
          <a:xfrm flipV="1">
            <a:off x="5410080" y="438480"/>
            <a:ext cx="3733920" cy="181080"/>
          </a:xfrm>
          <a:prstGeom prst="rect">
            <a:avLst/>
          </a:prstGeom>
          <a:solidFill>
            <a:srgbClr val="43808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Скругленный прямоугольник 32"/>
          <p:cNvSpPr/>
          <p:nvPr/>
        </p:nvSpPr>
        <p:spPr bwMode="auto">
          <a:xfrm>
            <a:off x="5407200" y="496800"/>
            <a:ext cx="3063600" cy="2880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-20160" rIns="90000" bIns="-2016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Скругленный прямоугольник 33"/>
          <p:cNvSpPr/>
          <p:nvPr/>
        </p:nvSpPr>
        <p:spPr bwMode="auto">
          <a:xfrm>
            <a:off x="7373880" y="588960"/>
            <a:ext cx="1600200" cy="3636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-13320" rIns="90000" bIns="-1332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Прямоугольник 34"/>
          <p:cNvSpPr/>
          <p:nvPr/>
        </p:nvSpPr>
        <p:spPr bwMode="auto">
          <a:xfrm>
            <a:off x="9085320" y="-1440"/>
            <a:ext cx="57240" cy="620640"/>
          </a:xfrm>
          <a:prstGeom prst="rect">
            <a:avLst/>
          </a:prstGeom>
          <a:solidFill>
            <a:srgbClr val="FFFFFF">
              <a:alpha val="6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Прямоугольник 35"/>
          <p:cNvSpPr/>
          <p:nvPr/>
        </p:nvSpPr>
        <p:spPr bwMode="auto">
          <a:xfrm>
            <a:off x="9043920" y="-1440"/>
            <a:ext cx="28800" cy="620640"/>
          </a:xfrm>
          <a:prstGeom prst="rect">
            <a:avLst/>
          </a:prstGeom>
          <a:solidFill>
            <a:srgbClr val="FFFFFF">
              <a:alpha val="6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Прямоугольник 36"/>
          <p:cNvSpPr/>
          <p:nvPr/>
        </p:nvSpPr>
        <p:spPr bwMode="auto">
          <a:xfrm>
            <a:off x="9024840" y="-1440"/>
            <a:ext cx="9720" cy="620640"/>
          </a:xfrm>
          <a:prstGeom prst="rect">
            <a:avLst/>
          </a:prstGeom>
          <a:solidFill>
            <a:srgbClr val="FFFFFF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Прямоугольник 37"/>
          <p:cNvSpPr/>
          <p:nvPr/>
        </p:nvSpPr>
        <p:spPr bwMode="auto">
          <a:xfrm>
            <a:off x="8975880" y="-1440"/>
            <a:ext cx="27000" cy="620640"/>
          </a:xfrm>
          <a:prstGeom prst="rect">
            <a:avLst/>
          </a:prstGeom>
          <a:solidFill>
            <a:srgbClr val="FFFFFF">
              <a:alpha val="4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Прямоугольник 38"/>
          <p:cNvSpPr/>
          <p:nvPr/>
        </p:nvSpPr>
        <p:spPr bwMode="auto">
          <a:xfrm>
            <a:off x="8915400" y="0"/>
            <a:ext cx="55440" cy="585720"/>
          </a:xfrm>
          <a:prstGeom prst="rect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Прямоугольник 39"/>
          <p:cNvSpPr/>
          <p:nvPr/>
        </p:nvSpPr>
        <p:spPr bwMode="auto">
          <a:xfrm>
            <a:off x="8874000" y="0"/>
            <a:ext cx="7920" cy="585720"/>
          </a:xfrm>
          <a:prstGeom prst="rect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1142640"/>
            <a:ext cx="8229600" cy="10666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0" strike="noStrike" spc="-1">
                <a:solidFill>
                  <a:srgbClr val="424456"/>
                </a:solidFill>
                <a:latin typeface="Trebuchet MS"/>
              </a:rPr>
              <a:t>Click to edit the title text format</a:t>
            </a:r>
            <a:endParaRPr lang="en-US" sz="4000" b="0" strike="noStrike" spc="-1">
              <a:solidFill>
                <a:srgbClr val="424456"/>
              </a:solidFill>
              <a:latin typeface="Trebuchet MS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 bwMode="auto">
          <a:xfrm>
            <a:off x="457200" y="2249640"/>
            <a:ext cx="8229600" cy="4324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p>
            <a:pPr marL="365040" indent="-255600">
              <a:spcBef>
                <a:spcPts val="300"/>
              </a:spcBef>
              <a:buClr>
                <a:srgbClr val="A04DA3"/>
              </a:buClr>
              <a:buFont typeface="Georgi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0" strike="noStrike" spc="-1">
                <a:solidFill>
                  <a:srgbClr val="000000"/>
                </a:solidFill>
                <a:latin typeface="Georgia"/>
              </a:rPr>
              <a:t>Click to edit the outline text format</a:t>
            </a: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  <a:p>
            <a:pPr marL="657360" lvl="1" indent="-246240">
              <a:spcBef>
                <a:spcPts val="300"/>
              </a:spcBef>
              <a:buClr>
                <a:srgbClr val="438086"/>
              </a:buClr>
              <a:buFont typeface="Georgia"/>
              <a:buChar char="▫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0" strike="noStrike" spc="-1">
                <a:solidFill>
                  <a:srgbClr val="000000"/>
                </a:solidFill>
                <a:latin typeface="Georgia"/>
              </a:rPr>
              <a:t>Second Outline Level</a:t>
            </a: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  <a:p>
            <a:pPr marL="922320" lvl="2" indent="-218880">
              <a:spcBef>
                <a:spcPts val="300"/>
              </a:spcBef>
              <a:buClr>
                <a:srgbClr val="53548A"/>
              </a:buClr>
              <a:buFont typeface="Wingdings 2"/>
              <a:buChar char="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0" strike="noStrike" spc="-1">
                <a:solidFill>
                  <a:srgbClr val="000000"/>
                </a:solidFill>
                <a:latin typeface="Georgia"/>
              </a:rPr>
              <a:t>Third Outline Level</a:t>
            </a: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  <a:p>
            <a:pPr marL="1179360" lvl="3" indent="-199800">
              <a:spcBef>
                <a:spcPts val="300"/>
              </a:spcBef>
              <a:buClr>
                <a:srgbClr val="53548A"/>
              </a:buClr>
              <a:buFont typeface="Wingdings 2"/>
              <a:buChar char="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0" strike="noStrike" spc="-1">
                <a:solidFill>
                  <a:srgbClr val="000000"/>
                </a:solidFill>
                <a:latin typeface="Georgia"/>
              </a:rPr>
              <a:t>Fourth Outline Level</a:t>
            </a: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  <a:p>
            <a:pPr marL="1389240" lvl="4" indent="-182880">
              <a:spcBef>
                <a:spcPts val="300"/>
              </a:spcBef>
              <a:buClr>
                <a:srgbClr val="A04DA3"/>
              </a:buClr>
              <a:buFont typeface="Georgia"/>
              <a:buChar char="▫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0" strike="noStrike" spc="-1">
                <a:solidFill>
                  <a:srgbClr val="000000"/>
                </a:solidFill>
                <a:latin typeface="Georgia"/>
              </a:rPr>
              <a:t>Fifth Outline Level</a:t>
            </a: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  <a:p>
            <a:pPr marL="1389240" lvl="5" indent="-182880">
              <a:spcBef>
                <a:spcPts val="300"/>
              </a:spcBef>
              <a:buClr>
                <a:srgbClr val="000000"/>
              </a:buClr>
              <a:buFont typeface="Georgia"/>
              <a:buChar char="▫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0" strike="noStrike" spc="-1">
                <a:solidFill>
                  <a:srgbClr val="000000"/>
                </a:solidFill>
                <a:latin typeface="Georgia"/>
              </a:rPr>
              <a:t>Sixth Outline Level</a:t>
            </a: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  <a:p>
            <a:pPr marL="1389240" lvl="6" indent="-182880">
              <a:spcBef>
                <a:spcPts val="300"/>
              </a:spcBef>
              <a:buClr>
                <a:srgbClr val="000000"/>
              </a:buClr>
              <a:buFont typeface="Georgia"/>
              <a:buChar char="▫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0" strike="noStrike" spc="-1">
                <a:solidFill>
                  <a:srgbClr val="000000"/>
                </a:solidFill>
                <a:latin typeface="Georgia"/>
              </a:rPr>
              <a:t>Seventh Outline Level</a:t>
            </a:r>
            <a:endParaRPr lang="en-US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dt" idx="1"/>
          </p:nvPr>
        </p:nvSpPr>
        <p:spPr bwMode="auto">
          <a:xfrm>
            <a:off x="6586200" y="612720"/>
            <a:ext cx="9572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ftr" idx="2"/>
          </p:nvPr>
        </p:nvSpPr>
        <p:spPr bwMode="auto">
          <a:xfrm>
            <a:off x="5257800" y="612720"/>
            <a:ext cx="13255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sldNum" idx="3"/>
          </p:nvPr>
        </p:nvSpPr>
        <p:spPr bwMode="auto">
          <a:xfrm>
            <a:off x="8174160" y="1080"/>
            <a:ext cx="761760" cy="36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2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AA4824E-AB13-4200-9F99-286710031BB8}" type="slidenum"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/>
            </a:fld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 bwMode="auto">
          <a:xfrm>
            <a:off x="2842920" y="1630440"/>
            <a:ext cx="3384360" cy="1727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marL="63360"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i="1" strike="noStrike" spc="-1">
                <a:solidFill>
                  <a:srgbClr val="FFFFFF"/>
                </a:solidFill>
                <a:latin typeface="Trebuchet MS"/>
              </a:rPr>
              <a:t>17 января 2024 года</a:t>
            </a:r>
            <a:br>
              <a:rPr sz="2400"/>
            </a:br>
            <a:r>
              <a:rPr lang="ru-RU" sz="2400" b="1" i="1" strike="noStrike" spc="-1">
                <a:solidFill>
                  <a:srgbClr val="FFFFFF"/>
                </a:solidFill>
                <a:latin typeface="Trebuchet MS"/>
              </a:rPr>
              <a:t>15.00</a:t>
            </a:r>
            <a:br>
              <a:rPr sz="2400"/>
            </a:br>
            <a:r>
              <a:rPr lang="en-US" sz="2400" b="1" i="1" strike="noStrike" spc="-1">
                <a:solidFill>
                  <a:srgbClr val="FFFFFF"/>
                </a:solidFill>
                <a:latin typeface="Trebuchet MS"/>
              </a:rPr>
              <a:t>zoom</a:t>
            </a:r>
            <a:br>
              <a:rPr sz="2400"/>
            </a:br>
            <a:endParaRPr lang="en-US" sz="2400" b="0" strike="noStrike" spc="-1">
              <a:solidFill>
                <a:srgbClr val="424456"/>
              </a:solidFill>
              <a:latin typeface="Trebuchet MS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subTitle"/>
          </p:nvPr>
        </p:nvSpPr>
        <p:spPr bwMode="auto">
          <a:xfrm>
            <a:off x="323640" y="4508280"/>
            <a:ext cx="8605800" cy="2089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63360" indent="0" algn="r">
              <a:spcBef>
                <a:spcPts val="3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strike="noStrike" spc="-1">
                <a:solidFill>
                  <a:srgbClr val="424456"/>
                </a:solidFill>
                <a:latin typeface="Georgia"/>
              </a:rPr>
              <a:t>Совещание по вопросам: </a:t>
            </a:r>
            <a:endParaRPr lang="en-US" sz="3200" b="0" strike="noStrike" spc="-1">
              <a:solidFill>
                <a:srgbClr val="000000"/>
              </a:solidFill>
              <a:latin typeface="Georgia"/>
            </a:endParaRPr>
          </a:p>
          <a:p>
            <a:pPr marL="63360" indent="0" algn="r">
              <a:spcBef>
                <a:spcPts val="3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0" strike="noStrike" spc="-1">
                <a:solidFill>
                  <a:srgbClr val="424456"/>
                </a:solidFill>
                <a:latin typeface="Georgia"/>
              </a:rPr>
              <a:t>Подготовки к итоговой аттестации</a:t>
            </a:r>
            <a:endParaRPr lang="en-US" sz="3200" b="0" strike="noStrike" spc="-1">
              <a:solidFill>
                <a:srgbClr val="000000"/>
              </a:solidFill>
              <a:latin typeface="Georgia"/>
            </a:endParaRPr>
          </a:p>
          <a:p>
            <a:pPr marL="63360" indent="0" algn="r">
              <a:spcBef>
                <a:spcPts val="3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0" strike="noStrike" spc="-1">
                <a:solidFill>
                  <a:srgbClr val="424456"/>
                </a:solidFill>
                <a:latin typeface="Georgia"/>
              </a:rPr>
              <a:t>для аспирантов 3 г.о. в 2024 году</a:t>
            </a:r>
            <a:endParaRPr lang="en-US" sz="3200" b="0" strike="noStrike" spc="-1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223" name="Picture 3" descr=""/>
          <p:cNvPicPr/>
          <p:nvPr/>
        </p:nvPicPr>
        <p:blipFill>
          <a:blip r:embed="rId2"/>
          <a:srcRect l="24" t="9452" r="0" b="15194"/>
          <a:stretch/>
        </p:blipFill>
        <p:spPr bwMode="auto">
          <a:xfrm>
            <a:off x="3564000" y="404640"/>
            <a:ext cx="1800000" cy="1285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 bwMode="auto">
          <a:xfrm>
            <a:off x="34920" y="659879"/>
            <a:ext cx="7694640" cy="536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strike="noStrike" spc="-1">
                <a:solidFill>
                  <a:srgbClr val="002060"/>
                </a:solidFill>
                <a:latin typeface="Trebuchet MS"/>
              </a:rPr>
              <a:t>Схема подготовки и проведения ИА в 2024 году</a:t>
            </a:r>
            <a:br>
              <a:rPr sz="2400"/>
            </a:br>
            <a:endParaRPr lang="en-US" sz="2400" b="0" strike="noStrike" spc="-1">
              <a:solidFill>
                <a:srgbClr val="424456"/>
              </a:solidFill>
              <a:latin typeface="Trebuchet MS"/>
            </a:endParaRPr>
          </a:p>
        </p:txBody>
      </p:sp>
      <p:sp>
        <p:nvSpPr>
          <p:cNvPr id="269" name="Номер слайда 4"/>
          <p:cNvSpPr/>
          <p:nvPr/>
        </p:nvSpPr>
        <p:spPr bwMode="auto">
          <a:xfrm>
            <a:off x="8174160" y="1440"/>
            <a:ext cx="7617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rmAutofit fontScale="99000"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C8471A6-1F62-4BED-867B-848BE4D1177D}" type="slidenum">
              <a:rPr lang="ru-RU" sz="1800" b="0" strike="noStrike" spc="-1">
                <a:solidFill>
                  <a:srgbClr val="FFFFFF"/>
                </a:solidFill>
                <a:latin typeface="Arial"/>
              </a:rPr>
              <a:t/>
            </a:fld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74" name=""/>
          <p:cNvGraphicFramePr>
            <a:graphicFrameLocks xmlns:a="http://schemas.openxmlformats.org/drawingml/2006/main"/>
          </p:cNvGraphicFramePr>
          <p:nvPr/>
        </p:nvGraphicFramePr>
        <p:xfrm>
          <a:off x="179280" y="1784520"/>
          <a:ext cx="8762400" cy="4639799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4321440"/>
                <a:gridCol w="4435200"/>
              </a:tblGrid>
              <a:tr h="352818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600" b="1" strike="noStrike" spc="-1">
                          <a:solidFill>
                            <a:srgbClr val="C00000"/>
                          </a:solidFill>
                          <a:latin typeface="Georgia"/>
                        </a:rPr>
                        <a:t>27.05 - 02.06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600" b="1" strike="noStrike" spc="-1">
                          <a:solidFill>
                            <a:srgbClr val="C00000"/>
                          </a:solidFill>
                          <a:latin typeface="Georgia"/>
                        </a:rPr>
                        <a:t>До 12.06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9E9ED"/>
                    </a:solidFill>
                  </a:tcPr>
                </a:tc>
              </a:tr>
              <a:tr h="3728622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800" b="0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1) 27.05-02.06 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Предоставление Итоговой версии Рабочей программы курса (РПД) двум офиц. рецензентам для написания ими отзывов. </a:t>
                      </a:r>
                      <a:endParaRPr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Отв.: 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аспирант, научный руководитель.</a:t>
                      </a:r>
                      <a:endParaRPr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800" b="0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2) До 09.06 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Получение Отзывов от двух офиц. рецензентов на Рабочую программу курса (РПД).                              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Отв. </a:t>
                      </a:r>
                      <a:r>
                        <a:rPr lang="ru-RU" sz="180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аспирант,  научный руководитель, рецензенты.</a:t>
                      </a:r>
                      <a:endParaRPr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800" b="0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1) За 10 дней до ИА размещение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программы курса(РПД) и </a:t>
                      </a:r>
                      <a:r>
                        <a:rPr lang="ru-RU" sz="1800" b="0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за 5 дней до ИА 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двух отзывов официальных рецензентов на РПД в личном кабинете системы «Наука-аспирант».   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Отв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.: </a:t>
                      </a:r>
                      <a:r>
                        <a:rPr lang="ru-RU" sz="180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аспирант, научный руководитель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800" b="0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2) К дате работы ЭК по защите РПД 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предоставление РПД, подписанных отзывов и заполненных бюллетеней от двух официальных рецензентов техническому секретарю ЭК соответствующей специальности.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Отв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.: </a:t>
                      </a:r>
                      <a:r>
                        <a:rPr lang="ru-RU" sz="180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аспирант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9E9ED"/>
                    </a:solidFill>
                  </a:tcPr>
                </a:tc>
              </a:tr>
            </a:tbl>
          </a:graphicData>
        </a:graphic>
      </p:graphicFrame>
      <p:grpSp>
        <p:nvGrpSpPr>
          <p:cNvPr id="271" name="Стрелка вправо 4"/>
          <p:cNvGrpSpPr/>
          <p:nvPr/>
        </p:nvGrpSpPr>
        <p:grpSpPr bwMode="auto">
          <a:xfrm flipH="0" flipV="0">
            <a:off x="124799" y="5300205"/>
            <a:ext cx="9010649" cy="1822662"/>
            <a:chOff x="0" y="0"/>
            <a:chExt cx="9010649" cy="1822662"/>
          </a:xfrm>
        </p:grpSpPr>
        <p:sp>
          <p:nvSpPr>
            <p:cNvPr id="273" name=""/>
            <p:cNvSpPr/>
            <p:nvPr/>
          </p:nvSpPr>
          <p:spPr bwMode="auto">
            <a:xfrm>
              <a:off x="59254" y="460542"/>
              <a:ext cx="8255612" cy="864536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72" name="Стрелка вправо 4" descr=""/>
            <p:cNvPicPr/>
            <p:nvPr/>
          </p:nvPicPr>
          <p:blipFill>
            <a:blip r:embed="rId3"/>
            <a:stretch/>
          </p:blipFill>
          <p:spPr bwMode="auto">
            <a:xfrm>
              <a:off x="0" y="0"/>
              <a:ext cx="9010649" cy="1822662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75" name="Text Box 1"/>
          <p:cNvSpPr/>
          <p:nvPr/>
        </p:nvSpPr>
        <p:spPr bwMode="auto">
          <a:xfrm flipH="0" flipV="0">
            <a:off x="303178" y="928258"/>
            <a:ext cx="8064360" cy="83827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7360" tIns="23040" rIns="0" bIns="0" anchor="t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Georgia"/>
              </a:rPr>
              <a:t>Подготовка к итоговой аттестации и работа экзаменационной комиссии по защите Рабочей программы дисциплины (РПД).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Georgia"/>
              </a:rPr>
              <a:t>ПЕРИОД проведения: </a:t>
            </a:r>
            <a:r>
              <a:rPr lang="ru-RU" sz="1600" b="1" strike="noStrike" spc="-1">
                <a:solidFill>
                  <a:srgbClr val="FF0000"/>
                </a:solidFill>
                <a:latin typeface="Georgia"/>
              </a:rPr>
              <a:t> ( 3 нед.)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"/>
          <p:cNvSpPr/>
          <p:nvPr/>
        </p:nvSpPr>
        <p:spPr bwMode="auto">
          <a:xfrm rot="0" flipH="0" flipV="0">
            <a:off x="477224" y="5760748"/>
            <a:ext cx="7663513" cy="75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strike="noStrike" spc="-1">
                <a:solidFill>
                  <a:srgbClr val="C00000"/>
                </a:solidFill>
                <a:latin typeface="Georgia"/>
              </a:rPr>
              <a:t>17.06-21.06 Работа экзаменационной комиссии по защите РПД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Georgia"/>
              </a:rPr>
              <a:t>Процесс защиты осуществляется посредством презентации по материалам  РПД, подготовленной аспирантом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 bwMode="auto">
          <a:xfrm>
            <a:off x="262080" y="84240"/>
            <a:ext cx="7694640" cy="536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strike="noStrike" spc="-1">
                <a:solidFill>
                  <a:srgbClr val="FFFFFF"/>
                </a:solidFill>
                <a:latin typeface="Trebuchet MS"/>
              </a:rPr>
              <a:t>Схема подготовки и проведения ИА в 2024 году</a:t>
            </a:r>
            <a:br>
              <a:rPr sz="2400"/>
            </a:br>
            <a:endParaRPr lang="en-US" sz="2400" b="0" strike="noStrike" spc="-1">
              <a:solidFill>
                <a:srgbClr val="424456"/>
              </a:solidFill>
              <a:latin typeface="Trebuchet MS"/>
            </a:endParaRPr>
          </a:p>
        </p:txBody>
      </p:sp>
      <p:sp>
        <p:nvSpPr>
          <p:cNvPr id="280" name="Номер слайда 4"/>
          <p:cNvSpPr/>
          <p:nvPr/>
        </p:nvSpPr>
        <p:spPr bwMode="auto">
          <a:xfrm>
            <a:off x="8174160" y="1440"/>
            <a:ext cx="7617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rmAutofit fontScale="99000"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E4C1983-9246-4264-B54C-BEB48758AAB9}" type="slidenum">
              <a:rPr lang="ru-RU" sz="1800" b="0" strike="noStrike" spc="-1">
                <a:solidFill>
                  <a:srgbClr val="FFFFFF"/>
                </a:solidFill>
                <a:latin typeface="Arial"/>
              </a:rPr>
              <a:t/>
            </a:fld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Text Box 1"/>
          <p:cNvSpPr/>
          <p:nvPr/>
        </p:nvSpPr>
        <p:spPr bwMode="auto">
          <a:xfrm flipH="0" flipV="0">
            <a:off x="105749" y="549360"/>
            <a:ext cx="8965170" cy="863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7360" tIns="23040" rIns="0" bIns="0" anchor="t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Georgia"/>
              </a:rPr>
              <a:t>Подготовка к защите и Защита Научного доклада (НД) по теме диссертации. ПЕРИОД проведения: </a:t>
            </a:r>
            <a:r>
              <a:rPr lang="ru-RU" sz="1800" b="1" strike="noStrike" spc="-1">
                <a:solidFill>
                  <a:srgbClr val="FF0000"/>
                </a:solidFill>
                <a:latin typeface="Georgia"/>
              </a:rPr>
              <a:t>( 3 нед.)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85" name=""/>
          <p:cNvGraphicFramePr>
            <a:graphicFrameLocks xmlns:a="http://schemas.openxmlformats.org/drawingml/2006/main"/>
          </p:cNvGraphicFramePr>
          <p:nvPr/>
        </p:nvGraphicFramePr>
        <p:xfrm>
          <a:off x="34920" y="1327320"/>
          <a:ext cx="9036000" cy="548640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2455043"/>
                <a:gridCol w="4690705"/>
                <a:gridCol w="1910921"/>
              </a:tblGrid>
              <a:tr h="355341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600" b="1" strike="noStrike" spc="-1">
                          <a:solidFill>
                            <a:srgbClr val="C00000"/>
                          </a:solidFill>
                          <a:latin typeface="Georgia"/>
                        </a:rPr>
                        <a:t>24.08 - 28.08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600" b="1" strike="noStrike" spc="-1">
                          <a:solidFill>
                            <a:srgbClr val="9E0000"/>
                          </a:solidFill>
                          <a:latin typeface="Georgia"/>
                        </a:rPr>
                        <a:t>26.08 - 30.08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600" b="1" strike="noStrike" spc="-1">
                          <a:solidFill>
                            <a:srgbClr val="C00000"/>
                          </a:solidFill>
                          <a:latin typeface="Georgia"/>
                        </a:rPr>
                        <a:t>02.09 - 06.09 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9E9ED"/>
                    </a:solidFill>
                  </a:tcPr>
                </a:tc>
              </a:tr>
              <a:tr h="5118189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0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1)</a:t>
                      </a:r>
                      <a:r>
                        <a:rPr lang="ru-RU" sz="1400" b="0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Прохождение проверки на антиплагиат диссертации            </a:t>
                      </a:r>
                      <a:r>
                        <a:rPr lang="ru-RU" sz="1400" b="0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2)</a:t>
                      </a:r>
                      <a:r>
                        <a:rPr lang="ru-RU" sz="1400" b="0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НД официальным рецензентам.</a:t>
                      </a:r>
                      <a:endParaRPr sz="1400" b="0" strike="noStrike" spc="-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0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3)</a:t>
                      </a:r>
                      <a:r>
                        <a:rPr lang="ru-RU" sz="1400" b="0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</a:t>
                      </a:r>
                      <a:r>
                        <a:rPr lang="ru-RU" sz="1400" b="0" strike="noStrik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змещение диссертации и НД :  </a:t>
                      </a:r>
                      <a:endParaRPr sz="1400" b="0" strike="noStrike" spc="-1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в личном кабинете системы «Наука-аспирант» (ИСТИНА), </a:t>
                      </a:r>
                      <a:endParaRPr sz="1400" b="0" strike="noStrike" spc="-1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на on.econ для ЭК .                    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.: </a:t>
                      </a:r>
                      <a:r>
                        <a:rPr lang="ru-RU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аспирант, научный руководитель.</a:t>
                      </a:r>
                      <a:endParaRPr sz="1400" b="0" strike="noStrike" spc="-1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0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1)</a:t>
                      </a:r>
                      <a:r>
                        <a:rPr lang="ru-RU" sz="1400" b="0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ЗАКЛЮЧИТЕЛЬНОЕ ОБСУЖДЕНИЕ диссертации на кафедрах  с учетом устранения указанных недостатков во время последнего обсуждения (зафиксированных в Отзыве кафедры)  в рамках подготовки к защите                                                             </a:t>
                      </a:r>
                      <a:r>
                        <a:rPr lang="ru-RU" sz="1400" b="0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2)</a:t>
                      </a:r>
                      <a:r>
                        <a:rPr lang="ru-RU" sz="1400" b="0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ПОЛУЧЕНИЕ отзывов от двух официальных рецензентов на Научный доклад</a:t>
                      </a:r>
                      <a:endParaRPr sz="1400" b="0" strike="noStrike" spc="-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0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3)</a:t>
                      </a:r>
                      <a:r>
                        <a:rPr lang="ru-RU" sz="1400" b="0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ПОЛУЧЕНИЕ ЗАКЛЮЧЕНИЯ кафедры на диссертацию.  </a:t>
                      </a:r>
                      <a:r>
                        <a:rPr lang="ru-RU" sz="14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</a:t>
                      </a:r>
                      <a:r>
                        <a:rPr lang="ru-RU" sz="1400" b="0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.: </a:t>
                      </a:r>
                      <a:r>
                        <a:rPr lang="ru-RU" sz="1400" b="0" i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аспирант, научный руководитель, рецензенты, зав. кафедрой </a:t>
                      </a:r>
                      <a:endParaRPr sz="1400" b="0" strike="noStrike" spc="-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0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4) </a:t>
                      </a:r>
                      <a:r>
                        <a:rPr lang="ru-RU" sz="1400" b="0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Размещение двух отзывов рецензентов на Научный доклад по теме диссертации и Заключения кафедры на диссертацию: </a:t>
                      </a:r>
                      <a:endParaRPr sz="1400" b="0" strike="noStrike" spc="-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0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в личном кабинете системы «Наука-аспирант» (ИСТИНА), </a:t>
                      </a:r>
                      <a:endParaRPr sz="1400" b="0" strike="noStrike" spc="-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Georgia"/>
                        <a:buChar char="-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0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on.econ для ЭК.  </a:t>
                      </a:r>
                      <a:endParaRPr sz="1400" b="0" strike="noStrike" spc="-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</a:t>
                      </a:r>
                      <a:r>
                        <a:rPr lang="ru-RU" sz="1400" b="0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.: </a:t>
                      </a:r>
                      <a:r>
                        <a:rPr lang="ru-RU" sz="1400" b="0" i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аспирант, научный руководитель.</a:t>
                      </a:r>
                      <a:endParaRPr sz="1400" b="0" strike="noStrike" spc="-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0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5) </a:t>
                      </a:r>
                      <a:r>
                        <a:rPr lang="ru-RU" sz="1400" b="0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даты проведения ИА - </a:t>
                      </a:r>
                      <a:r>
                        <a:rPr lang="ru-RU" sz="1400" b="0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научного доклада, подписанных отзывов и заполненных бюллетеней  от двух официальных рецензентов техническому секретарю ЭК соответствующей специальности </a:t>
                      </a:r>
                      <a:endParaRPr sz="1400" b="0" strike="noStrike" spc="-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Отв.</a:t>
                      </a:r>
                      <a:r>
                        <a:rPr lang="ru-RU" sz="1400" b="0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а</a:t>
                      </a:r>
                      <a:r>
                        <a:rPr lang="ru-RU" sz="1400" b="0" i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спирант.</a:t>
                      </a:r>
                      <a:endParaRPr sz="1400" b="0" strike="noStrike" spc="-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Работа ЭК по защите НД по теме диссертации</a:t>
                      </a:r>
                      <a:endParaRPr sz="1400" b="0" strike="noStrike" spc="-1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Отв.:</a:t>
                      </a: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председатель и члены ЭК  </a:t>
                      </a:r>
                      <a:endParaRPr sz="1400" b="0" strike="noStrike" spc="-1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sz="1400" b="0" strike="noStrike" spc="-1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Процесс защиты осуществляется посредством презентации по материалам НД, подготовленного аспирантом</a:t>
                      </a:r>
                      <a:endParaRPr sz="1400" b="0" strike="noStrike" spc="-1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Защита научного доклада </a:t>
                      </a:r>
                      <a:endParaRPr sz="1400" b="0" strike="noStrike" spc="-1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Отв.: </a:t>
                      </a:r>
                      <a:r>
                        <a:rPr lang="ru-RU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аспирант.</a:t>
                      </a:r>
                      <a:endParaRPr sz="1400" b="0" strike="noStrike" spc="-1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9E9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 bwMode="auto">
          <a:xfrm flipH="0" flipV="0">
            <a:off x="34559" y="15839"/>
            <a:ext cx="8713800" cy="727108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1" strike="noStrike" spc="-1">
                <a:solidFill>
                  <a:schemeClr val="bg1"/>
                </a:solidFill>
                <a:latin typeface="Trebuchet MS"/>
              </a:rPr>
              <a:t>Председатели экзаменационных </a:t>
            </a:r>
            <a:r>
              <a:rPr lang="ru-RU" sz="1800" b="1" strike="noStrike" spc="-1">
                <a:solidFill>
                  <a:schemeClr val="bg1"/>
                </a:solidFill>
                <a:latin typeface="Trebuchet MS"/>
              </a:rPr>
              <a:t>комиссий на</a:t>
            </a:r>
            <a:r>
              <a:rPr lang="ru-RU" sz="1800" b="1" strike="noStrike" spc="0">
                <a:solidFill>
                  <a:srgbClr val="002060"/>
                </a:solidFill>
                <a:latin typeface="Trebuchet MS"/>
              </a:rPr>
              <a:t> </a:t>
            </a:r>
            <a:br>
              <a:rPr sz="1800"/>
            </a:br>
            <a:r>
              <a:rPr lang="ru-RU" sz="1800" b="1" strike="noStrike" spc="-1">
                <a:solidFill>
                  <a:srgbClr val="002060"/>
                </a:solidFill>
                <a:latin typeface="Trebuchet MS"/>
              </a:rPr>
              <a:t>период с 01 января 2024 года по 31 декабря 2024 года:</a:t>
            </a:r>
            <a:endParaRPr lang="en-US" sz="1800" b="0" strike="noStrike" spc="-1">
              <a:solidFill>
                <a:srgbClr val="424456"/>
              </a:solidFill>
              <a:latin typeface="Trebuchet MS"/>
            </a:endParaRPr>
          </a:p>
        </p:txBody>
      </p:sp>
      <p:sp>
        <p:nvSpPr>
          <p:cNvPr id="288" name="Номер слайда 4"/>
          <p:cNvSpPr/>
          <p:nvPr/>
        </p:nvSpPr>
        <p:spPr bwMode="auto">
          <a:xfrm>
            <a:off x="8174160" y="1440"/>
            <a:ext cx="7617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rmAutofit fontScale="99000"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CC66B69-A1CA-4111-B075-2386B7545063}" type="slidenum">
              <a:rPr lang="ru-RU" sz="1800" b="0" strike="noStrike" spc="-1">
                <a:solidFill>
                  <a:srgbClr val="FFFFFF"/>
                </a:solidFill>
                <a:latin typeface="Arial"/>
              </a:rPr>
              <a:t/>
            </a:fld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89" name="TextBox 3"/>
          <p:cNvGrpSpPr/>
          <p:nvPr/>
        </p:nvGrpSpPr>
        <p:grpSpPr bwMode="auto">
          <a:xfrm>
            <a:off x="12600" y="1316160"/>
            <a:ext cx="352439" cy="5462640"/>
            <a:chOff x="12600" y="1316160"/>
            <a:chExt cx="352439" cy="5462640"/>
          </a:xfrm>
        </p:grpSpPr>
        <p:pic>
          <p:nvPicPr>
            <p:cNvPr id="290" name="TextBox 3" descr=""/>
            <p:cNvPicPr/>
            <p:nvPr/>
          </p:nvPicPr>
          <p:blipFill>
            <a:blip r:embed="rId3"/>
            <a:stretch/>
          </p:blipFill>
          <p:spPr bwMode="auto">
            <a:xfrm>
              <a:off x="12600" y="1316160"/>
              <a:ext cx="352439" cy="5462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91" name=""/>
            <p:cNvSpPr/>
            <p:nvPr/>
          </p:nvSpPr>
          <p:spPr bwMode="auto">
            <a:xfrm rot="16199998">
              <a:off x="-2519640" y="3895920"/>
              <a:ext cx="5416560" cy="30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1400" b="1" strike="noStrike" spc="-1">
                  <a:solidFill>
                    <a:srgbClr val="002060"/>
                  </a:solidFill>
                  <a:latin typeface="Calibri"/>
                </a:rPr>
                <a:t>Председатели  ЭК – утв. Приказом МГУ  </a:t>
              </a:r>
              <a:endParaRPr lang="en-US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aphicFrame>
        <p:nvGraphicFramePr>
          <p:cNvPr id="292" name=""/>
          <p:cNvGraphicFramePr>
            <a:graphicFrameLocks xmlns:a="http://schemas.openxmlformats.org/drawingml/2006/main"/>
          </p:cNvGraphicFramePr>
          <p:nvPr/>
        </p:nvGraphicFramePr>
        <p:xfrm>
          <a:off x="384149" y="843115"/>
          <a:ext cx="8738249" cy="5182971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1869233"/>
                <a:gridCol w="4070766"/>
                <a:gridCol w="2792489"/>
              </a:tblGrid>
              <a:tr h="540302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08.00.01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18720" algn="ctr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Экономическая теория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18720" algn="ctr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Тимофеева Галина Владимировна</a:t>
                      </a:r>
                      <a:endParaRPr/>
                    </a:p>
                  </a:txBody>
                  <a:tcPr marL="63360" marR="6336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18720" algn="ctr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1009509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08.00.05/5.2.6.(смежная5.2.3.)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1872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Экономика и управление народным хозяйством (менеджмент, экономика, организация и управление предприятиями, отраслями, комплексами: сфера услуг; АПК и сельское хозяйство)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1872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Фалько Сергей Григорьевич </a:t>
                      </a:r>
                      <a:endParaRPr/>
                    </a:p>
                  </a:txBody>
                  <a:tcPr marL="63360" marR="6336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1872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</a:tr>
              <a:tr h="615948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08.00.05/5.2.3.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Экономика и управление народным хозяйством (маркетинг, экономика предпринимательства, управление инновациями)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Решетов Константин Юрьевич </a:t>
                      </a:r>
                      <a:endParaRPr/>
                    </a:p>
                  </a:txBody>
                  <a:tcPr marL="63360" marR="6336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9E9ED"/>
                    </a:solidFill>
                  </a:tcPr>
                </a:tc>
              </a:tr>
              <a:tr h="779398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08.00.05/5.2.3.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Экономика и управление народным хозяйством (экономика народонаселения и демография; экономика природопользования; экономика труда)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Шевчук Анатолий Васильевич </a:t>
                      </a:r>
                      <a:endParaRPr/>
                    </a:p>
                  </a:txBody>
                  <a:tcPr marL="63360" marR="6336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</a:tr>
              <a:tr h="530463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08.00.10/5.2.4.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Финансы, денежное обращение и кредит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Хабаров Владимир Иванович </a:t>
                      </a:r>
                      <a:endParaRPr/>
                    </a:p>
                  </a:txBody>
                  <a:tcPr marL="63360" marR="6336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9E9ED"/>
                    </a:solidFill>
                  </a:tcPr>
                </a:tc>
              </a:tr>
              <a:tr h="533227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08.00.12/5.2.2.(смежная 5.2.3.)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Бухгалтерский учет, статистика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Пласкова</a:t>
                      </a:r>
                      <a:r>
                        <a:rPr sz="1400" b="1" i="0" u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 Наталия Степановна </a:t>
                      </a:r>
                      <a:endParaRPr/>
                    </a:p>
                  </a:txBody>
                  <a:tcPr marL="63360" marR="6336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</a:tr>
              <a:tr h="540302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08.00.13/5.2.2.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Математические и инструментальные методы экономики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Качалов Роман Михайлович</a:t>
                      </a:r>
                      <a:endParaRPr/>
                    </a:p>
                  </a:txBody>
                  <a:tcPr marL="63360" marR="6336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9E9ED"/>
                    </a:solidFill>
                  </a:tcPr>
                </a:tc>
              </a:tr>
              <a:tr h="530463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08.00.14/5.2.5.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Мировая экономика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360" marR="6336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Швандар</a:t>
                      </a:r>
                      <a:r>
                        <a:rPr sz="1400" b="1" i="0" u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 Кристина Владимировна</a:t>
                      </a:r>
                      <a:endParaRPr/>
                    </a:p>
                  </a:txBody>
                  <a:tcPr marL="63360" marR="6336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</a:tr>
            </a:tbl>
          </a:graphicData>
        </a:graphic>
      </p:graphicFrame>
      <p:sp>
        <p:nvSpPr>
          <p:cNvPr id="293" name="Прямоугольник 2"/>
          <p:cNvSpPr/>
          <p:nvPr/>
        </p:nvSpPr>
        <p:spPr bwMode="auto">
          <a:xfrm flipH="0" flipV="0">
            <a:off x="334350" y="6141974"/>
            <a:ext cx="8788049" cy="642600"/>
          </a:xfrm>
          <a:prstGeom prst="rect">
            <a:avLst/>
          </a:prstGeom>
          <a:solidFill>
            <a:srgbClr val="FFFFFF"/>
          </a:solidFill>
          <a:ln w="57240">
            <a:solidFill>
              <a:srgbClr val="FFC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Не менее, чем за 1 месяц утверждают членов ЭК, а также технических секретарей Приказом МГУ. До конца февраля 2024 – сбор сведений по составу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26" dur="indefinite" restart="never" nodeType="tmRoot">
          <p:childTnLst>
            <p:seq>
              <p:cTn id="27" dur="indefinite" nodeType="mainSeq">
                <p:childTnLst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Effect">
                      <p:stCondLst>
                        <p:cond delay="indefinite"/>
                      </p:stCondLst>
                      <p:childTnLst>
                        <p:par>
                          <p:cTn id="3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38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5" name="Заголовок 1"/>
          <p:cNvSpPr/>
          <p:nvPr/>
        </p:nvSpPr>
        <p:spPr bwMode="auto">
          <a:xfrm flipH="0" flipV="0">
            <a:off x="324000" y="1257300"/>
            <a:ext cx="8477280" cy="3581399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 vert="horz" wrap="square" lIns="90000" tIns="46800" rIns="90000" bIns="46800" numCol="1" spcCol="0" rtlCol="0" fromWordArt="0" anchor="ctr" anchorCtr="0" forceAA="0" upright="0" compatLnSpc="0">
            <a:normAutofit fontScale="95000" lnSpcReduction="1000"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200" b="1" i="1" strike="noStrike" spc="-1">
                <a:solidFill>
                  <a:srgbClr val="9E0000"/>
                </a:solidFill>
                <a:latin typeface="Times New Roman"/>
                <a:ea typeface="Times New Roman"/>
              </a:rPr>
              <a:t>До 01.02.2024 года в личном кабинете системы «Наука-аспирант» (ИСТИНА) должны быть размещены следующие материалы:</a:t>
            </a:r>
            <a:endParaRPr sz="2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Одна опубликованная статья</a:t>
            </a:r>
            <a:r>
              <a:rPr lang="ru-RU" sz="2200" b="0" strike="noStrike" spc="0">
                <a:solidFill>
                  <a:srgbClr val="000000"/>
                </a:solidFill>
                <a:latin typeface="Times New Roman"/>
                <a:ea typeface="Times New Roman"/>
              </a:rPr>
              <a:t> в журналах ВАК или </a:t>
            </a:r>
            <a:r>
              <a:rPr lang="en-US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WoS 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или </a:t>
            </a:r>
            <a:r>
              <a:rPr lang="en-US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Scopus</a:t>
            </a: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Одно выступление на конференции.</a:t>
            </a:r>
            <a:br>
              <a:rPr sz="2200"/>
            </a:br>
            <a:br>
              <a:rPr sz="2200"/>
            </a:br>
            <a:r>
              <a:rPr lang="ru-RU" sz="2200" b="0" strike="noStrike" spc="-1">
                <a:solidFill>
                  <a:srgbClr val="9E0000"/>
                </a:solidFill>
                <a:latin typeface="Times New Roman"/>
              </a:rPr>
              <a:t> </a:t>
            </a:r>
            <a:endParaRPr sz="2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200" b="1" i="1" strike="noStrike" spc="-1">
                <a:solidFill>
                  <a:srgbClr val="9E0000"/>
                </a:solidFill>
                <a:latin typeface="Times New Roman"/>
                <a:ea typeface="Times New Roman"/>
              </a:rPr>
              <a:t>!!! Если у аспиранта статья находится еще в работе, то последний дедлайн по загрузке ее в ЛК аспиранта (Истина) до </a:t>
            </a:r>
            <a:r>
              <a:rPr lang="ru-RU" sz="2200" b="1" i="1" u="sng" strike="noStrike" spc="-1">
                <a:solidFill>
                  <a:srgbClr val="9E0000"/>
                </a:solidFill>
                <a:latin typeface="Times New Roman"/>
                <a:ea typeface="Times New Roman"/>
              </a:rPr>
              <a:t>01.05.2024 года</a:t>
            </a:r>
            <a:endParaRPr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Прямоугольник 1"/>
          <p:cNvSpPr/>
          <p:nvPr/>
        </p:nvSpPr>
        <p:spPr bwMode="auto">
          <a:xfrm>
            <a:off x="108000" y="495360"/>
            <a:ext cx="525600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Размещение материалов в личном кабинете системы «Наука-аспирант» (ИСТИНА)</a:t>
            </a:r>
            <a:br>
              <a:rPr sz="1800"/>
            </a:b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Прямоугольник 2"/>
          <p:cNvSpPr/>
          <p:nvPr/>
        </p:nvSpPr>
        <p:spPr bwMode="auto">
          <a:xfrm>
            <a:off x="189604" y="5157720"/>
            <a:ext cx="8916351" cy="1355831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14999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1" i="1" strike="noStrike" spc="-1">
                <a:solidFill>
                  <a:srgbClr val="FF0000"/>
                </a:solidFill>
                <a:latin typeface="Arial"/>
              </a:rPr>
              <a:t>!!! </a:t>
            </a:r>
            <a:r>
              <a:rPr lang="ru-RU" sz="1800" b="0" i="1" strike="noStrike" spc="-1">
                <a:solidFill>
                  <a:srgbClr val="FF0000"/>
                </a:solidFill>
                <a:latin typeface="Arial"/>
              </a:rPr>
              <a:t>С 01 февраля 2024 года отдел докторантуры и аспирантуры будет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4999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0" i="1" strike="noStrike" spc="-1">
                <a:solidFill>
                  <a:srgbClr val="FF0000"/>
                </a:solidFill>
                <a:latin typeface="Arial"/>
              </a:rPr>
              <a:t>проверять ЛК аспиранта (Истина) на постоянной основе, поэтому просим Вас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4999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0" i="1" strike="noStrike" spc="-1">
                <a:solidFill>
                  <a:srgbClr val="FF0000"/>
                </a:solidFill>
                <a:latin typeface="Arial"/>
              </a:rPr>
              <a:t>размещать свои материалы в соответствии со сроками, указанными в схеме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4999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0" i="1" strike="noStrike" spc="-1">
                <a:solidFill>
                  <a:srgbClr val="FF0000"/>
                </a:solidFill>
                <a:latin typeface="Arial"/>
              </a:rPr>
              <a:t> </a:t>
            </a:r>
            <a:r>
              <a:rPr lang="ru-RU" sz="1800" b="0" i="1" strike="noStrike" spc="-1">
                <a:solidFill>
                  <a:srgbClr val="FF0000"/>
                </a:solidFill>
                <a:latin typeface="Arial"/>
              </a:rPr>
              <a:t>по подготовке к ИА-2024!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4705111" name="Номер слайда 4"/>
          <p:cNvSpPr/>
          <p:nvPr/>
        </p:nvSpPr>
        <p:spPr bwMode="auto">
          <a:xfrm>
            <a:off x="8174160" y="1440"/>
            <a:ext cx="7617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rmAutofit fontScale="99000"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4662A0B5-337F-7AD6-116B-27AB6BC156A1}" type="slidenum">
              <a:rPr lang="ru-RU" sz="1800" b="0" strike="noStrike" spc="0">
                <a:solidFill>
                  <a:srgbClr val="FFFFFF"/>
                </a:solidFill>
                <a:latin typeface="Arial"/>
              </a:rPr>
              <a:t/>
            </a:fld>
            <a:endParaRPr lang="en-US" sz="1800" b="0" strike="noStrike" spc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4221000"/>
            <a:ext cx="8229600" cy="1067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i="1" strike="noStrike" spc="-1">
                <a:solidFill>
                  <a:srgbClr val="424456"/>
                </a:solidFill>
                <a:latin typeface="Trebuchet MS"/>
              </a:rPr>
              <a:t>Спасибо за внимание!</a:t>
            </a:r>
            <a:endParaRPr lang="en-US" sz="4000" b="0" strike="noStrike" spc="-1">
              <a:solidFill>
                <a:srgbClr val="424456"/>
              </a:solidFill>
              <a:latin typeface="Trebuchet MS"/>
            </a:endParaRPr>
          </a:p>
        </p:txBody>
      </p:sp>
      <p:pic>
        <p:nvPicPr>
          <p:cNvPr id="299" name="Picture 3" descr=""/>
          <p:cNvPicPr/>
          <p:nvPr/>
        </p:nvPicPr>
        <p:blipFill>
          <a:blip r:embed="rId2"/>
          <a:stretch/>
        </p:blipFill>
        <p:spPr bwMode="auto">
          <a:xfrm>
            <a:off x="3132000" y="2060640"/>
            <a:ext cx="2880000" cy="2455920"/>
          </a:xfrm>
          <a:prstGeom prst="rect">
            <a:avLst/>
          </a:prstGeom>
          <a:ln w="0">
            <a:noFill/>
          </a:ln>
        </p:spPr>
      </p:pic>
      <p:sp>
        <p:nvSpPr>
          <p:cNvPr id="894595896" name="Номер слайда 4"/>
          <p:cNvSpPr/>
          <p:nvPr/>
        </p:nvSpPr>
        <p:spPr bwMode="auto">
          <a:xfrm>
            <a:off x="8174160" y="1440"/>
            <a:ext cx="7617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rmAutofit fontScale="99000"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B31F6042-1F18-B63B-4030-4B8C529F8A78}" type="slidenum">
              <a:rPr lang="ru-RU" sz="1800" b="0" strike="noStrike" spc="0">
                <a:solidFill>
                  <a:srgbClr val="FFFFFF"/>
                </a:solidFill>
                <a:latin typeface="Arial"/>
              </a:rPr>
              <a:t/>
            </a:fld>
            <a:endParaRPr lang="en-US" sz="1800" b="0" strike="noStrike" spc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 bwMode="auto">
          <a:xfrm>
            <a:off x="324000" y="764640"/>
            <a:ext cx="8229600" cy="57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strike="noStrike" spc="-1">
                <a:solidFill>
                  <a:srgbClr val="424456"/>
                </a:solidFill>
                <a:latin typeface="Trebuchet MS"/>
              </a:rPr>
              <a:t>Основные вопросы:</a:t>
            </a:r>
            <a:endParaRPr lang="en-US" sz="2800" b="0" strike="noStrike" spc="-1">
              <a:solidFill>
                <a:srgbClr val="424456"/>
              </a:solidFill>
              <a:latin typeface="Trebuchet MS"/>
            </a:endParaRPr>
          </a:p>
        </p:txBody>
      </p:sp>
      <p:sp>
        <p:nvSpPr>
          <p:cNvPr id="225" name=""/>
          <p:cNvSpPr txBox="1"/>
          <p:nvPr/>
        </p:nvSpPr>
        <p:spPr bwMode="auto">
          <a:xfrm>
            <a:off x="178920" y="1628640"/>
            <a:ext cx="8642520" cy="4104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10800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Georgia"/>
              </a:rPr>
              <a:t>ИА в аспирантуре в 2024 году: </a:t>
            </a:r>
            <a:endParaRPr lang="en-US" sz="2400" b="0" strike="noStrike" spc="-1">
              <a:solidFill>
                <a:srgbClr val="000000"/>
              </a:solidFill>
              <a:latin typeface="Georgia"/>
            </a:endParaRPr>
          </a:p>
          <a:p>
            <a:pPr marL="108000">
              <a:spcBef>
                <a:spcPts val="300"/>
              </a:spcBef>
              <a:buClr>
                <a:srgbClr val="A04DA3"/>
              </a:buClr>
              <a:buFont typeface="Georgi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Georgia"/>
              </a:rPr>
              <a:t>Общая информация </a:t>
            </a:r>
            <a:endParaRPr lang="en-US" sz="2400" b="0" strike="noStrike" spc="-1">
              <a:solidFill>
                <a:srgbClr val="000000"/>
              </a:solidFill>
              <a:latin typeface="Georgia"/>
            </a:endParaRPr>
          </a:p>
          <a:p>
            <a:pPr marL="108000">
              <a:spcBef>
                <a:spcPts val="300"/>
              </a:spcBef>
              <a:buClr>
                <a:srgbClr val="A04DA3"/>
              </a:buClr>
              <a:buFont typeface="Georgi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Georgia"/>
              </a:rPr>
              <a:t>СХЕМА подготовки к ИА в 2024 :</a:t>
            </a:r>
            <a:endParaRPr lang="en-US" sz="2400" b="0" strike="noStrike" spc="-1">
              <a:solidFill>
                <a:srgbClr val="000000"/>
              </a:solidFill>
              <a:latin typeface="Georgia"/>
            </a:endParaRPr>
          </a:p>
          <a:p>
            <a:pPr marL="108000">
              <a:spcBef>
                <a:spcPts val="300"/>
              </a:spcBef>
              <a:buClr>
                <a:srgbClr val="A04DA3"/>
              </a:buClr>
              <a:buFont typeface="Georg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Georgia"/>
              </a:rPr>
              <a:t>Ответственность кафедр в подготовке к ИА - 2024 </a:t>
            </a:r>
            <a:endParaRPr lang="en-US" sz="2400" b="0" strike="noStrike" spc="-1">
              <a:solidFill>
                <a:srgbClr val="000000"/>
              </a:solidFill>
              <a:latin typeface="Georgia"/>
            </a:endParaRPr>
          </a:p>
          <a:p>
            <a:pPr marL="108000">
              <a:spcBef>
                <a:spcPts val="300"/>
              </a:spcBef>
              <a:buClr>
                <a:srgbClr val="A04DA3"/>
              </a:buClr>
              <a:buFont typeface="Georg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Georgia"/>
              </a:rPr>
              <a:t>Роль НМС 6 семестра в подготовке к ИА – 2024</a:t>
            </a:r>
            <a:endParaRPr lang="en-US" sz="2400" b="0" strike="noStrike" spc="-1">
              <a:solidFill>
                <a:srgbClr val="000000"/>
              </a:solidFill>
              <a:latin typeface="Georgia"/>
            </a:endParaRPr>
          </a:p>
          <a:p>
            <a:pPr marL="108000">
              <a:spcBef>
                <a:spcPts val="300"/>
              </a:spcBef>
              <a:buClr>
                <a:srgbClr val="A04DA3"/>
              </a:buClr>
              <a:buFont typeface="Georg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Georgia"/>
              </a:rPr>
              <a:t>Обновление состава председателей и членов комиссий ИА на 2024</a:t>
            </a:r>
            <a:endParaRPr lang="en-US" sz="2400" b="0" strike="noStrike" spc="-1">
              <a:solidFill>
                <a:srgbClr val="000000"/>
              </a:solidFill>
              <a:latin typeface="Georgia"/>
            </a:endParaRPr>
          </a:p>
          <a:p>
            <a:pPr marL="108000">
              <a:spcBef>
                <a:spcPts val="300"/>
              </a:spcBef>
              <a:buClr>
                <a:srgbClr val="A04DA3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Georgia"/>
              </a:rPr>
              <a:t>Наличие статей и выступлений на конференциях у аспирантов  3 г.о. (2024 года выпуска)</a:t>
            </a:r>
            <a:endParaRPr lang="en-US" sz="2400" b="0" strike="noStrike" spc="-1">
              <a:solidFill>
                <a:srgbClr val="000000"/>
              </a:solidFill>
              <a:latin typeface="Georgia"/>
            </a:endParaRPr>
          </a:p>
          <a:p>
            <a:pPr marL="108000">
              <a:spcBef>
                <a:spcPts val="300"/>
              </a:spcBef>
              <a:buClr>
                <a:srgbClr val="A04DA3"/>
              </a:buClr>
              <a:buFont typeface="Georg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4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25592114" name=""/>
          <p:cNvSpPr txBox="1"/>
          <p:nvPr/>
        </p:nvSpPr>
        <p:spPr bwMode="auto">
          <a:xfrm flipH="0" flipV="0">
            <a:off x="4445128" y="3307079"/>
            <a:ext cx="253743" cy="2438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DD616339-9E8A-6FF0-11AA-7740518E5BB7}" type="slidenum">
              <a:rPr lang="ru-RU" b="0" strike="noStrike" spc="0">
                <a:solidFill>
                  <a:srgbClr val="FFFFFF"/>
                </a:solidFill>
                <a:latin typeface="Arial"/>
              </a:rPr>
              <a:t/>
            </a:fld>
            <a:endParaRPr lang="en-US" sz="18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1552270" name="Номер слайда 3"/>
          <p:cNvSpPr/>
          <p:nvPr/>
        </p:nvSpPr>
        <p:spPr bwMode="auto">
          <a:xfrm>
            <a:off x="8174160" y="1440"/>
            <a:ext cx="7617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rmAutofit fontScale="99000"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10C39060-523A-63E7-4E6B-C45C96CC441F}" type="slidenum">
              <a:rPr lang="ru-RU" sz="1800" b="0" strike="noStrike" spc="0">
                <a:solidFill>
                  <a:srgbClr val="FFFFFF"/>
                </a:solidFill>
                <a:latin typeface="Arial"/>
              </a:rPr>
              <a:t/>
            </a:fld>
            <a:endParaRPr lang="en-US" sz="1800" b="0" strike="noStrike" spc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6" name="Надпись 2"/>
          <p:cNvSpPr/>
          <p:nvPr/>
        </p:nvSpPr>
        <p:spPr bwMode="auto">
          <a:xfrm>
            <a:off x="1289160" y="44280"/>
            <a:ext cx="6802200" cy="711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КОЛИЧЕСТВО АСПИРАНТОВ 3 г.о.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1" i="1" strike="noStrike" spc="-1">
                <a:solidFill>
                  <a:srgbClr val="FF0000"/>
                </a:solidFill>
                <a:latin typeface="Times New Roman"/>
                <a:ea typeface="Calibri"/>
              </a:rPr>
              <a:t>Экономический факультет </a:t>
            </a:r>
            <a:r>
              <a:rPr lang="ru-RU" sz="1800" b="1" i="1" strike="noStrike" spc="-1">
                <a:solidFill>
                  <a:srgbClr val="000000"/>
                </a:solidFill>
                <a:latin typeface="Times New Roman"/>
                <a:ea typeface="Calibri"/>
              </a:rPr>
              <a:t>(на 17.01.2024)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27" name=""/>
          <p:cNvGraphicFramePr>
            <a:graphicFrameLocks xmlns:a="http://schemas.openxmlformats.org/drawingml/2006/main"/>
          </p:cNvGraphicFramePr>
          <p:nvPr/>
        </p:nvGraphicFramePr>
        <p:xfrm>
          <a:off x="179280" y="1308689"/>
          <a:ext cx="8856720" cy="555012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4753080"/>
                <a:gridCol w="4103640"/>
              </a:tblGrid>
              <a:tr h="8080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научная специальность 08.00.01. Экономическая теория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720" marR="6372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18720" algn="ctr">
                      <a:solidFill>
                        <a:srgbClr val="FFFFFF"/>
                      </a:solidFill>
                    </a:lnB>
                    <a:solidFill>
                      <a:srgbClr val="43808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 чел. + 0 (ин)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чел.= 8 чел.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720" marR="6372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37101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научная специальность 08.00.05. Экономика и управление народным хозяйством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720" marR="6372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1872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43808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 чел. + 2 (ин)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чел.= 13 чел.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720" marR="6372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24436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научная специальность 08.00.10. Финансы, денежное обращение и кредит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720" marR="6372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43808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 чел. + 0 (ин)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чел.= 1 чел.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720" marR="6372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88379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научная специальность 08.00.12. Бухгалтерский учет, статистика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720" marR="6372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43808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 чел. + 2 (ин)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чел.= 6 чел.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720" marR="6372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24436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научная специальность 08.00.13. Математические и инструментальные методы экономики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720" marR="6372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43808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 чел. + 0 (ин)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чел.= 7 чел.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720" marR="6372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87676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2000" b="1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научная специальность 08.00.14. Мировая экономика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720" marR="6372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438086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 чел. + 1 (ин)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чел.= 8 чел.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720" marR="6372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8" name="Надпись 2"/>
          <p:cNvSpPr/>
          <p:nvPr/>
        </p:nvSpPr>
        <p:spPr bwMode="auto">
          <a:xfrm>
            <a:off x="1476360" y="692280"/>
            <a:ext cx="6264360" cy="51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  <a:ea typeface="Calibri"/>
              </a:rPr>
              <a:t>Всего: 38  (РФ) </a:t>
            </a:r>
            <a:r>
              <a:rPr lang="ru-RU" sz="2800" b="1" strike="noStrike" spc="-1">
                <a:solidFill>
                  <a:srgbClr val="FF0000"/>
                </a:solidFill>
                <a:latin typeface="Times New Roman"/>
                <a:ea typeface="Calibri"/>
              </a:rPr>
              <a:t>+ </a:t>
            </a:r>
            <a:r>
              <a:rPr lang="ru-RU" sz="2000" b="1" strike="noStrike" spc="-1">
                <a:solidFill>
                  <a:srgbClr val="FF0000"/>
                </a:solidFill>
                <a:latin typeface="Times New Roman"/>
                <a:ea typeface="Calibri"/>
              </a:rPr>
              <a:t>5 (иностр.)= 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43 (чел.)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3598861" name="Номер слайда 3"/>
          <p:cNvSpPr/>
          <p:nvPr/>
        </p:nvSpPr>
        <p:spPr bwMode="auto">
          <a:xfrm>
            <a:off x="8174160" y="1440"/>
            <a:ext cx="7617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rmAutofit fontScale="99000"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42B07DB4-701E-9D88-B846-6491D2297366}" type="slidenum">
              <a:rPr lang="ru-RU" sz="1800" b="0" strike="noStrike" spc="0">
                <a:solidFill>
                  <a:srgbClr val="FFFFFF"/>
                </a:solidFill>
                <a:latin typeface="Arial"/>
              </a:rPr>
              <a:t/>
            </a:fld>
            <a:endParaRPr lang="en-US" sz="1800" b="0" strike="noStrike" spc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 bwMode="auto">
          <a:xfrm>
            <a:off x="660494" y="682198"/>
            <a:ext cx="8229600" cy="677879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strike="noStrike" spc="-1">
                <a:solidFill>
                  <a:srgbClr val="002060"/>
                </a:solidFill>
                <a:latin typeface="Trebuchet MS"/>
              </a:rPr>
              <a:t>ИА – итоговая аттестация, 2024</a:t>
            </a:r>
            <a:endParaRPr lang="en-US" sz="2400" b="0" strike="noStrike" spc="-1">
              <a:solidFill>
                <a:srgbClr val="424456"/>
              </a:solidFill>
              <a:latin typeface="Trebuchet MS"/>
            </a:endParaRPr>
          </a:p>
        </p:txBody>
      </p:sp>
      <p:sp>
        <p:nvSpPr>
          <p:cNvPr id="232" name=""/>
          <p:cNvSpPr txBox="1"/>
          <p:nvPr/>
        </p:nvSpPr>
        <p:spPr bwMode="auto">
          <a:xfrm>
            <a:off x="250560" y="1557360"/>
            <a:ext cx="8713800" cy="5184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65040" indent="-255600" algn="just">
              <a:spcBef>
                <a:spcPts val="300"/>
              </a:spcBef>
              <a:buClr>
                <a:srgbClr val="A04DA3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Georgia"/>
              </a:rPr>
              <a:t>Приказ МГУ № 1250 от 25.11.2021 </a:t>
            </a: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«…в тексте образовательных стандартов, самостоятельно устанавливаемых МГУ…., утв. 23.06.2014 г. заменить словосочетание «государственная итоговая аттестация» словосочетанием «</a:t>
            </a:r>
            <a:r>
              <a:rPr lang="ru-RU" sz="2000" b="0" strike="noStrike" spc="-1">
                <a:solidFill>
                  <a:srgbClr val="FF0000"/>
                </a:solidFill>
                <a:latin typeface="Georgia"/>
              </a:rPr>
              <a:t>итоговая аттестация</a:t>
            </a: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»» </a:t>
            </a:r>
            <a:endParaRPr lang="en-US" sz="2000" b="0" strike="noStrike" spc="-1">
              <a:solidFill>
                <a:srgbClr val="000000"/>
              </a:solidFill>
              <a:latin typeface="Georgia"/>
            </a:endParaRPr>
          </a:p>
          <a:p>
            <a:pPr marL="365040" indent="-255600" algn="just">
              <a:spcBef>
                <a:spcPts val="300"/>
              </a:spcBef>
              <a:buClr>
                <a:srgbClr val="A04DA3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Georgia"/>
              </a:rPr>
              <a:t>Постановление Правительства РФ №2122 от 30.11.2021 </a:t>
            </a: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Об утверждении Положения о подготовке научных и научно-педагогических кадров  в аспирантуре (адъюнктуре), </a:t>
            </a:r>
            <a:r>
              <a:rPr lang="ru-RU" sz="2000" b="0" u="sng" strike="noStrike" spc="-1">
                <a:solidFill>
                  <a:srgbClr val="000000"/>
                </a:solidFill>
                <a:latin typeface="Georgia"/>
              </a:rPr>
              <a:t>вступает в силу с 1.03. 2022 г. </a:t>
            </a: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п.п.48. «…выдается заключение и свидетельство об окончании аспирантуры (адъюнктуре).»</a:t>
            </a:r>
            <a:endParaRPr lang="en-US" sz="2000" b="0" strike="noStrike" spc="-1">
              <a:solidFill>
                <a:srgbClr val="000000"/>
              </a:solidFill>
              <a:latin typeface="Georgia"/>
            </a:endParaRPr>
          </a:p>
          <a:p>
            <a:pPr marL="365040" indent="-255600" algn="just">
              <a:spcBef>
                <a:spcPts val="300"/>
              </a:spcBef>
              <a:buClr>
                <a:srgbClr val="A04DA3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Georgia"/>
              </a:rPr>
              <a:t>Письмо Проректора МГУ №6-22/020-03 от 19.01.22 </a:t>
            </a:r>
            <a:r>
              <a:rPr lang="ru-RU" sz="2000" b="0" strike="noStrike" spc="-1">
                <a:solidFill>
                  <a:srgbClr val="000000"/>
                </a:solidFill>
                <a:latin typeface="Georgia"/>
              </a:rPr>
              <a:t>«… все образовательные программы подготовки научных….в аспирантуре следует реализовывать в рамках учебных планов, утвержденных  до начала обучения конкретных аспирантов, избегая внесения излишних изменений...» </a:t>
            </a:r>
            <a:endParaRPr lang="en-US" sz="2000" b="0" strike="noStrike" spc="-1">
              <a:solidFill>
                <a:srgbClr val="000000"/>
              </a:solidFill>
              <a:latin typeface="Georgia"/>
            </a:endParaRPr>
          </a:p>
          <a:p>
            <a:pPr marL="365040" indent="-255600" algn="just">
              <a:spcBef>
                <a:spcPts val="300"/>
              </a:spcBef>
              <a:buClr>
                <a:srgbClr val="A04DA3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000" b="0" strike="noStrike" spc="-1">
              <a:solidFill>
                <a:srgbClr val="000000"/>
              </a:solidFill>
              <a:latin typeface="Georgia"/>
            </a:endParaRPr>
          </a:p>
          <a:p>
            <a:pPr marL="365040" indent="-255600" algn="just">
              <a:spcBef>
                <a:spcPts val="300"/>
              </a:spcBef>
              <a:buClr>
                <a:srgbClr val="A04DA3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0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3" name="Номер слайда 3"/>
          <p:cNvSpPr/>
          <p:nvPr/>
        </p:nvSpPr>
        <p:spPr bwMode="auto">
          <a:xfrm>
            <a:off x="-101264" y="27178"/>
            <a:ext cx="7617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rmAutofit fontScale="99000"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75E26F6-3D23-439D-87FC-A838D5A1A4A0}" type="slidenum">
              <a:rPr lang="ru-RU" sz="1800" b="0" strike="noStrike" spc="-1">
                <a:solidFill>
                  <a:srgbClr val="FFFFFF"/>
                </a:solidFill>
                <a:latin typeface="Arial"/>
              </a:rPr>
              <a:t/>
            </a:fld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8783846" name="Номер слайда 3"/>
          <p:cNvSpPr/>
          <p:nvPr/>
        </p:nvSpPr>
        <p:spPr bwMode="auto">
          <a:xfrm>
            <a:off x="8174160" y="1440"/>
            <a:ext cx="7617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rmAutofit fontScale="99000"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/>
            </a:pPr>
            <a:fld id="{293A84D5-9336-9F15-EC60-5515B1A38306}" type="slidenum">
              <a:rPr lang="ru-RU" sz="1800" b="0" strike="noStrike" spc="0">
                <a:solidFill>
                  <a:srgbClr val="FFFFFF"/>
                </a:solidFill>
                <a:latin typeface="Arial"/>
              </a:rPr>
              <a:t/>
            </a:fld>
            <a:endParaRPr lang="en-US" sz="1800" b="0" strike="noStrike" spc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 bwMode="auto">
          <a:xfrm>
            <a:off x="34920" y="475920"/>
            <a:ext cx="8229600" cy="677879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strike="noStrike" spc="-1">
                <a:solidFill>
                  <a:srgbClr val="002060"/>
                </a:solidFill>
                <a:latin typeface="Trebuchet MS"/>
              </a:rPr>
              <a:t>ИА – итоговая аттестация 2024 для </a:t>
            </a:r>
            <a:r>
              <a:rPr lang="ru-RU" sz="2400" b="0" strike="noStrike" spc="-1">
                <a:solidFill>
                  <a:srgbClr val="C00000"/>
                </a:solidFill>
                <a:latin typeface="Trebuchet MS"/>
              </a:rPr>
              <a:t>Аспирантов 3 г.о. (2021 года поступления) – учатся по ФГОС ВО</a:t>
            </a:r>
            <a:endParaRPr lang="en-US" sz="2400" b="0" strike="noStrike" spc="-1">
              <a:solidFill>
                <a:srgbClr val="424456"/>
              </a:solidFill>
              <a:latin typeface="Trebuchet MS"/>
            </a:endParaRPr>
          </a:p>
        </p:txBody>
      </p:sp>
      <p:sp>
        <p:nvSpPr>
          <p:cNvPr id="236" name=""/>
          <p:cNvSpPr txBox="1"/>
          <p:nvPr/>
        </p:nvSpPr>
        <p:spPr bwMode="auto">
          <a:xfrm>
            <a:off x="250560" y="1080720"/>
            <a:ext cx="8713800" cy="5661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65040" indent="-255600" algn="just">
              <a:spcBef>
                <a:spcPts val="300"/>
              </a:spcBef>
              <a:buClr>
                <a:srgbClr val="A04DA3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Georgia"/>
              </a:rPr>
              <a:t>Положение о порядке проведения государственной итоговой аттестации </a:t>
            </a: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по образовательным программам высшего образования – программам подготовки научно-педагогических кадров в аспирантуре, программам ординатуры в Московском государственном университете имени М.В.Ломоносова (ссылка: </a:t>
            </a:r>
            <a:r>
              <a:rPr lang="en-US" sz="1800" b="0" strike="noStrike" spc="-1">
                <a:solidFill>
                  <a:srgbClr val="000000"/>
                </a:solidFill>
                <a:latin typeface="Georgia"/>
              </a:rPr>
              <a:t>https://www.econ.msu.ru/sys/raw.php?o=60771&amp;p=attachment</a:t>
            </a: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 ), 2016 г. </a:t>
            </a:r>
            <a:endParaRPr lang="en-US" sz="1800" b="0" strike="noStrike" spc="-1">
              <a:solidFill>
                <a:srgbClr val="000000"/>
              </a:solidFill>
              <a:latin typeface="Georgia"/>
            </a:endParaRPr>
          </a:p>
          <a:p>
            <a:pPr marL="365040" indent="-255600" algn="just">
              <a:spcBef>
                <a:spcPts val="300"/>
              </a:spcBef>
              <a:buClr>
                <a:srgbClr val="A04DA3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Georgia"/>
              </a:rPr>
              <a:t>Рабочая программа государственной итоговой аттестации</a:t>
            </a: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 (ссылка: </a:t>
            </a:r>
            <a:r>
              <a:rPr lang="en-US" sz="1800" b="0" strike="noStrike" spc="-1">
                <a:solidFill>
                  <a:srgbClr val="000000"/>
                </a:solidFill>
                <a:latin typeface="Georgia"/>
              </a:rPr>
              <a:t>https://www.econ.msu.ru/sys/raw.php?o=60770&amp;p=attachment</a:t>
            </a: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 ), 2015 г.</a:t>
            </a:r>
            <a:endParaRPr lang="en-US" sz="1800" b="0" strike="noStrike" spc="-1">
              <a:solidFill>
                <a:srgbClr val="000000"/>
              </a:solidFill>
              <a:latin typeface="Georgia"/>
            </a:endParaRPr>
          </a:p>
          <a:p>
            <a:pPr marL="365040" indent="-255600" algn="just">
              <a:spcBef>
                <a:spcPts val="300"/>
              </a:spcBef>
              <a:buClr>
                <a:srgbClr val="A04DA3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Georgia"/>
              </a:rPr>
              <a:t>Требования к государственному экзамену, порядку  его подготовки, проведения, критериям оценки </a:t>
            </a: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на экономическом факультете МГУ имени М.В.Ломоносова (ссылка: </a:t>
            </a:r>
            <a:r>
              <a:rPr lang="en-US" sz="1800" b="0" u="sng" strike="noStrike" spc="-1">
                <a:solidFill>
                  <a:srgbClr val="000000"/>
                </a:solidFill>
                <a:latin typeface="Georgia"/>
              </a:rPr>
              <a:t>https://www.econ.msu.ru/sys/raw.php?o=60772&amp;p=attachment</a:t>
            </a:r>
            <a:r>
              <a:rPr lang="ru-RU" sz="1800" b="0" u="sng" strike="noStrike" spc="-1">
                <a:solidFill>
                  <a:srgbClr val="000000"/>
                </a:solidFill>
                <a:latin typeface="Georgia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), 2017 г.</a:t>
            </a:r>
            <a:endParaRPr lang="en-US" sz="1800" b="0" strike="noStrike" spc="-1">
              <a:solidFill>
                <a:srgbClr val="000000"/>
              </a:solidFill>
              <a:latin typeface="Georgia"/>
            </a:endParaRPr>
          </a:p>
          <a:p>
            <a:pPr marL="365040" indent="-255600" algn="just">
              <a:spcBef>
                <a:spcPts val="300"/>
              </a:spcBef>
              <a:buClr>
                <a:srgbClr val="A04DA3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Georgia"/>
              </a:rPr>
              <a:t>Требования к научному докладу</a:t>
            </a: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 </a:t>
            </a:r>
            <a:r>
              <a:rPr lang="ru-RU" sz="1800" b="1" strike="noStrike" spc="-1">
                <a:solidFill>
                  <a:srgbClr val="000000"/>
                </a:solidFill>
                <a:latin typeface="Georgia"/>
              </a:rPr>
              <a:t>об основных результатах подготовленной научно-квалификационной работы (диссертации), порядку его подготовки, представлению, критериям оценки </a:t>
            </a: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на экономическом факультете МГУ имени М.В.Ломоносова (ссылка: </a:t>
            </a:r>
            <a:r>
              <a:rPr lang="en-US" sz="1800" b="0" u="sng" strike="noStrike" spc="-1">
                <a:solidFill>
                  <a:srgbClr val="000000"/>
                </a:solidFill>
                <a:latin typeface="Georgia"/>
              </a:rPr>
              <a:t>https://www.econ.msu.ru/sys/raw.php?o=60773&amp;p=attachment</a:t>
            </a:r>
            <a:r>
              <a:rPr lang="ru-RU" sz="1800" b="0" u="sng" strike="noStrike" spc="-1">
                <a:solidFill>
                  <a:srgbClr val="000000"/>
                </a:solidFill>
                <a:latin typeface="Georgia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Georgia"/>
              </a:rPr>
              <a:t>), 2017 г.</a:t>
            </a:r>
            <a:endParaRPr lang="en-US" sz="1800" b="0" strike="noStrike" spc="-1">
              <a:solidFill>
                <a:srgbClr val="000000"/>
              </a:solidFill>
              <a:latin typeface="Georgia"/>
            </a:endParaRPr>
          </a:p>
          <a:p>
            <a:pPr marL="365040" indent="-255600" algn="just">
              <a:spcBef>
                <a:spcPts val="300"/>
              </a:spcBef>
              <a:buClr>
                <a:srgbClr val="A04DA3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Georgia"/>
            </a:endParaRPr>
          </a:p>
          <a:p>
            <a:pPr marL="365040" indent="-255600" algn="just">
              <a:spcBef>
                <a:spcPts val="300"/>
              </a:spcBef>
              <a:buClr>
                <a:srgbClr val="A04DA3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7" name="Номер слайда 3"/>
          <p:cNvSpPr/>
          <p:nvPr/>
        </p:nvSpPr>
        <p:spPr bwMode="auto">
          <a:xfrm>
            <a:off x="8174160" y="1440"/>
            <a:ext cx="7617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rmAutofit fontScale="99000"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6D694E1-791C-4BAB-8B04-FEBEA417D296}" type="slidenum">
              <a:rPr lang="ru-RU" sz="1800" b="0" strike="noStrike" spc="-1">
                <a:solidFill>
                  <a:srgbClr val="FFFFFF"/>
                </a:solidFill>
                <a:latin typeface="Arial"/>
              </a:rPr>
              <a:t/>
            </a:fld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8" name="TextBox 4"/>
          <p:cNvSpPr/>
          <p:nvPr/>
        </p:nvSpPr>
        <p:spPr bwMode="auto">
          <a:xfrm>
            <a:off x="108000" y="496800"/>
            <a:ext cx="45720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1" strike="noStrike" spc="-1">
                <a:solidFill>
                  <a:srgbClr val="002060"/>
                </a:solidFill>
                <a:latin typeface="Arial"/>
              </a:rPr>
              <a:t>Схема подготовки к ИА в 2024 году</a:t>
            </a:r>
            <a:br>
              <a:rPr sz="1800"/>
            </a:b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Номер слайда 3"/>
          <p:cNvSpPr/>
          <p:nvPr/>
        </p:nvSpPr>
        <p:spPr bwMode="auto">
          <a:xfrm>
            <a:off x="8174160" y="1440"/>
            <a:ext cx="7617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rmAutofit fontScale="99000"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F745BB6-5409-40A2-91D8-B376FD3B520E}" type="slidenum">
              <a:rPr lang="ru-RU" sz="1800" b="0" strike="noStrike" spc="-1">
                <a:solidFill>
                  <a:srgbClr val="FFFFFF"/>
                </a:solidFill>
                <a:latin typeface="Arial"/>
              </a:rPr>
              <a:t/>
            </a:fld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Прямоугольник 1"/>
          <p:cNvSpPr/>
          <p:nvPr/>
        </p:nvSpPr>
        <p:spPr bwMode="auto">
          <a:xfrm>
            <a:off x="250920" y="5719680"/>
            <a:ext cx="8785080" cy="10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strike="noStrike" spc="-1">
                <a:solidFill>
                  <a:srgbClr val="C00000"/>
                </a:solidFill>
                <a:latin typeface="Arial"/>
              </a:rPr>
              <a:t>На сайте ЭФ МГУ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: </a:t>
            </a:r>
            <a:r>
              <a:rPr lang="ru-RU" sz="1600" b="0" u="sng" strike="noStrike" spc="-1">
                <a:solidFill>
                  <a:srgbClr val="000000"/>
                </a:solidFill>
                <a:latin typeface="Arial"/>
              </a:rPr>
              <a:t>Главная/Образование/Аспирантура/3 год (старая программа)/Учебный процесс/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</a:rPr>
              <a:t>Итоговая аттестация 2024 года/Схема подготовки к ИА и презентации по ИА: </a:t>
            </a:r>
            <a:r>
              <a:rPr lang="en-US" sz="1600" b="0" strike="noStrike" spc="-1">
                <a:solidFill>
                  <a:srgbClr val="0070C0"/>
                </a:solidFill>
                <a:latin typeface="Arial"/>
              </a:rPr>
              <a:t>https://www.econ.msu.ru/students/pg/asp_19/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1" name="Рисунок 1" descr=""/>
          <p:cNvPicPr/>
          <p:nvPr/>
        </p:nvPicPr>
        <p:blipFill>
          <a:blip r:embed="rId2"/>
          <a:stretch/>
        </p:blipFill>
        <p:spPr bwMode="auto">
          <a:xfrm flipH="0" flipV="0">
            <a:off x="200999" y="1343024"/>
            <a:ext cx="8942997" cy="4294211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42" name=""/>
          <p:cNvGraphicFramePr>
            <a:graphicFrameLocks xmlns:a="http://schemas.openxmlformats.org/drawingml/2006/main"/>
          </p:cNvGraphicFramePr>
          <p:nvPr/>
        </p:nvGraphicFramePr>
        <p:xfrm>
          <a:off x="108000" y="1916280"/>
          <a:ext cx="8880480" cy="469872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4416480"/>
                <a:gridCol w="2303280"/>
                <a:gridCol w="2160720"/>
              </a:tblGrid>
              <a:tr h="247320"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2024 год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 anchor="b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18720" algn="ctr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2024 год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 anchor="b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18720" algn="ctr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2023 год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 anchor="b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18720" algn="ctr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</a:tr>
              <a:tr h="281160"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600" b="1" strike="noStrike" spc="-1">
                          <a:solidFill>
                            <a:srgbClr val="C00000"/>
                          </a:solidFill>
                          <a:latin typeface="Georgia"/>
                        </a:rPr>
                        <a:t>09.01-19.05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1872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600" b="1" strike="noStrike" spc="-1">
                          <a:solidFill>
                            <a:srgbClr val="C00000"/>
                          </a:solidFill>
                          <a:latin typeface="Georgia"/>
                        </a:rPr>
                        <a:t>до 20.05.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 anchor="b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1872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1" strike="noStrike" spc="-1">
                          <a:solidFill>
                            <a:srgbClr val="C00000"/>
                          </a:solidFill>
                          <a:latin typeface="Georgia"/>
                        </a:rPr>
                        <a:t>20.05 - 31.05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 anchor="b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1872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</a:tr>
              <a:tr h="4170240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ПОДГОТОВКА и ОБСУЖДЕНИЕ  проекта диссертации на кафедрах (или на научных семинарах кафедры) </a:t>
                      </a:r>
                      <a:r>
                        <a:rPr lang="ru-RU" sz="1600" b="1" u="sng" strike="noStrike" spc="-1">
                          <a:solidFill>
                            <a:srgbClr val="C00000"/>
                          </a:solidFill>
                          <a:latin typeface="Georgia"/>
                        </a:rPr>
                        <a:t>не менее 2-х раз </a:t>
                      </a: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и ПОЛУЧЕНИЕ  к дате аттестации аспирантов письменного Отзыва кафедры (или руководителя научного семинара кафедры)  на проект  диссертации рекомендательного характера с указанием необходимых доработок, статьи ВАК и участие в конференции (по одной позиции – </a:t>
                      </a:r>
                      <a:r>
                        <a:rPr lang="en-US" sz="16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min</a:t>
                      </a: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).                                            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 </a:t>
                      </a: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Отв.: </a:t>
                      </a:r>
                      <a:r>
                        <a:rPr lang="ru-RU" sz="1400" b="1" i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аспирант, научный руководитель, зав. кафедрой.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1) Подготовка Отзыва кафедры (расширенной выписки из протокола заседания кафедры), в котором отражены: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4999"/>
                        </a:lnSpc>
                        <a:buClr>
                          <a:srgbClr val="000000"/>
                        </a:buClr>
                        <a:buFont typeface="Georgia"/>
                        <a:buAutoNum type="romanLcParenR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замечания и рекомендательные положения по диссертации, даты всех обсуждений проекта  диссертации на кафедре;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4999"/>
                        </a:lnSpc>
                        <a:buClr>
                          <a:srgbClr val="000000"/>
                        </a:buClr>
                        <a:buFont typeface="Georgia"/>
                        <a:buAutoNum type="romanLcParenR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…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2) Передача Отзыва кафедры аспирантам (расширенной выписки из протокола заседания кафедры).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Отв. : аспирант, научный руководитель, зав. кафедрой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Проведение аттестации аспирантов на кафедрах по итогам 6 семестра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: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C00000"/>
                          </a:solidFill>
                          <a:latin typeface="Georgia"/>
                        </a:rPr>
                        <a:t>1)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 практика (12 з.е. - экзамен),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C00000"/>
                          </a:solidFill>
                          <a:latin typeface="Georgia"/>
                        </a:rPr>
                        <a:t>2)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Научно-исследовательская деятельность и подготовка диссертации)(15 з.е. - зачет), </a:t>
                      </a:r>
                      <a:r>
                        <a:rPr lang="ru-RU" sz="1100" b="0" u="sng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при наличии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: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- письменного Отзыва кафедры,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4999"/>
                        </a:lnSpc>
                        <a:buClr>
                          <a:srgbClr val="000000"/>
                        </a:buClr>
                        <a:buFont typeface="Georgia"/>
                        <a:buChar char="-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статьи в рецензируемых журналах ВАК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4999"/>
                        </a:lnSpc>
                        <a:buClr>
                          <a:srgbClr val="000000"/>
                        </a:buClr>
                        <a:buFont typeface="Georgia"/>
                        <a:buChar char="-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участие в конференции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Отв. : аспирант, научный руководитель, зав. кафедрой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9E9ED"/>
                    </a:solidFill>
                  </a:tcPr>
                </a:tc>
              </a:tr>
            </a:tbl>
          </a:graphicData>
        </a:graphic>
      </p:graphicFrame>
      <p:sp>
        <p:nvSpPr>
          <p:cNvPr id="243" name="Номер слайда 4"/>
          <p:cNvSpPr/>
          <p:nvPr/>
        </p:nvSpPr>
        <p:spPr bwMode="auto">
          <a:xfrm>
            <a:off x="8174160" y="1440"/>
            <a:ext cx="7617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rmAutofit fontScale="99000"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48BFE3F-BA82-4DBB-B089-50D56EED8726}" type="slidenum">
              <a:rPr lang="ru-RU" sz="1800" b="0" strike="noStrike" spc="-1">
                <a:solidFill>
                  <a:srgbClr val="FFFFFF"/>
                </a:solidFill>
                <a:latin typeface="Arial"/>
              </a:rPr>
              <a:t/>
            </a:fld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44" name="Стрелка вправо 27"/>
          <p:cNvGrpSpPr/>
          <p:nvPr/>
        </p:nvGrpSpPr>
        <p:grpSpPr bwMode="auto">
          <a:xfrm>
            <a:off x="49320" y="433439"/>
            <a:ext cx="9161280" cy="1687320"/>
            <a:chOff x="49320" y="433439"/>
            <a:chExt cx="9161280" cy="1687320"/>
          </a:xfrm>
        </p:grpSpPr>
        <p:pic>
          <p:nvPicPr>
            <p:cNvPr id="245" name="Стрелка вправо 27" descr=""/>
            <p:cNvPicPr/>
            <p:nvPr/>
          </p:nvPicPr>
          <p:blipFill>
            <a:blip r:embed="rId2"/>
            <a:stretch/>
          </p:blipFill>
          <p:spPr bwMode="auto">
            <a:xfrm>
              <a:off x="49320" y="433439"/>
              <a:ext cx="9161280" cy="1687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46" name=""/>
            <p:cNvSpPr/>
            <p:nvPr/>
          </p:nvSpPr>
          <p:spPr bwMode="auto">
            <a:xfrm>
              <a:off x="108000" y="766800"/>
              <a:ext cx="8567640" cy="968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47" name="Text Box 1"/>
          <p:cNvSpPr/>
          <p:nvPr/>
        </p:nvSpPr>
        <p:spPr bwMode="auto">
          <a:xfrm>
            <a:off x="330120" y="846000"/>
            <a:ext cx="8028000" cy="792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7360" tIns="23040" rIns="0" bIns="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Georgia"/>
              </a:rPr>
              <a:t>Научно-исследовательская деятельность и подготовка диссертации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Прямоугольник 1"/>
          <p:cNvSpPr/>
          <p:nvPr/>
        </p:nvSpPr>
        <p:spPr bwMode="auto">
          <a:xfrm>
            <a:off x="130680" y="66600"/>
            <a:ext cx="7477560" cy="368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1" strike="noStrike" spc="-1">
                <a:solidFill>
                  <a:srgbClr val="C00000"/>
                </a:solidFill>
                <a:latin typeface="Arial"/>
              </a:rPr>
              <a:t>в 2024 году </a:t>
            </a:r>
            <a:r>
              <a:rPr lang="ru-RU" sz="1800" b="1" strike="noStrike" spc="-1">
                <a:solidFill>
                  <a:srgbClr val="00B050"/>
                </a:solidFill>
                <a:latin typeface="Arial"/>
              </a:rPr>
              <a:t>– усиление роли кафедры в подготовке аспирантов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Прямоугольник 10"/>
          <p:cNvSpPr/>
          <p:nvPr/>
        </p:nvSpPr>
        <p:spPr bwMode="auto">
          <a:xfrm>
            <a:off x="4363920" y="6316560"/>
            <a:ext cx="4578480" cy="276480"/>
          </a:xfrm>
          <a:prstGeom prst="rect">
            <a:avLst/>
          </a:prstGeom>
          <a:solidFill>
            <a:srgbClr val="406F8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200" b="0" strike="noStrike" spc="-1">
                <a:solidFill>
                  <a:srgbClr val="FFFFFF"/>
                </a:solidFill>
                <a:latin typeface="Arial"/>
              </a:rPr>
              <a:t>Получение ДОПУСКА к ИА (Приказ по МГУ) </a:t>
            </a:r>
            <a:r>
              <a:rPr lang="ru-RU" sz="1200" b="1" strike="noStrike" spc="-1">
                <a:solidFill>
                  <a:srgbClr val="FFFFFF"/>
                </a:solidFill>
                <a:latin typeface="Arial"/>
              </a:rPr>
              <a:t>до 01.06.2024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50" name="Стрелка вправо 27"/>
          <p:cNvGrpSpPr/>
          <p:nvPr/>
        </p:nvGrpSpPr>
        <p:grpSpPr bwMode="auto">
          <a:xfrm>
            <a:off x="103320" y="237960"/>
            <a:ext cx="9053280" cy="1719360"/>
            <a:chOff x="103320" y="237960"/>
            <a:chExt cx="9053280" cy="1719360"/>
          </a:xfrm>
        </p:grpSpPr>
        <p:pic>
          <p:nvPicPr>
            <p:cNvPr id="251" name="Стрелка вправо 27" descr=""/>
            <p:cNvPicPr/>
            <p:nvPr/>
          </p:nvPicPr>
          <p:blipFill>
            <a:blip r:embed="rId2"/>
            <a:stretch/>
          </p:blipFill>
          <p:spPr bwMode="auto">
            <a:xfrm>
              <a:off x="103320" y="237960"/>
              <a:ext cx="9053280" cy="1719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52" name=""/>
            <p:cNvSpPr/>
            <p:nvPr/>
          </p:nvSpPr>
          <p:spPr bwMode="auto">
            <a:xfrm>
              <a:off x="165240" y="674640"/>
              <a:ext cx="8534160" cy="789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53" name="Номер слайда 4"/>
          <p:cNvSpPr/>
          <p:nvPr/>
        </p:nvSpPr>
        <p:spPr bwMode="auto">
          <a:xfrm>
            <a:off x="8174160" y="1440"/>
            <a:ext cx="7617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rmAutofit fontScale="99000"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B38360B-4B43-4D14-AA4F-7D83B417F23D}" type="slidenum">
              <a:rPr lang="ru-RU" sz="1800" b="0" strike="noStrike" spc="-1">
                <a:solidFill>
                  <a:srgbClr val="FFFFFF"/>
                </a:solidFill>
                <a:latin typeface="Arial"/>
              </a:rPr>
              <a:t/>
            </a:fld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54" name=""/>
          <p:cNvGraphicFramePr>
            <a:graphicFrameLocks xmlns:a="http://schemas.openxmlformats.org/drawingml/2006/main"/>
          </p:cNvGraphicFramePr>
          <p:nvPr/>
        </p:nvGraphicFramePr>
        <p:xfrm>
          <a:off x="204840" y="1700280"/>
          <a:ext cx="8851680" cy="356688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1834920"/>
                <a:gridCol w="1343160"/>
                <a:gridCol w="1549440"/>
                <a:gridCol w="1152360"/>
                <a:gridCol w="1571759"/>
                <a:gridCol w="1400040"/>
              </a:tblGrid>
              <a:tr h="3776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15.04 - 19.04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18720" algn="ctr">
                      <a:solidFill>
                        <a:srgbClr val="FFFFFF"/>
                      </a:solidFill>
                    </a:lnB>
                    <a:solidFill>
                      <a:srgbClr val="6699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22.04 - 04.05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18720" algn="ctr">
                      <a:solidFill>
                        <a:srgbClr val="FFFFFF"/>
                      </a:solidFill>
                    </a:lnB>
                    <a:solidFill>
                      <a:srgbClr val="6699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10.05 - 13.05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18720" algn="ctr">
                      <a:solidFill>
                        <a:srgbClr val="FFFFFF"/>
                      </a:solidFill>
                    </a:lnB>
                    <a:solidFill>
                      <a:srgbClr val="6699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1" strike="noStrike" spc="-1">
                          <a:solidFill>
                            <a:srgbClr val="9E0000"/>
                          </a:solidFill>
                          <a:latin typeface="Georgia"/>
                        </a:rPr>
                        <a:t>до 20.05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18720" algn="ctr">
                      <a:solidFill>
                        <a:srgbClr val="FFFFFF"/>
                      </a:solidFill>
                    </a:lnB>
                    <a:solidFill>
                      <a:srgbClr val="6699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1" strike="noStrike" spc="-1">
                          <a:solidFill>
                            <a:srgbClr val="9E0000"/>
                          </a:solidFill>
                          <a:latin typeface="Georgia"/>
                        </a:rPr>
                        <a:t>27.05-02.06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18720" algn="ctr">
                      <a:solidFill>
                        <a:srgbClr val="FFFFFF"/>
                      </a:solidFill>
                    </a:lnB>
                    <a:solidFill>
                      <a:srgbClr val="6699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1" strike="noStrike" spc="-1">
                          <a:solidFill>
                            <a:srgbClr val="9E0000"/>
                          </a:solidFill>
                          <a:latin typeface="Georgia"/>
                        </a:rPr>
                        <a:t>до 09.06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 anchor="ctr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18720" algn="ctr">
                      <a:solidFill>
                        <a:srgbClr val="FFFFFF"/>
                      </a:solidFill>
                    </a:lnB>
                    <a:solidFill>
                      <a:srgbClr val="669900">
                        <a:alpha val="69000"/>
                      </a:srgbClr>
                    </a:solidFill>
                  </a:tcPr>
                </a:tc>
              </a:tr>
              <a:tr h="31892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Georgia"/>
                          <a:ea typeface="Times New Roman"/>
                        </a:rPr>
                        <a:t>Назначение двух офиц. Рецензентов (</a:t>
                      </a:r>
                      <a:r>
                        <a:rPr lang="ru-RU" sz="1300" b="0" strike="noStrike" spc="-1">
                          <a:solidFill>
                            <a:srgbClr val="C00000"/>
                          </a:solidFill>
                          <a:latin typeface="Georgia"/>
                          <a:ea typeface="Times New Roman"/>
                        </a:rPr>
                        <a:t>внутренний и внешний</a:t>
                      </a: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Georgia"/>
                          <a:ea typeface="Times New Roman"/>
                        </a:rPr>
                        <a:t>) по оценке Программы курса (РПД) и двух офиц. рецензентов (</a:t>
                      </a:r>
                      <a:r>
                        <a:rPr lang="ru-RU" sz="1300" b="0" strike="noStrike" spc="-1">
                          <a:solidFill>
                            <a:srgbClr val="C00000"/>
                          </a:solidFill>
                          <a:latin typeface="Georgia"/>
                          <a:ea typeface="Times New Roman"/>
                        </a:rPr>
                        <a:t>внутренний и внешний</a:t>
                      </a: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Georgia"/>
                          <a:ea typeface="Times New Roman"/>
                        </a:rPr>
                        <a:t>) по оценке Научного доклада по теме диссертации. </a:t>
                      </a:r>
                      <a:endParaRPr lang="en-US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300" b="0" i="1" strike="noStrike" spc="-1">
                          <a:solidFill>
                            <a:srgbClr val="000000"/>
                          </a:solidFill>
                          <a:latin typeface="Georgia"/>
                          <a:ea typeface="Times New Roman"/>
                        </a:rPr>
                        <a:t>Отв. : научный руководитель, отв. по аспирантуре на кафедре.</a:t>
                      </a:r>
                      <a:endParaRPr lang="en-US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1872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6699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300" b="1" u="sng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22.04-26.04 </a:t>
                      </a: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Предоставление программы курса (РПД) и Научного доклада по теме диссертации научному руководителю. </a:t>
                      </a:r>
                      <a:endParaRPr lang="en-US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300" b="1" u="sng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27.04-04.05</a:t>
                      </a:r>
                      <a:r>
                        <a:rPr lang="ru-RU" sz="1300" b="0" u="sng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 </a:t>
                      </a:r>
                      <a:r>
                        <a:rPr lang="ru-RU" sz="1300" b="0" strike="noStrike" spc="-1">
                          <a:solidFill>
                            <a:srgbClr val="C00000"/>
                          </a:solidFill>
                          <a:latin typeface="Georgia"/>
                        </a:rPr>
                        <a:t>доработка текста РПД </a:t>
                      </a: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по замечаниям н/рук</a:t>
                      </a:r>
                      <a:br>
                        <a:rPr sz="1300"/>
                      </a:br>
                      <a:r>
                        <a:rPr lang="ru-RU" sz="1300" b="0" i="1" strike="noStrike" spc="-1">
                          <a:solidFill>
                            <a:srgbClr val="000000"/>
                          </a:solidFill>
                          <a:latin typeface="Georgia"/>
                          <a:ea typeface="Times New Roman"/>
                        </a:rPr>
                        <a:t>Отв. Аспирант</a:t>
                      </a:r>
                      <a:endParaRPr lang="en-US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1872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6699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Предоставление Рабочей программы курса (РПД)  </a:t>
                      </a:r>
                      <a:r>
                        <a:rPr lang="ru-RU" sz="1300" b="0" strike="noStrike" spc="-1">
                          <a:solidFill>
                            <a:srgbClr val="C00000"/>
                          </a:solidFill>
                          <a:latin typeface="Georgia"/>
                        </a:rPr>
                        <a:t>рецензентам для ознакомления и выступления </a:t>
                      </a: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на кафедре по данному вопросу</a:t>
                      </a:r>
                      <a:endParaRPr lang="en-US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300" b="0" i="1" strike="noStrike" spc="-1">
                          <a:solidFill>
                            <a:srgbClr val="000000"/>
                          </a:solidFill>
                          <a:latin typeface="Georgia"/>
                          <a:ea typeface="Calibri"/>
                        </a:rPr>
                        <a:t>Отв.: аспирант, научный руководитель.</a:t>
                      </a:r>
                      <a:endParaRPr lang="en-US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1872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6699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Подготовка отзыва кафедры. </a:t>
                      </a:r>
                      <a:r>
                        <a:rPr lang="ru-RU" sz="10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в котором отражены: 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4999"/>
                        </a:lnSpc>
                        <a:buClr>
                          <a:srgbClr val="000000"/>
                        </a:buClr>
                        <a:buFont typeface="Georgia"/>
                        <a:buAutoNum type="romanLcParenR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…</a:t>
                      </a: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. 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Georgia"/>
                        <a:buAutoNum type="romanLcParenR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рекомендательные положения/краткие комментарии </a:t>
                      </a:r>
                      <a:r>
                        <a:rPr lang="ru-RU" sz="800" b="0" strike="noStrike" spc="-1">
                          <a:solidFill>
                            <a:srgbClr val="C00000"/>
                          </a:solidFill>
                          <a:latin typeface="Georgia"/>
                        </a:rPr>
                        <a:t>о возможности использования представленных  материалов РПД в учебном процессе кафедры или факультета</a:t>
                      </a:r>
                      <a:endParaRPr lang="en-US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800" b="0" i="1" strike="noStrike" spc="-1">
                          <a:solidFill>
                            <a:srgbClr val="000000"/>
                          </a:solidFill>
                          <a:latin typeface="Georgia"/>
                          <a:ea typeface="Calibri"/>
                        </a:rPr>
                        <a:t>Отв.: аспирант, отв. По аспирантуре на кафедре.</a:t>
                      </a:r>
                      <a:endParaRPr lang="en-US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1872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6699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Предоставление Итоговой версии Рабочей программы курса (РПД) двум офиц. рецензентам для написания ими отзывов. 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                                </a:t>
                      </a:r>
                      <a:endParaRPr lang="en-US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300" b="0" i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Отв. : аспирант, научный руководитель.</a:t>
                      </a:r>
                      <a:endParaRPr lang="en-US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1872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406F8D">
                        <a:alpha val="25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Получение Отзывов от двух офиц. рецензентов </a:t>
                      </a:r>
                      <a:r>
                        <a:rPr lang="ru-RU" sz="1200" b="0" strike="noStrike" spc="-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(внешний и внутренний)</a:t>
                      </a: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на Рабочую программу курса (РПД)</a:t>
                      </a: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lang="en-US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endParaRPr lang="en-US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4999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300" b="0" i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Отв.:  аспирант, научный руководитель, рецензенты.</a:t>
                      </a:r>
                      <a:endParaRPr lang="en-US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1872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406F8D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55" name="Text Box 1"/>
          <p:cNvSpPr/>
          <p:nvPr/>
        </p:nvSpPr>
        <p:spPr bwMode="auto">
          <a:xfrm>
            <a:off x="268200" y="777960"/>
            <a:ext cx="8317080" cy="4363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7360" tIns="23040" rIns="0" bIns="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Georgia"/>
                <a:ea typeface="Times New Roman"/>
              </a:rPr>
              <a:t>Рабочая программа курса (УМК)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TextBox 13"/>
          <p:cNvSpPr/>
          <p:nvPr/>
        </p:nvSpPr>
        <p:spPr bwMode="auto">
          <a:xfrm>
            <a:off x="198360" y="5192640"/>
            <a:ext cx="7469280" cy="1372680"/>
          </a:xfrm>
          <a:prstGeom prst="rect">
            <a:avLst/>
          </a:prstGeom>
          <a:solidFill>
            <a:srgbClr val="FFC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Georgia"/>
              </a:rPr>
              <a:t>29.01-01.06.2024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Georgia"/>
              </a:rPr>
              <a:t>Параллельно работе на кафедре проходит научно-методический семинар (НМС).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Georgia"/>
              </a:rPr>
              <a:t>Завершение НМС при наличии Отзыва кафедры до 01.06.2023 в виде:</a:t>
            </a:r>
            <a:br>
              <a:rPr sz="1400"/>
            </a:br>
            <a:r>
              <a:rPr lang="ru-RU" sz="1400" b="0" strike="noStrike" spc="-1">
                <a:solidFill>
                  <a:srgbClr val="000000"/>
                </a:solidFill>
                <a:latin typeface="Georgia"/>
              </a:rPr>
              <a:t>1) Обсуждения </a:t>
            </a:r>
            <a:r>
              <a:rPr lang="ru-RU" sz="1400" b="1" strike="noStrike" spc="-1">
                <a:solidFill>
                  <a:srgbClr val="000000"/>
                </a:solidFill>
                <a:latin typeface="Georgia"/>
              </a:rPr>
              <a:t>РПД</a:t>
            </a:r>
            <a:r>
              <a:rPr lang="ru-RU" sz="1400" b="0" strike="noStrike" spc="-1">
                <a:solidFill>
                  <a:srgbClr val="000000"/>
                </a:solidFill>
                <a:latin typeface="Georgia"/>
              </a:rPr>
              <a:t> и ее презентации в рамках НМС </a:t>
            </a:r>
            <a:br>
              <a:rPr sz="1400"/>
            </a:br>
            <a:r>
              <a:rPr lang="ru-RU" sz="1400" b="0" strike="noStrike" spc="-1">
                <a:solidFill>
                  <a:srgbClr val="000000"/>
                </a:solidFill>
                <a:latin typeface="Georgia"/>
              </a:rPr>
              <a:t>2) Обсуждения </a:t>
            </a:r>
            <a:r>
              <a:rPr lang="ru-RU" sz="1400" b="1" strike="noStrike" spc="-1">
                <a:solidFill>
                  <a:srgbClr val="000000"/>
                </a:solidFill>
                <a:latin typeface="Georgia"/>
              </a:rPr>
              <a:t>Научного доклада </a:t>
            </a:r>
            <a:r>
              <a:rPr lang="ru-RU" sz="1400" b="0" strike="noStrike" spc="-1">
                <a:solidFill>
                  <a:srgbClr val="000000"/>
                </a:solidFill>
                <a:latin typeface="Georgia"/>
              </a:rPr>
              <a:t>и его презентации в рамках НМС  по теме диссертации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Прямоугольник 7"/>
          <p:cNvSpPr/>
          <p:nvPr/>
        </p:nvSpPr>
        <p:spPr bwMode="auto">
          <a:xfrm>
            <a:off x="4314960" y="6465960"/>
            <a:ext cx="4578120" cy="276480"/>
          </a:xfrm>
          <a:prstGeom prst="rect">
            <a:avLst/>
          </a:prstGeom>
          <a:solidFill>
            <a:srgbClr val="406F8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200" b="0" strike="noStrike" spc="-1">
                <a:solidFill>
                  <a:srgbClr val="FFFFFF"/>
                </a:solidFill>
                <a:latin typeface="Arial"/>
              </a:rPr>
              <a:t>Получение ДОПУСКА к ИА (Приказ по МГУ) до </a:t>
            </a:r>
            <a:r>
              <a:rPr lang="ru-RU" sz="1200" b="1" strike="noStrike" spc="-1">
                <a:solidFill>
                  <a:srgbClr val="FFFFFF"/>
                </a:solidFill>
                <a:latin typeface="Arial"/>
              </a:rPr>
              <a:t>01.06.2023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58" name=""/>
          <p:cNvGraphicFramePr>
            <a:graphicFrameLocks xmlns:a="http://schemas.openxmlformats.org/drawingml/2006/main"/>
          </p:cNvGraphicFramePr>
          <p:nvPr/>
        </p:nvGraphicFramePr>
        <p:xfrm>
          <a:off x="395280" y="1277100"/>
          <a:ext cx="8546400" cy="491252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3336840"/>
                <a:gridCol w="1238400"/>
                <a:gridCol w="3965400"/>
              </a:tblGrid>
              <a:tr h="922320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Научные специальности старая номенклатура/новая номенклатура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280" marR="62280"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18720" algn="ctr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Численность аспирантов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280" marR="62280"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18720" algn="ctr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3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Научно-методический семинар (ФИО руководителей)</a:t>
                      </a:r>
                      <a:endParaRPr lang="en-US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280" marR="62280"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18720" algn="ctr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</a:tr>
              <a:tr h="665280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08.00.01/</a:t>
                      </a:r>
                      <a:r>
                        <a:rPr lang="ru-RU" sz="1400" b="1" strike="noStrike" spc="-1">
                          <a:solidFill>
                            <a:srgbClr val="FFFF00"/>
                          </a:solidFill>
                          <a:latin typeface="Georgia"/>
                        </a:rPr>
                        <a:t>5.2.1</a:t>
                      </a: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.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280" marR="62280"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1872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280" marR="62280"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1872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Научно-методический семинар (проф. Пороховский А.А., доц. Теняков С.М.)</a:t>
                      </a:r>
                      <a:endParaRPr lang="en-US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280" marR="62280"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1872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</a:tr>
              <a:tr h="843120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08.00.05 </a:t>
                      </a:r>
                      <a:br>
                        <a:rPr sz="1400"/>
                      </a:b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(труд, природ., демограф.)/</a:t>
                      </a:r>
                      <a:r>
                        <a:rPr lang="ru-RU" sz="1400" b="1" strike="noStrike" spc="-1">
                          <a:solidFill>
                            <a:srgbClr val="FFFF00"/>
                          </a:solidFill>
                          <a:latin typeface="Georgia"/>
                        </a:rPr>
                        <a:t>5.2.3</a:t>
                      </a: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.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280" marR="62280"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280" marR="62280"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Научно-методический семинар (проф. Колосова Р.П., доц. Артамонова М.В.)</a:t>
                      </a:r>
                      <a:endParaRPr lang="en-US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280" marR="62280"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9E9ED"/>
                    </a:solidFill>
                  </a:tcPr>
                </a:tc>
              </a:tr>
              <a:tr h="617400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08.00.05 </a:t>
                      </a:r>
                      <a:br>
                        <a:rPr sz="1400"/>
                      </a:b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(эк.ин., маркетинг)/ </a:t>
                      </a:r>
                      <a:r>
                        <a:rPr lang="ru-RU" sz="1400" b="1" strike="noStrike" spc="-1">
                          <a:solidFill>
                            <a:srgbClr val="FFFF00"/>
                          </a:solidFill>
                          <a:latin typeface="Georgia"/>
                        </a:rPr>
                        <a:t>5.2.3</a:t>
                      </a: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.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280" marR="62280"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280" marR="62280"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Научно-методический семинар (проф. Иващенко Н.П., проф. Вереникин А.О.)</a:t>
                      </a:r>
                      <a:endParaRPr lang="en-US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280" marR="62280"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</a:tr>
              <a:tr h="693720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08.00.12/</a:t>
                      </a:r>
                      <a:r>
                        <a:rPr lang="ru-RU" sz="1400" b="1" strike="noStrike" spc="-1">
                          <a:solidFill>
                            <a:srgbClr val="FFFF00"/>
                          </a:solidFill>
                          <a:latin typeface="Georgia"/>
                        </a:rPr>
                        <a:t>5.2.2.(смежная 5.2.3.)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08.00.13/</a:t>
                      </a:r>
                      <a:r>
                        <a:rPr lang="ru-RU" sz="1400" b="1" strike="noStrike" spc="-1">
                          <a:solidFill>
                            <a:srgbClr val="FFFF00"/>
                          </a:solidFill>
                          <a:latin typeface="Georgia"/>
                        </a:rPr>
                        <a:t>5.2.2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280" marR="62280"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7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280" marR="62280"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Научно-методический семинар (проф. Грачева М.В., доц. Шахова М.С.)</a:t>
                      </a:r>
                      <a:endParaRPr lang="en-US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280" marR="62280"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9E9ED"/>
                    </a:solidFill>
                  </a:tcPr>
                </a:tc>
              </a:tr>
              <a:tr h="568440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08.00.10/</a:t>
                      </a:r>
                      <a:r>
                        <a:rPr lang="ru-RU" sz="1400" b="1" strike="noStrike" spc="-1">
                          <a:solidFill>
                            <a:srgbClr val="FFFF00"/>
                          </a:solidFill>
                          <a:latin typeface="Georgia"/>
                        </a:rPr>
                        <a:t>5.2.4</a:t>
                      </a: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.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08.00.14/</a:t>
                      </a:r>
                      <a:r>
                        <a:rPr lang="ru-RU" sz="1400" b="1" strike="noStrike" spc="-1">
                          <a:solidFill>
                            <a:srgbClr val="FFFF00"/>
                          </a:solidFill>
                          <a:latin typeface="Georgia"/>
                        </a:rPr>
                        <a:t>5.2.5</a:t>
                      </a: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.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280" marR="62280"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13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280" marR="62280"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Научно-методический семинар (проф. Кулаков М.В., доц. Телешова И.Г,)</a:t>
                      </a:r>
                      <a:endParaRPr lang="en-US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280" marR="62280"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</a:tr>
              <a:tr h="433440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08.00.12/</a:t>
                      </a:r>
                      <a:r>
                        <a:rPr lang="ru-RU" sz="1400" b="1" strike="noStrike" spc="-1">
                          <a:solidFill>
                            <a:srgbClr val="FFFF00"/>
                          </a:solidFill>
                          <a:latin typeface="Georgia"/>
                        </a:rPr>
                        <a:t>5.2.6.(смежная 5.2.3.)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280" marR="62280"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280" marR="62280"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Научно-методический семинар (к.э.н. Чистый С.В., доц. Телешова И.Г.)</a:t>
                      </a:r>
                      <a:endParaRPr lang="en-US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280" marR="62280" anchor="t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9E9ED"/>
                    </a:solidFill>
                  </a:tcPr>
                </a:tc>
              </a:tr>
            </a:tbl>
          </a:graphicData>
        </a:graphic>
      </p:graphicFrame>
      <p:sp>
        <p:nvSpPr>
          <p:cNvPr id="259" name="PlaceHolder 1"/>
          <p:cNvSpPr>
            <a:spLocks noGrp="1"/>
          </p:cNvSpPr>
          <p:nvPr>
            <p:ph type="title"/>
          </p:nvPr>
        </p:nvSpPr>
        <p:spPr bwMode="auto">
          <a:xfrm>
            <a:off x="108000" y="515520"/>
            <a:ext cx="7848720" cy="536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strike="noStrike" spc="-1">
                <a:solidFill>
                  <a:srgbClr val="002060"/>
                </a:solidFill>
                <a:latin typeface="Trebuchet MS"/>
              </a:rPr>
              <a:t>Схема подготовки к ИА в 2024 году и роль НМС-6</a:t>
            </a:r>
            <a:br>
              <a:rPr sz="2400"/>
            </a:br>
            <a:endParaRPr lang="en-US" sz="2400" b="0" strike="noStrike" spc="-1">
              <a:solidFill>
                <a:srgbClr val="424456"/>
              </a:solidFill>
              <a:latin typeface="Trebuchet MS"/>
            </a:endParaRPr>
          </a:p>
        </p:txBody>
      </p:sp>
      <p:sp>
        <p:nvSpPr>
          <p:cNvPr id="260" name="Номер слайда 4"/>
          <p:cNvSpPr/>
          <p:nvPr/>
        </p:nvSpPr>
        <p:spPr bwMode="auto">
          <a:xfrm>
            <a:off x="8174160" y="1440"/>
            <a:ext cx="7617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rmAutofit fontScale="99000"/>
          </a:bodyPr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17A260D-F66E-4E96-83F7-65F304D88EDE}" type="slidenum">
              <a:rPr lang="ru-RU" sz="1800" b="0" strike="noStrike" spc="-1">
                <a:solidFill>
                  <a:srgbClr val="FFFFFF"/>
                </a:solidFill>
                <a:latin typeface="Arial"/>
              </a:rPr>
              <a:t/>
            </a:fld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62" name="Стрелка вправо 4"/>
          <p:cNvGrpSpPr/>
          <p:nvPr/>
        </p:nvGrpSpPr>
        <p:grpSpPr bwMode="auto">
          <a:xfrm>
            <a:off x="49320" y="291960"/>
            <a:ext cx="9045360" cy="2013120"/>
            <a:chOff x="49320" y="291960"/>
            <a:chExt cx="9045360" cy="2013120"/>
          </a:xfrm>
        </p:grpSpPr>
        <p:pic>
          <p:nvPicPr>
            <p:cNvPr id="263" name="Стрелка вправо 4" descr=""/>
            <p:cNvPicPr/>
            <p:nvPr/>
          </p:nvPicPr>
          <p:blipFill>
            <a:blip r:embed="rId2"/>
            <a:stretch/>
          </p:blipFill>
          <p:spPr bwMode="auto">
            <a:xfrm>
              <a:off x="49320" y="291960"/>
              <a:ext cx="9045360" cy="2013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64" name=""/>
            <p:cNvSpPr/>
            <p:nvPr/>
          </p:nvSpPr>
          <p:spPr bwMode="auto">
            <a:xfrm>
              <a:off x="108000" y="800280"/>
              <a:ext cx="8459640" cy="936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65" name="Text Box 1"/>
          <p:cNvSpPr/>
          <p:nvPr/>
        </p:nvSpPr>
        <p:spPr bwMode="auto">
          <a:xfrm>
            <a:off x="250920" y="933480"/>
            <a:ext cx="8172360" cy="6872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7360" tIns="23040" rIns="0" bIns="0" anchor="t">
            <a:no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1" strike="noStrike" spc="-1">
                <a:solidFill>
                  <a:srgbClr val="FF0000"/>
                </a:solidFill>
                <a:latin typeface="Calibri"/>
                <a:ea typeface="Times New Roman"/>
              </a:rPr>
              <a:t>Научно-методический семинар 6-го семестра 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Times New Roman"/>
              </a:rPr>
              <a:t>2023-2024 уч. года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Times New Roman"/>
              </a:rPr>
              <a:t>ПЕРИОД проведения: </a:t>
            </a:r>
            <a:r>
              <a:rPr lang="ru-RU" sz="1800" b="1" strike="noStrike" spc="-1">
                <a:solidFill>
                  <a:srgbClr val="FF0000"/>
                </a:solidFill>
                <a:latin typeface="Calibri"/>
                <a:ea typeface="Times New Roman"/>
              </a:rPr>
              <a:t>29.01 - 0</a:t>
            </a:r>
            <a:r>
              <a:rPr lang="en-US" sz="1800" b="1" strike="noStrike" spc="-1">
                <a:solidFill>
                  <a:srgbClr val="FF0000"/>
                </a:solidFill>
                <a:latin typeface="Calibri"/>
                <a:ea typeface="Times New Roman"/>
              </a:rPr>
              <a:t>1</a:t>
            </a:r>
            <a:r>
              <a:rPr lang="ru-RU" sz="1800" b="1" strike="noStrike" spc="-1">
                <a:solidFill>
                  <a:srgbClr val="FF0000"/>
                </a:solidFill>
                <a:latin typeface="Calibri"/>
                <a:ea typeface="Times New Roman"/>
              </a:rPr>
              <a:t>.06.2024 года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Стрелка вправо 3"/>
          <p:cNvSpPr/>
          <p:nvPr/>
        </p:nvSpPr>
        <p:spPr bwMode="auto">
          <a:xfrm>
            <a:off x="2268360" y="6443640"/>
            <a:ext cx="6767640" cy="514439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406F8D"/>
          </a:solidFill>
          <a:ln w="19080">
            <a:solidFill>
              <a:srgbClr val="3B3B64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Прямоугольник 1"/>
          <p:cNvSpPr/>
          <p:nvPr/>
        </p:nvSpPr>
        <p:spPr bwMode="auto">
          <a:xfrm>
            <a:off x="-1782494" y="6516719"/>
            <a:ext cx="6221880" cy="368280"/>
          </a:xfrm>
          <a:prstGeom prst="rect">
            <a:avLst/>
          </a:prstGeom>
          <a:solidFill>
            <a:srgbClr val="406F8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Получение ДОПУСКА к ИА (ПРИКАЗ МГУ до 01.06.2023)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0" dur="indefinite" restart="never" nodeType="tmRoot">
          <p:childTnLst>
            <p:seq>
              <p:cTn id="11" dur="indefinite" nodeType="mainSeq">
                <p:childTnLst>
                  <p:par>
                    <p:cTn id="12" fill="hold" nodeType="clickEffect">
                      <p:stCondLst>
                        <p:cond delay="indefinite"/>
                      </p:stCondLst>
                      <p:childTnLst>
                        <p:par>
                          <p:cTn id="1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R7-Office/7.4.0.112</Application>
  <DocSecurity>0</DocSecurity>
  <PresentationFormat/>
  <Paragraphs>0</Paragraphs>
  <Slides>14</Slides>
  <Notes>14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студенты</dc:creator>
  <cp:keywords/>
  <dc:description/>
  <dc:identifier/>
  <dc:language>en-US</dc:language>
  <cp:lastModifiedBy>Аспирантура ЭФ МГУ</cp:lastModifiedBy>
  <cp:revision>309</cp:revision>
  <dcterms:created xsi:type="dcterms:W3CDTF">2014-02-11T14:41:37Z</dcterms:created>
  <dcterms:modified xsi:type="dcterms:W3CDTF">2024-01-26T10:31:05Z</dcterms:modified>
  <cp:category/>
  <cp:contentStatus/>
  <cp:version/>
</cp:coreProperties>
</file>