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7" r:id="rId2"/>
    <p:sldId id="261" r:id="rId3"/>
    <p:sldId id="262" r:id="rId4"/>
    <p:sldId id="284" r:id="rId5"/>
    <p:sldId id="264" r:id="rId6"/>
    <p:sldId id="285" r:id="rId7"/>
    <p:sldId id="286" r:id="rId8"/>
    <p:sldId id="287" r:id="rId9"/>
    <p:sldId id="288" r:id="rId10"/>
    <p:sldId id="291" r:id="rId11"/>
    <p:sldId id="292" r:id="rId12"/>
    <p:sldId id="293" r:id="rId13"/>
    <p:sldId id="294" r:id="rId14"/>
    <p:sldId id="289" r:id="rId15"/>
    <p:sldId id="290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5" r:id="rId24"/>
    <p:sldId id="302" r:id="rId25"/>
    <p:sldId id="303" r:id="rId26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AFC2E7-3FBD-41D9-B348-190EE8D20455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5264DA-71EA-4B9A-A7A2-CF4E45DCC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7556AD0-10B8-4C00-869A-F165E82128EF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18A8848-9379-4933-A097-C6D53E3583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5149AE-4D00-4CD4-9805-CE06DABE6F0A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A7E35F-8836-4439-83B3-5ABFAC8B1C43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1504D2-0053-4C17-9B45-9AE01726E6EC}" type="slidenum">
              <a:rPr lang="ru-RU" smtClean="0"/>
              <a:pPr/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854D00-736D-4FB0-9937-DDB74393F507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0C8C95-7892-4BAA-9419-BC5CF88E43D6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D29F52-53C3-4570-9880-18A3B295AB13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0406DF-3717-4F0B-ACAB-D3A6A9114C92}" type="slidenum">
              <a:rPr lang="ru-RU" smtClean="0"/>
              <a:pPr/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4764CF-3DC0-4DFB-ADA8-74630FE6EAFC}" type="slidenum">
              <a:rPr lang="ru-RU" smtClean="0"/>
              <a:pPr/>
              <a:t>20</a:t>
            </a:fld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8AA84E-F252-4882-BF36-D382FEA2C190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BC2F59-AA0C-49DB-9E5C-338627BA8355}" type="slidenum">
              <a:rPr lang="ru-RU" smtClean="0"/>
              <a:pPr/>
              <a:t>22</a:t>
            </a:fld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E87F42-09B8-4AAC-AD40-6691D922FD1D}" type="slidenum">
              <a:rPr lang="ru-RU" smtClean="0"/>
              <a:pPr/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859A93-F236-4CFB-9D7A-DAAF81090F47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5F8B42-AD20-47D2-BFCD-9DAB80DAA1B2}" type="slidenum">
              <a:rPr lang="ru-RU" smtClean="0"/>
              <a:pPr/>
              <a:t>25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53D9FA-F3AB-4F62-AF07-AB19B55677B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E9D714-F97E-46F0-9838-242228CF1142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DA75A0-AF00-42A2-A37C-170BDADC1475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C356DE-3976-40E2-8769-C4A85381AA0C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2149F9-4825-4E26-B2DD-9C7BB9C66926}" type="slidenum">
              <a:rPr lang="ru-RU" smtClean="0"/>
              <a:pPr/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BE2265-B316-476A-B766-C6A7DE82064C}" type="slidenum">
              <a:rPr lang="ru-RU" smtClean="0"/>
              <a:pPr/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4BFB42-2F34-4038-B8AD-2F4556294DC6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BCCD-9028-4DAA-9E32-1E3059CCADD4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FFCA72-D0BB-4DCC-BB06-770060195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EC5C1-F4D4-4383-B1CB-027E115D559E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03ADE-F22E-433C-B6F8-5F54584D3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0601B-BC6B-4459-A328-D9354B1770DA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BCA0D-B67C-4B18-8AE0-121A8A9624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7F839-B30E-4D2F-8560-E90945A45C90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CC4DF-A6A7-490F-B098-EB08C54D6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195D-BF63-4445-843A-6932EA32F745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4A2BA-32F4-4906-9A00-9EF11EFE4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1C27D-631F-415F-AE21-B6BCC839617C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AE502-E8AB-4F2E-B1B2-98CA8CFE07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8AE2FE-A11F-4142-B292-348CC98BF9D9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00172E-0E78-4B1A-B869-AF14E2742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67FEB-79F4-4B4E-8051-BB67C4F6D543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55C04-1FD1-4122-8C3F-9074E0B3B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55B4C-5483-435D-B5A9-00001B7E5C11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3268A-B2AC-4450-9E1B-E4D820987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F7D1-AC29-4A23-99DB-25CD3406172B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D604F-3F2A-46E7-B44E-878B097117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A21DE-1AF9-4C7E-B3B9-DF68E084CC07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9755F-D85F-43AE-B99B-A337B4423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8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8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2CB291B-B252-438F-9756-278BDF22B689}" type="datetimeFigureOut">
              <a:rPr lang="ru-RU"/>
              <a:pPr>
                <a:defRPr/>
              </a:pPr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B996EFB-EF6F-45C0-BDF7-ED412934F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2" r:id="rId2"/>
    <p:sldLayoutId id="2147483693" r:id="rId3"/>
    <p:sldLayoutId id="2147483694" r:id="rId4"/>
    <p:sldLayoutId id="2147483701" r:id="rId5"/>
    <p:sldLayoutId id="2147483702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3-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stor.org/stable/1821637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1126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50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ru-RU" sz="3000" dirty="0" smtClean="0"/>
              <a:t>Стимулы к инвестированию в объект собственности.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en-US" sz="3000" dirty="0" smtClean="0"/>
              <a:t>(4</a:t>
            </a:r>
            <a:r>
              <a:rPr lang="ru-RU" sz="3000" dirty="0" smtClean="0"/>
              <a:t>.1</a:t>
            </a:r>
            <a:r>
              <a:rPr lang="ru-RU" sz="3000" dirty="0" smtClean="0"/>
              <a:t>)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Где </a:t>
            </a:r>
            <a:r>
              <a:rPr lang="en-US" sz="3000" i="1" dirty="0" smtClean="0"/>
              <a:t>Y</a:t>
            </a:r>
            <a:r>
              <a:rPr lang="en-US" sz="3000" i="1" baseline="-25000" dirty="0" smtClean="0"/>
              <a:t>t+1 </a:t>
            </a:r>
            <a:r>
              <a:rPr lang="en-US" sz="3000" dirty="0" smtClean="0"/>
              <a:t>–</a:t>
            </a:r>
            <a:r>
              <a:rPr lang="ru-RU" sz="3000" dirty="0" smtClean="0"/>
              <a:t> выпуск в периоде </a:t>
            </a:r>
            <a:r>
              <a:rPr lang="en-US" sz="3000" i="1" dirty="0" smtClean="0"/>
              <a:t>t+1</a:t>
            </a:r>
            <a:r>
              <a:rPr lang="ru-RU" sz="3000" dirty="0" smtClean="0"/>
              <a:t>, </a:t>
            </a:r>
            <a:r>
              <a:rPr lang="en-US" sz="3000" i="1" dirty="0" err="1" smtClean="0"/>
              <a:t>x</a:t>
            </a:r>
            <a:r>
              <a:rPr lang="en-US" sz="3000" i="1" baseline="-25000" dirty="0" err="1" smtClean="0"/>
              <a:t>t</a:t>
            </a:r>
            <a:r>
              <a:rPr lang="ru-RU" sz="3000" dirty="0" smtClean="0"/>
              <a:t> – инвестиции в периоде </a:t>
            </a:r>
            <a:r>
              <a:rPr lang="en-US" sz="3000" i="1" dirty="0" smtClean="0"/>
              <a:t>t</a:t>
            </a:r>
            <a:r>
              <a:rPr lang="ru-RU" sz="3000" dirty="0" smtClean="0"/>
              <a:t>, рыночная цена за единицу которых – </a:t>
            </a:r>
            <a:r>
              <a:rPr lang="en-US" sz="3000" i="1" dirty="0" smtClean="0"/>
              <a:t>w</a:t>
            </a:r>
            <a:r>
              <a:rPr lang="ru-RU" sz="3000" dirty="0" smtClean="0"/>
              <a:t>, а рыночная ставка процента – </a:t>
            </a:r>
            <a:r>
              <a:rPr lang="en-US" sz="3000" i="1" dirty="0" smtClean="0"/>
              <a:t>r</a:t>
            </a:r>
            <a:r>
              <a:rPr lang="ru-RU" sz="3000" i="1" dirty="0" smtClean="0"/>
              <a:t>.</a:t>
            </a:r>
            <a:endParaRPr lang="en-US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32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446463" y="3214688"/>
          <a:ext cx="2251075" cy="711200"/>
        </p:xfrm>
        <a:graphic>
          <a:graphicData uri="http://schemas.openxmlformats.org/presentationml/2006/ole">
            <p:oleObj spid="_x0000_s1026" name="Формула" r:id="rId4" imgW="723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ru-RU" sz="3000" dirty="0" smtClean="0"/>
              <a:t>Стимулы к инвестированию в объект собственности.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Задача оптимизации:</a:t>
            </a:r>
            <a:endParaRPr lang="en-US" sz="3000" dirty="0" smtClean="0"/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.2</a:t>
            </a:r>
            <a:r>
              <a:rPr lang="ru-RU" sz="3000" dirty="0" smtClean="0"/>
              <a:t>)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ru-RU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Откуда: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.3</a:t>
            </a:r>
            <a:r>
              <a:rPr lang="ru-RU" sz="3000" dirty="0" smtClean="0"/>
              <a:t>)</a:t>
            </a:r>
            <a:endParaRPr lang="en-US" sz="30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538413" y="3786188"/>
          <a:ext cx="4067175" cy="1223962"/>
        </p:xfrm>
        <a:graphic>
          <a:graphicData uri="http://schemas.openxmlformats.org/presentationml/2006/ole">
            <p:oleObj spid="_x0000_s2050" name="Формула" r:id="rId4" imgW="1307880" imgH="39348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446463" y="5411788"/>
          <a:ext cx="2249487" cy="1303337"/>
        </p:xfrm>
        <a:graphic>
          <a:graphicData uri="http://schemas.openxmlformats.org/presentationml/2006/ole">
            <p:oleObj spid="_x0000_s2051" name="Формула" r:id="rId5" imgW="7236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ru-RU" sz="3000" dirty="0" smtClean="0"/>
              <a:t>Стимулы к инвестированию в объект собственности.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Пусть </a:t>
            </a:r>
            <a:r>
              <a:rPr lang="el-GR" sz="3000" i="1" dirty="0" smtClean="0"/>
              <a:t>π</a:t>
            </a:r>
            <a:r>
              <a:rPr lang="ru-RU" sz="3000" dirty="0" smtClean="0"/>
              <a:t> – вероятность экспроприации выпуска, тогда задача оптимизации:</a:t>
            </a:r>
            <a:endParaRPr lang="en-US" sz="3000" i="1" dirty="0" smtClean="0"/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.4</a:t>
            </a:r>
            <a:r>
              <a:rPr lang="ru-RU" sz="3000" dirty="0" smtClean="0"/>
              <a:t>)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ru-RU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Откуда: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.5</a:t>
            </a:r>
            <a:r>
              <a:rPr lang="ru-RU" sz="3000" dirty="0" smtClean="0"/>
              <a:t>)</a:t>
            </a:r>
            <a:endParaRPr lang="en-US" sz="30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965325" y="4214813"/>
          <a:ext cx="5213350" cy="1223962"/>
        </p:xfrm>
        <a:graphic>
          <a:graphicData uri="http://schemas.openxmlformats.org/presentationml/2006/ole">
            <p:oleObj spid="_x0000_s3074" name="Формула" r:id="rId4" imgW="1676160" imgH="393480" progId="Equation.3">
              <p:embed/>
            </p:oleObj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2870200" y="5494338"/>
          <a:ext cx="3422650" cy="1360487"/>
        </p:xfrm>
        <a:graphic>
          <a:graphicData uri="http://schemas.openxmlformats.org/presentationml/2006/ole">
            <p:oleObj spid="_x0000_s3075" name="Формула" r:id="rId5" imgW="11174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ru-RU" sz="3000" dirty="0" smtClean="0"/>
              <a:t>Стимулы к инвестированию в объект собственности.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ru-RU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Так как                                                 ,                  .</a:t>
            </a:r>
            <a:endParaRPr lang="en-US" sz="3000" i="1" dirty="0" smtClean="0"/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ru-RU" sz="3000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b="1" i="1" dirty="0" smtClean="0"/>
              <a:t>Чем выше вероятность экспроприации, тем ниже равновесный уровень инвестиций.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2052638" y="3286125"/>
          <a:ext cx="4200525" cy="1360488"/>
        </p:xfrm>
        <a:graphic>
          <a:graphicData uri="http://schemas.openxmlformats.org/presentationml/2006/ole">
            <p:oleObj spid="_x0000_s4098" name="Формула" r:id="rId4" imgW="1371600" imgH="44424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6572250" y="3643313"/>
          <a:ext cx="1571625" cy="785812"/>
        </p:xfrm>
        <a:graphic>
          <a:graphicData uri="http://schemas.openxmlformats.org/presentationml/2006/ole">
            <p:oleObj spid="_x0000_s4099" name="Формула" r:id="rId5" imgW="4824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ru-RU" sz="3000" dirty="0" smtClean="0"/>
              <a:t>Стимулы к передаче прав на объекты собственности.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dirty="0" smtClean="0"/>
              <a:t>При наличии права на передачу прав общественное благосостояние возрастает, так как: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3000" dirty="0" smtClean="0"/>
              <a:t>Блага достаются тем, кто их выше оценивает, то есть наиболее в них заинтересован;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3000" dirty="0" smtClean="0"/>
              <a:t>Появляется возможность эффективной организации производства: за счет специализации и экономии на масштабе.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ru-RU" sz="3200" dirty="0" smtClean="0"/>
              <a:t>Сокращение числа конфликтов и снижение непроизводительных усилий по защите своей и захвату чужой собственности.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ru-RU" sz="3200" dirty="0" smtClean="0"/>
              <a:t>Защита от риска.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ru-RU" sz="3200" dirty="0" smtClean="0"/>
              <a:t>Достижение общественно оптимально распределения богатства между индивидами.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1857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i="1" dirty="0" smtClean="0"/>
              <a:t>Право первооткрывателя (</a:t>
            </a:r>
            <a:r>
              <a:rPr lang="en-US" sz="3200" i="1" dirty="0" smtClean="0"/>
              <a:t>first possession right)</a:t>
            </a:r>
            <a:endParaRPr lang="ru-RU" sz="3200" i="1" dirty="0" smtClean="0"/>
          </a:p>
        </p:txBody>
      </p:sp>
      <p:pic>
        <p:nvPicPr>
          <p:cNvPr id="6146" name="Picture 2" descr="E:\L&amp;E\Property_Law\American-Bis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3214688"/>
            <a:ext cx="39052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E:\L&amp;E\Property_Law\bison-herd-540x3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5" y="3219450"/>
            <a:ext cx="4214813" cy="296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Прямая со стрелкой 21"/>
          <p:cNvCxnSpPr/>
          <p:nvPr/>
        </p:nvCxnSpPr>
        <p:spPr>
          <a:xfrm rot="5400000">
            <a:off x="6787356" y="5572919"/>
            <a:ext cx="1000125" cy="1588"/>
          </a:xfrm>
          <a:prstGeom prst="straightConnector1">
            <a:avLst/>
          </a:prstGeom>
          <a:ln w="1270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4" idx="2"/>
          </p:cNvCxnSpPr>
          <p:nvPr/>
        </p:nvCxnSpPr>
        <p:spPr>
          <a:xfrm rot="5400000">
            <a:off x="1374775" y="5554663"/>
            <a:ext cx="1000125" cy="34925"/>
          </a:xfrm>
          <a:prstGeom prst="straightConnector1">
            <a:avLst/>
          </a:prstGeom>
          <a:ln w="1270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07206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i="1" dirty="0" smtClean="0"/>
              <a:t>Право первооткрывателя (</a:t>
            </a:r>
            <a:r>
              <a:rPr lang="en-US" sz="3000" i="1" dirty="0" smtClean="0"/>
              <a:t>first possession right)</a:t>
            </a:r>
            <a:endParaRPr lang="ru-RU" sz="3000" i="1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625" y="2714625"/>
            <a:ext cx="8286750" cy="5000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Природа (права собственности отсутствуют)</a:t>
            </a:r>
          </a:p>
        </p:txBody>
      </p:sp>
      <p:cxnSp>
        <p:nvCxnSpPr>
          <p:cNvPr id="10" name="Прямая соединительная линия 9"/>
          <p:cNvCxnSpPr>
            <a:stCxn id="6" idx="2"/>
          </p:cNvCxnSpPr>
          <p:nvPr/>
        </p:nvCxnSpPr>
        <p:spPr>
          <a:xfrm rot="5400000">
            <a:off x="4214020" y="3571081"/>
            <a:ext cx="715962" cy="3175"/>
          </a:xfrm>
          <a:prstGeom prst="line">
            <a:avLst/>
          </a:prstGeom>
          <a:ln w="1270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538538" y="3929063"/>
            <a:ext cx="2071687" cy="1587"/>
          </a:xfrm>
          <a:prstGeom prst="straightConnector1">
            <a:avLst/>
          </a:prstGeom>
          <a:ln w="1270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214313" y="3429000"/>
            <a:ext cx="3357562" cy="16430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Защищенные права собственности на весь актив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72125" y="3429000"/>
            <a:ext cx="3357563" cy="16430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Защищенные права собственности на поток доходов</a:t>
            </a: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 bwMode="auto">
          <a:xfrm>
            <a:off x="0" y="5143500"/>
            <a:ext cx="45720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800" i="1" dirty="0">
                <a:latin typeface="+mn-lt"/>
              </a:rPr>
              <a:t>Потенциальная гонка за активом</a:t>
            </a: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 bwMode="auto">
          <a:xfrm>
            <a:off x="4572000" y="5286375"/>
            <a:ext cx="45720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2800" i="1" dirty="0">
                <a:latin typeface="+mn-lt"/>
              </a:rPr>
              <a:t>Право захвата</a:t>
            </a:r>
          </a:p>
        </p:txBody>
      </p:sp>
      <p:sp>
        <p:nvSpPr>
          <p:cNvPr id="26" name="Овал 25"/>
          <p:cNvSpPr/>
          <p:nvPr/>
        </p:nvSpPr>
        <p:spPr>
          <a:xfrm>
            <a:off x="71438" y="6072188"/>
            <a:ext cx="4357687" cy="78581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Частная собственность</a:t>
            </a:r>
          </a:p>
        </p:txBody>
      </p:sp>
      <p:sp>
        <p:nvSpPr>
          <p:cNvPr id="27" name="Овал 26"/>
          <p:cNvSpPr/>
          <p:nvPr/>
        </p:nvSpPr>
        <p:spPr>
          <a:xfrm>
            <a:off x="4714875" y="6072188"/>
            <a:ext cx="4357688" cy="78581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Открытый доступ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8" grpId="0" build="allAtOnce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1500188"/>
            <a:ext cx="9001125" cy="1071562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i="1" dirty="0" smtClean="0"/>
              <a:t>Право первооткрывателя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923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714625"/>
          <a:ext cx="9144032" cy="425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24"/>
                <a:gridCol w="3456037"/>
                <a:gridCol w="1224014"/>
                <a:gridCol w="2159957"/>
              </a:tblGrid>
              <a:tr h="905469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Актив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Имущественное право (что нужно сделать?)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Stock</a:t>
                      </a:r>
                      <a:r>
                        <a:rPr lang="en-US" sz="2500" baseline="0" dirty="0" smtClean="0"/>
                        <a:t> - flow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Продолжительность</a:t>
                      </a:r>
                      <a:endParaRPr lang="ru-RU" sz="2500" dirty="0"/>
                    </a:p>
                  </a:txBody>
                  <a:tcPr/>
                </a:tc>
              </a:tr>
              <a:tr h="1309696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Движимое</a:t>
                      </a:r>
                      <a:r>
                        <a:rPr lang="ru-RU" sz="2500" baseline="0" dirty="0" smtClean="0"/>
                        <a:t> имущество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Вернуть или продемонстрировать намерение вернуть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Stock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err="1" smtClean="0"/>
                        <a:t>Долговре-менная</a:t>
                      </a:r>
                      <a:endParaRPr lang="ru-RU" sz="2500" dirty="0"/>
                    </a:p>
                  </a:txBody>
                  <a:tcPr/>
                </a:tc>
              </a:tr>
              <a:tr h="1713924">
                <a:tc>
                  <a:txBody>
                    <a:bodyPr/>
                    <a:lstStyle/>
                    <a:p>
                      <a:r>
                        <a:rPr lang="ru-RU" sz="2500" dirty="0" err="1" smtClean="0"/>
                        <a:t>Интеллек-туальная</a:t>
                      </a:r>
                      <a:r>
                        <a:rPr lang="ru-RU" sz="2500" dirty="0" smtClean="0"/>
                        <a:t> </a:t>
                      </a:r>
                      <a:r>
                        <a:rPr lang="ru-RU" sz="2500" dirty="0" err="1" smtClean="0"/>
                        <a:t>собствен-ность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smtClean="0"/>
                        <a:t>Изобрести, </a:t>
                      </a:r>
                    </a:p>
                    <a:p>
                      <a:r>
                        <a:rPr lang="ru-RU" sz="2500" dirty="0" smtClean="0"/>
                        <a:t>зарегистрировать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Stock</a:t>
                      </a:r>
                      <a:endParaRPr lang="ru-RU" sz="2500" dirty="0" smtClean="0"/>
                    </a:p>
                    <a:p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err="1" smtClean="0"/>
                        <a:t>Варьируе-мая</a:t>
                      </a:r>
                      <a:r>
                        <a:rPr lang="ru-RU" sz="2500" dirty="0" smtClean="0"/>
                        <a:t> (17-100 лет)</a:t>
                      </a:r>
                      <a:endParaRPr lang="ru-RU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1500188"/>
            <a:ext cx="9001125" cy="1071562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i="1" dirty="0" smtClean="0"/>
              <a:t>Право первооткрывателя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923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571750"/>
          <a:ext cx="9144032" cy="4417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24"/>
                <a:gridCol w="3456037"/>
                <a:gridCol w="1224014"/>
                <a:gridCol w="2159957"/>
              </a:tblGrid>
              <a:tr h="1168782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Актив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Имущественное право (что нужно сделать?)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Stock</a:t>
                      </a:r>
                      <a:r>
                        <a:rPr lang="en-US" sz="2500" baseline="0" dirty="0" smtClean="0"/>
                        <a:t> - flow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Продолжительность</a:t>
                      </a:r>
                      <a:endParaRPr lang="ru-RU" sz="2500" dirty="0"/>
                    </a:p>
                  </a:txBody>
                  <a:tcPr/>
                </a:tc>
              </a:tr>
              <a:tr h="1168782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Земля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Занять и обрабатывать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Stock</a:t>
                      </a: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Долговре-менная</a:t>
                      </a:r>
                      <a:endParaRPr lang="ru-RU" sz="2500" dirty="0" smtClean="0"/>
                    </a:p>
                    <a:p>
                      <a:endParaRPr lang="ru-RU" sz="2500" dirty="0"/>
                    </a:p>
                  </a:txBody>
                  <a:tcPr/>
                </a:tc>
              </a:tr>
              <a:tr h="974345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Минералы (твердые)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Открыть месторождение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Stock</a:t>
                      </a:r>
                      <a:endParaRPr lang="ru-RU" sz="2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Долговре-менная</a:t>
                      </a:r>
                      <a:endParaRPr lang="ru-RU" sz="2500" dirty="0" smtClean="0"/>
                    </a:p>
                  </a:txBody>
                  <a:tcPr/>
                </a:tc>
              </a:tr>
              <a:tr h="974345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Морская рыба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Поймать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Flow</a:t>
                      </a: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Одно-моментная</a:t>
                      </a:r>
                      <a:endParaRPr lang="ru-RU" sz="25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fontScale="92500" lnSpcReduction="20000"/>
          </a:bodyPr>
          <a:lstStyle/>
          <a:p>
            <a:pPr marL="365760" indent="-256032" algn="ctr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000" b="1" i="1" dirty="0" smtClean="0"/>
              <a:t>Литература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Тамбовцев В.Л. </a:t>
            </a:r>
            <a:r>
              <a:rPr lang="ru-RU" i="1" dirty="0" smtClean="0"/>
              <a:t>Право и экономическая теория</a:t>
            </a:r>
            <a:r>
              <a:rPr lang="ru-RU" dirty="0" smtClean="0"/>
              <a:t>. М.: </a:t>
            </a:r>
            <a:r>
              <a:rPr lang="ru-RU" dirty="0" err="1" smtClean="0"/>
              <a:t>Инфра-М</a:t>
            </a:r>
            <a:r>
              <a:rPr lang="ru-RU" dirty="0" smtClean="0"/>
              <a:t>. 2005. Гл. 4.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Одинцова М.И. </a:t>
            </a:r>
            <a:r>
              <a:rPr lang="ru-RU" i="1" dirty="0" smtClean="0"/>
              <a:t>Экономика права</a:t>
            </a:r>
            <a:r>
              <a:rPr lang="ru-RU" dirty="0" smtClean="0"/>
              <a:t>. М.: Издательский дом ГУ-ВШЭ. 2007. Гл. 2.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/>
              <a:t>Shavell, Steven. 2004. </a:t>
            </a:r>
            <a:r>
              <a:rPr lang="en-US" i="1" dirty="0" smtClean="0"/>
              <a:t>Foundations of Economic Analysis of Law</a:t>
            </a:r>
            <a:r>
              <a:rPr lang="en-US" dirty="0" smtClean="0"/>
              <a:t>.  Cambridge (MA): Harvard University Press.</a:t>
            </a:r>
            <a:r>
              <a:rPr lang="ru-RU" dirty="0" smtClean="0"/>
              <a:t> </a:t>
            </a:r>
            <a:r>
              <a:rPr lang="en-US" dirty="0" smtClean="0"/>
              <a:t>Ch. </a:t>
            </a:r>
            <a:r>
              <a:rPr lang="ru-RU" dirty="0" smtClean="0"/>
              <a:t>7</a:t>
            </a:r>
            <a:r>
              <a:rPr lang="en-US" i="1" dirty="0" smtClean="0"/>
              <a:t>. ‘Definition, Justification and Emergence of Property Rights’.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>
                <a:hlinkClick r:id="rId2"/>
              </a:rPr>
              <a:t>Lueck, Dean, and Thomas J. </a:t>
            </a:r>
            <a:r>
              <a:rPr lang="en-US" dirty="0" err="1" smtClean="0">
                <a:hlinkClick r:id="rId2"/>
              </a:rPr>
              <a:t>Miceli</a:t>
            </a:r>
            <a:r>
              <a:rPr lang="en-US" dirty="0" smtClean="0">
                <a:hlinkClick r:id="rId2"/>
              </a:rPr>
              <a:t>. 2007. ‘Property Law’. In: </a:t>
            </a:r>
            <a:r>
              <a:rPr lang="en-US" dirty="0" err="1" smtClean="0">
                <a:hlinkClick r:id="rId2"/>
              </a:rPr>
              <a:t>Polinsky</a:t>
            </a:r>
            <a:r>
              <a:rPr lang="en-US" dirty="0" smtClean="0">
                <a:hlinkClick r:id="rId2"/>
              </a:rPr>
              <a:t> A.M., Shavell S. (Eds.), </a:t>
            </a:r>
            <a:r>
              <a:rPr lang="en-US" i="1" dirty="0" smtClean="0">
                <a:hlinkClick r:id="rId2"/>
              </a:rPr>
              <a:t>Handbook of Law and Economics</a:t>
            </a:r>
            <a:r>
              <a:rPr lang="en-US" dirty="0" smtClean="0">
                <a:hlinkClick r:id="rId2"/>
              </a:rPr>
              <a:t>. Elsevier B.V., 183-257 (chapter 3).</a:t>
            </a:r>
            <a:endParaRPr lang="en-US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1500188"/>
            <a:ext cx="9001125" cy="1071562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i="1" dirty="0" smtClean="0"/>
              <a:t>Право первооткрывателя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923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786063"/>
          <a:ext cx="9144032" cy="3945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24"/>
                <a:gridCol w="3456037"/>
                <a:gridCol w="1224014"/>
                <a:gridCol w="2159957"/>
              </a:tblGrid>
              <a:tr h="1003448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Актив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Имущественное право (что нужно сделать?)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Stock</a:t>
                      </a:r>
                      <a:r>
                        <a:rPr lang="en-US" sz="2500" baseline="0" dirty="0" smtClean="0"/>
                        <a:t> - flow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Продолжительность</a:t>
                      </a:r>
                      <a:endParaRPr lang="ru-RU" sz="2500" dirty="0"/>
                    </a:p>
                  </a:txBody>
                  <a:tcPr/>
                </a:tc>
              </a:tr>
              <a:tr h="1259911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Нефть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Добыть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Flow</a:t>
                      </a: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Одно-моментная</a:t>
                      </a:r>
                      <a:endParaRPr lang="ru-RU" sz="2500" dirty="0" smtClean="0"/>
                    </a:p>
                  </a:txBody>
                  <a:tcPr/>
                </a:tc>
              </a:tr>
              <a:tr h="1451416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Вода – доктрина присвоения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Разработать</a:t>
                      </a:r>
                      <a:r>
                        <a:rPr lang="ru-RU" sz="2500" baseline="0" dirty="0" smtClean="0"/>
                        <a:t> план отвода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Stock</a:t>
                      </a:r>
                      <a:endParaRPr lang="ru-RU" sz="2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Долговре-менная</a:t>
                      </a:r>
                      <a:endParaRPr lang="ru-RU" sz="25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8" y="1500188"/>
            <a:ext cx="9001125" cy="1071562"/>
          </a:xfrm>
        </p:spPr>
        <p:txBody>
          <a:bodyPr>
            <a:normAutofit fontScale="92500"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Источники прав собственности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i="1" dirty="0" smtClean="0"/>
              <a:t>Право первооткрывателя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923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714625"/>
          <a:ext cx="9144032" cy="3737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24"/>
                <a:gridCol w="3456037"/>
                <a:gridCol w="1224014"/>
                <a:gridCol w="2159957"/>
              </a:tblGrid>
              <a:tr h="926260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Актив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Имущественное право</a:t>
                      </a:r>
                      <a:r>
                        <a:rPr lang="en-US" sz="2500" dirty="0" smtClean="0"/>
                        <a:t> (</a:t>
                      </a:r>
                      <a:r>
                        <a:rPr lang="ru-RU" sz="2500" dirty="0" smtClean="0"/>
                        <a:t>что нужно сделать?)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Stock</a:t>
                      </a:r>
                      <a:r>
                        <a:rPr lang="en-US" sz="2500" baseline="0" dirty="0" smtClean="0"/>
                        <a:t> - flow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Продолжительность</a:t>
                      </a:r>
                      <a:endParaRPr lang="ru-RU" sz="2500" dirty="0"/>
                    </a:p>
                  </a:txBody>
                  <a:tcPr/>
                </a:tc>
              </a:tr>
              <a:tr h="1339768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Вода – прибрежная доктрина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Выкачивать</a:t>
                      </a:r>
                      <a:r>
                        <a:rPr lang="ru-RU" sz="2500" baseline="0" dirty="0" smtClean="0"/>
                        <a:t> или сделать отвод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Flow</a:t>
                      </a: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Одно-моментная</a:t>
                      </a:r>
                      <a:endParaRPr lang="ru-RU" sz="2500" dirty="0" smtClean="0"/>
                    </a:p>
                  </a:txBody>
                  <a:tcPr/>
                </a:tc>
              </a:tr>
              <a:tr h="1162995"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Дикие животные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500" dirty="0" smtClean="0"/>
                        <a:t>Убить или захватить животное</a:t>
                      </a:r>
                      <a:endParaRPr lang="ru-RU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Flow</a:t>
                      </a:r>
                      <a:endParaRPr lang="ru-RU" sz="2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5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500" dirty="0" err="1" smtClean="0"/>
                        <a:t>Одно-моментная</a:t>
                      </a:r>
                      <a:endParaRPr lang="ru-RU" sz="25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642938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Эволюция прав собственности</a:t>
            </a:r>
          </a:p>
        </p:txBody>
      </p:sp>
      <p:pic>
        <p:nvPicPr>
          <p:cNvPr id="7171" name="Picture 3" descr="E:\L&amp;E\Property_Law\beaver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286000"/>
            <a:ext cx="4643437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5000625" y="2214563"/>
            <a:ext cx="4143375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>
                <a:hlinkClick r:id="rId4"/>
              </a:rPr>
              <a:t>Demsetz, Harold. 1967. ‘Toward a Theory of Property Rights’. </a:t>
            </a:r>
            <a:r>
              <a:rPr lang="en-US" sz="2800" i="1" dirty="0">
                <a:hlinkClick r:id="rId4"/>
              </a:rPr>
              <a:t>American Economic Review</a:t>
            </a:r>
            <a:r>
              <a:rPr lang="en-US" sz="2800" dirty="0">
                <a:hlinkClick r:id="rId4"/>
              </a:rPr>
              <a:t> 57(2):347–359.</a:t>
            </a:r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 стрелкой 13"/>
          <p:cNvCxnSpPr/>
          <p:nvPr/>
        </p:nvCxnSpPr>
        <p:spPr>
          <a:xfrm rot="5400000" flipH="1" flipV="1">
            <a:off x="-1930399" y="3429000"/>
            <a:ext cx="5002212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71500" y="5929313"/>
            <a:ext cx="6929438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71500" y="1571625"/>
            <a:ext cx="5500688" cy="435768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71500" y="3000375"/>
            <a:ext cx="3714750" cy="1500188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3571082" y="5215731"/>
            <a:ext cx="1428750" cy="158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964113" y="5607050"/>
            <a:ext cx="642938" cy="158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571500" y="5286375"/>
            <a:ext cx="4714875" cy="158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42875" y="1285875"/>
            <a:ext cx="428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A</a:t>
            </a:r>
            <a:endParaRPr lang="ru-RU" sz="3000" b="1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42875" y="714375"/>
            <a:ext cx="35718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$</a:t>
            </a:r>
            <a:endParaRPr lang="ru-RU" sz="3000" b="1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42875" y="2732088"/>
            <a:ext cx="428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B</a:t>
            </a:r>
            <a:endParaRPr lang="ru-RU" sz="3000" b="1"/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42875" y="5018088"/>
            <a:ext cx="428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C</a:t>
            </a:r>
            <a:endParaRPr lang="ru-RU" sz="3000" b="1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95275" y="5875338"/>
            <a:ext cx="428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0</a:t>
            </a:r>
            <a:endParaRPr lang="ru-RU" sz="3000" b="1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143375" y="4017963"/>
            <a:ext cx="428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D</a:t>
            </a:r>
            <a:endParaRPr lang="ru-RU" sz="3000" b="1"/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143500" y="4786313"/>
            <a:ext cx="428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E</a:t>
            </a:r>
            <a:endParaRPr lang="ru-RU" sz="3000" b="1"/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071938" y="5857875"/>
            <a:ext cx="428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F</a:t>
            </a:r>
            <a:endParaRPr lang="ru-RU" sz="3000" b="1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072063" y="5857875"/>
            <a:ext cx="428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G</a:t>
            </a:r>
            <a:endParaRPr lang="ru-RU" sz="3000" b="1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857875" y="5857875"/>
            <a:ext cx="428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b="1"/>
              <a:t>H</a:t>
            </a:r>
            <a:endParaRPr lang="ru-RU" sz="3000" b="1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929438" y="5929313"/>
            <a:ext cx="19288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solidFill>
                  <a:schemeClr val="tx2"/>
                </a:solidFill>
              </a:rPr>
              <a:t>Редкость</a:t>
            </a:r>
          </a:p>
        </p:txBody>
      </p:sp>
      <p:cxnSp>
        <p:nvCxnSpPr>
          <p:cNvPr id="44" name="Прямая со стрелкой 43"/>
          <p:cNvCxnSpPr/>
          <p:nvPr/>
        </p:nvCxnSpPr>
        <p:spPr>
          <a:xfrm rot="10800000">
            <a:off x="6215063" y="6643688"/>
            <a:ext cx="2357437" cy="158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одержимое 2"/>
          <p:cNvSpPr txBox="1">
            <a:spLocks/>
          </p:cNvSpPr>
          <p:nvPr/>
        </p:nvSpPr>
        <p:spPr>
          <a:xfrm>
            <a:off x="457200" y="1500188"/>
            <a:ext cx="8229600" cy="50006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Georgia"/>
              <a:buNone/>
              <a:defRPr/>
            </a:pPr>
            <a:r>
              <a:rPr lang="ru-RU" sz="3200" b="1" i="1" kern="0" dirty="0">
                <a:latin typeface="+mn-lt"/>
              </a:rPr>
              <a:t>Эволюция</a:t>
            </a:r>
            <a:r>
              <a:rPr lang="en-US" sz="3200" b="1" i="1" kern="0" dirty="0">
                <a:latin typeface="+mn-lt"/>
              </a:rPr>
              <a:t> </a:t>
            </a:r>
            <a:r>
              <a:rPr lang="ru-RU" sz="3200" b="1" i="1" kern="0" dirty="0">
                <a:latin typeface="+mn-lt"/>
              </a:rPr>
              <a:t>прав собственности</a:t>
            </a:r>
            <a:endParaRPr lang="ru-RU" sz="3200" i="1" kern="0" dirty="0">
              <a:latin typeface="+mn-lt"/>
            </a:endParaRPr>
          </a:p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Georgia"/>
              <a:buNone/>
              <a:defRPr/>
            </a:pPr>
            <a:endParaRPr lang="ru-RU" sz="3200" b="1" i="1" kern="0" dirty="0">
              <a:latin typeface="+mn-lt"/>
            </a:endParaRPr>
          </a:p>
          <a:p>
            <a:pPr marL="365760" indent="-256032" algn="ctr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Georgia"/>
              <a:buNone/>
              <a:defRPr/>
            </a:pPr>
            <a:endParaRPr lang="en-US" sz="3200" b="1" i="1" kern="0" dirty="0">
              <a:latin typeface="+mn-lt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357188" y="357188"/>
            <a:ext cx="8229600" cy="10668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</a:t>
            </a:r>
            <a:r>
              <a:rPr lang="ru-RU" sz="4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Понятие, значение, источники и эволюция прав собственности.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215063" y="5286375"/>
            <a:ext cx="2714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solidFill>
                  <a:schemeClr val="tx2"/>
                </a:solidFill>
              </a:rPr>
              <a:t>Удаленность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5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fontScale="92500" lnSpcReduction="2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Эволюция прав собственности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Если доход от приобретения прав на актив </a:t>
            </a:r>
            <a:r>
              <a:rPr lang="en-US" sz="3000" i="1" dirty="0" smtClean="0"/>
              <a:t>B</a:t>
            </a:r>
            <a:r>
              <a:rPr lang="ru-RU" sz="3000" i="1" dirty="0" smtClean="0"/>
              <a:t> </a:t>
            </a:r>
            <a:r>
              <a:rPr lang="ru-RU" sz="3000" dirty="0" smtClean="0"/>
              <a:t>превышает издержки приобретения и поддержания этих прав </a:t>
            </a:r>
            <a:r>
              <a:rPr lang="en-US" sz="3000" i="1" dirty="0" smtClean="0"/>
              <a:t>C</a:t>
            </a:r>
            <a:r>
              <a:rPr lang="ru-RU" sz="3000" dirty="0" smtClean="0"/>
              <a:t>, установление и защита прав собственности имеет смысл.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Но, издержки защиты прав собственности пропорциональны ожидаемому доходу от приобретения прав:</a:t>
            </a:r>
            <a:endParaRPr lang="en-US" sz="3000" dirty="0" smtClean="0"/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.6</a:t>
            </a:r>
            <a:r>
              <a:rPr lang="ru-RU" sz="3000" dirty="0" smtClean="0"/>
              <a:t>)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ru-RU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Условие возникновения прав собственности: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.7</a:t>
            </a:r>
            <a:r>
              <a:rPr lang="ru-RU" sz="3000" dirty="0" smtClean="0"/>
              <a:t>)</a:t>
            </a:r>
            <a:endParaRPr lang="en-US" sz="30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390650" y="4714875"/>
          <a:ext cx="6002338" cy="750888"/>
        </p:xfrm>
        <a:graphic>
          <a:graphicData uri="http://schemas.openxmlformats.org/presentationml/2006/ole">
            <p:oleObj spid="_x0000_s5122" name="Формула" r:id="rId4" imgW="1930320" imgH="2412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24263" y="6115050"/>
          <a:ext cx="1893887" cy="671513"/>
        </p:xfrm>
        <a:graphic>
          <a:graphicData uri="http://schemas.openxmlformats.org/presentationml/2006/ole">
            <p:oleObj spid="_x0000_s5123" name="Формула" r:id="rId5" imgW="6094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Эволюция прав собственности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Если издержки защиты прав собственности растут быстрее, чем ценность актива:</a:t>
            </a:r>
          </a:p>
          <a:p>
            <a:pPr marL="365760" indent="-256032" algn="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4</a:t>
            </a:r>
            <a:r>
              <a:rPr lang="ru-RU" sz="3000" dirty="0" smtClean="0"/>
              <a:t>.8</a:t>
            </a:r>
            <a:r>
              <a:rPr lang="ru-RU" sz="3000" dirty="0" smtClean="0"/>
              <a:t>)</a:t>
            </a:r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Права собственности не будут установлены, так как</a:t>
            </a:r>
            <a:r>
              <a:rPr lang="en-US" sz="3000" dirty="0" smtClean="0"/>
              <a:t> </a:t>
            </a:r>
            <a:r>
              <a:rPr lang="ru-RU" sz="3000" dirty="0" smtClean="0"/>
              <a:t>всегда выполняется: </a:t>
            </a:r>
            <a:r>
              <a:rPr lang="en-US" sz="3000" i="1" dirty="0" smtClean="0"/>
              <a:t>C’(B)&gt;B</a:t>
            </a:r>
            <a:endParaRPr lang="ru-RU" sz="3000" dirty="0" smtClean="0"/>
          </a:p>
          <a:p>
            <a:pPr marL="365760" indent="-256032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3000" dirty="0" smtClean="0"/>
              <a:t>Если </a:t>
            </a:r>
            <a:r>
              <a:rPr lang="en-US" sz="3000" i="1" dirty="0" smtClean="0"/>
              <a:t>c’(B)&gt;0 </a:t>
            </a:r>
            <a:r>
              <a:rPr lang="ru-RU" sz="3000" dirty="0" smtClean="0"/>
              <a:t>и </a:t>
            </a:r>
            <a:r>
              <a:rPr lang="en-US" sz="3000" i="1" dirty="0" smtClean="0"/>
              <a:t>c’’(B)&gt;0 </a:t>
            </a:r>
            <a:r>
              <a:rPr lang="ru-RU" sz="3000" dirty="0" smtClean="0"/>
              <a:t>права собственности могут быть в какой-то момент установлены, но потом они снова могут исчезнуть.</a:t>
            </a:r>
            <a:endParaRPr lang="en-US" sz="3000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684588" y="3254375"/>
          <a:ext cx="1816100" cy="671513"/>
        </p:xfrm>
        <a:graphic>
          <a:graphicData uri="http://schemas.openxmlformats.org/presentationml/2006/ole">
            <p:oleObj spid="_x0000_s6146" name="Формула" r:id="rId4" imgW="5839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400" smtClean="0"/>
              <a:t>Система прав собственности – это «совокупность методов предоставления конкретным индивидам «полномочий» выбирать любой способ использования конкретных благ из класса незапрещенных способов использования этих благ».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400" i="1" smtClean="0"/>
              <a:t>А. Алчян</a:t>
            </a:r>
            <a:endParaRPr lang="en-US" sz="3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низ 8"/>
          <p:cNvSpPr/>
          <p:nvPr/>
        </p:nvSpPr>
        <p:spPr>
          <a:xfrm rot="20684164">
            <a:off x="5664200" y="3316288"/>
            <a:ext cx="357188" cy="982662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/>
          </a:p>
        </p:txBody>
      </p:sp>
      <p:sp>
        <p:nvSpPr>
          <p:cNvPr id="8" name="Стрелка вниз 7"/>
          <p:cNvSpPr/>
          <p:nvPr/>
        </p:nvSpPr>
        <p:spPr>
          <a:xfrm rot="1415776">
            <a:off x="3032125" y="3309938"/>
            <a:ext cx="357188" cy="982662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200" b="1" dirty="0"/>
          </a:p>
        </p:txBody>
      </p:sp>
      <p:sp>
        <p:nvSpPr>
          <p:cNvPr id="4" name="Овал 3"/>
          <p:cNvSpPr/>
          <p:nvPr/>
        </p:nvSpPr>
        <p:spPr>
          <a:xfrm>
            <a:off x="1785938" y="1714500"/>
            <a:ext cx="5572125" cy="17145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dirty="0"/>
              <a:t>Права собственности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313" y="4286250"/>
            <a:ext cx="4143375" cy="150018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/>
              <a:t>Имущественные права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6313" y="4286250"/>
            <a:ext cx="4143375" cy="150018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/>
              <a:t>Права на передачу прав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Стимулы к труду.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8" y="2752725"/>
          <a:ext cx="9001155" cy="4105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31"/>
                <a:gridCol w="1800231"/>
                <a:gridCol w="1800231"/>
                <a:gridCol w="1800231"/>
                <a:gridCol w="1800231"/>
              </a:tblGrid>
              <a:tr h="861603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Часы работы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Выпуск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Полез-ность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Издерж-ки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Общест-венное</a:t>
                      </a:r>
                      <a:r>
                        <a:rPr lang="ru-RU" sz="2600" baseline="0" dirty="0" smtClean="0"/>
                        <a:t> </a:t>
                      </a:r>
                      <a:r>
                        <a:rPr lang="ru-RU" sz="2600" baseline="0" dirty="0" err="1" smtClean="0"/>
                        <a:t>б</a:t>
                      </a:r>
                      <a:r>
                        <a:rPr lang="ru-RU" sz="2600" dirty="0" err="1" smtClean="0"/>
                        <a:t>огатст-во</a:t>
                      </a:r>
                      <a:endParaRPr lang="ru-RU" sz="26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</a:tr>
              <a:tr h="61387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Стимулы к труду.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8" y="2752725"/>
          <a:ext cx="9001155" cy="4105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31"/>
                <a:gridCol w="1800231"/>
                <a:gridCol w="1800231"/>
                <a:gridCol w="1800231"/>
                <a:gridCol w="1800231"/>
              </a:tblGrid>
              <a:tr h="861603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Часы работы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Удер-жанный</a:t>
                      </a:r>
                      <a:r>
                        <a:rPr lang="ru-RU" sz="2600" dirty="0" smtClean="0"/>
                        <a:t> выпуск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Полез-ность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Издерж-ки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Общест-венное</a:t>
                      </a:r>
                      <a:r>
                        <a:rPr lang="ru-RU" sz="2600" baseline="0" dirty="0" smtClean="0"/>
                        <a:t> </a:t>
                      </a:r>
                      <a:r>
                        <a:rPr lang="ru-RU" sz="2600" baseline="0" dirty="0" err="1" smtClean="0"/>
                        <a:t>б</a:t>
                      </a:r>
                      <a:r>
                        <a:rPr lang="ru-RU" sz="2600" dirty="0" err="1" smtClean="0"/>
                        <a:t>огатст-во</a:t>
                      </a:r>
                      <a:endParaRPr lang="ru-RU" sz="26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0,5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-1</a:t>
                      </a:r>
                      <a:endParaRPr lang="ru-RU" sz="2800" dirty="0"/>
                    </a:p>
                  </a:txBody>
                  <a:tcPr/>
                </a:tc>
              </a:tr>
              <a:tr h="61387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-3</a:t>
                      </a:r>
                      <a:endParaRPr lang="ru-RU" sz="28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1,5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-8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Стимулы к труду.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8" y="2928938"/>
          <a:ext cx="9001158" cy="3896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3"/>
                <a:gridCol w="1500193"/>
                <a:gridCol w="1500193"/>
                <a:gridCol w="1500193"/>
                <a:gridCol w="1500193"/>
                <a:gridCol w="1500193"/>
              </a:tblGrid>
              <a:tr h="861603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Часы работы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Вы-пуск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Удер-жан-ный</a:t>
                      </a:r>
                      <a:r>
                        <a:rPr lang="ru-RU" sz="2600" dirty="0" smtClean="0"/>
                        <a:t> выпуск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Полез-ность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Издер-жки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err="1" smtClean="0"/>
                        <a:t>Общес-твен-ное</a:t>
                      </a:r>
                      <a:r>
                        <a:rPr lang="ru-RU" sz="2600" baseline="0" dirty="0" smtClean="0"/>
                        <a:t> </a:t>
                      </a:r>
                      <a:r>
                        <a:rPr lang="ru-RU" sz="2600" baseline="0" dirty="0" err="1" smtClean="0"/>
                        <a:t>б</a:t>
                      </a:r>
                      <a:r>
                        <a:rPr lang="ru-RU" sz="2600" dirty="0" err="1" smtClean="0"/>
                        <a:t>огат-ство</a:t>
                      </a:r>
                      <a:endParaRPr lang="ru-RU" sz="26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</a:t>
                      </a:r>
                      <a:endParaRPr lang="ru-RU" sz="2800" dirty="0"/>
                    </a:p>
                  </a:txBody>
                  <a:tcPr/>
                </a:tc>
              </a:tr>
              <a:tr h="60509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0,5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38</a:t>
                      </a:r>
                      <a:endParaRPr lang="ru-RU" sz="2800" dirty="0"/>
                    </a:p>
                  </a:txBody>
                  <a:tcPr/>
                </a:tc>
              </a:tr>
              <a:tr h="61387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35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 lnSpcReduction="10000"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sz="3200" dirty="0" smtClean="0"/>
              <a:t>Стимулы к труду.</a:t>
            </a:r>
          </a:p>
          <a:p>
            <a:pPr marL="624078" indent="-514350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r>
              <a:rPr lang="ru-RU" sz="3200" dirty="0" smtClean="0"/>
              <a:t>Общественно оптимальный результат: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3200" dirty="0" smtClean="0"/>
              <a:t>Когда индивид сам обладает правами собственности на созданный им продукт;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ru-RU" sz="3200" dirty="0" smtClean="0"/>
              <a:t>Когда правами собственности на произведенный индивидом продукт обладает его наниматель.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sz="3200" b="1" i="1" dirty="0" smtClean="0"/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002213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b="1" i="1" dirty="0" smtClean="0"/>
              <a:t>Оправдание прав собственности</a:t>
            </a:r>
          </a:p>
          <a:p>
            <a:pPr marL="624078" indent="-514350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ru-RU" sz="3200" dirty="0" smtClean="0"/>
              <a:t>Стимулы к инвестированию в объект собственности.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sz="3200" dirty="0" smtClean="0"/>
              <a:t>Индивид, обладающий правом владения и правом на передачу прав на объект собственности заинтересован в поддержании и улучшении этой собственности, так как это обеспечит ему будущие доходы.</a:t>
            </a:r>
          </a:p>
          <a:p>
            <a:pPr marL="365760" indent="-256032" algn="ctr" eaLnBrk="1" fontAlgn="auto" hangingPunct="1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200" b="1" i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88" y="504825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Понятие, значение, источники и эволюция прав собственности.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</TotalTime>
  <Words>1197</Words>
  <Application>Microsoft Office PowerPoint</Application>
  <PresentationFormat>Экран (4:3)</PresentationFormat>
  <Paragraphs>277</Paragraphs>
  <Slides>25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Городская</vt:lpstr>
      <vt:lpstr>Формула</vt:lpstr>
      <vt:lpstr>ЭКОНОМИЧЕСКИЙ АНАЛИЗ ПРАВА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  <vt:lpstr>Слайд 23</vt:lpstr>
      <vt:lpstr>4. Понятие, значение, источники и эволюция прав собственности.</vt:lpstr>
      <vt:lpstr>4. Понятие, значение, источники и эволюция прав собственности.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103</cp:revision>
  <dcterms:created xsi:type="dcterms:W3CDTF">2011-02-06T17:02:24Z</dcterms:created>
  <dcterms:modified xsi:type="dcterms:W3CDTF">2015-02-16T10:06:50Z</dcterms:modified>
</cp:coreProperties>
</file>