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  <p:sldMasterId id="2147483816" r:id="rId2"/>
  </p:sldMasterIdLst>
  <p:sldIdLst>
    <p:sldId id="256" r:id="rId3"/>
    <p:sldId id="264" r:id="rId4"/>
    <p:sldId id="260" r:id="rId5"/>
    <p:sldId id="266" r:id="rId6"/>
    <p:sldId id="268" r:id="rId7"/>
    <p:sldId id="269" r:id="rId8"/>
    <p:sldId id="270" r:id="rId9"/>
    <p:sldId id="267" r:id="rId10"/>
    <p:sldId id="271" r:id="rId11"/>
    <p:sldId id="27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raseva\Desktop\&#1083;&#1072;&#1073;&#1086;&#1088;&#1072;&#1090;&#1086;&#1088;&#1080;&#1103;\&#1092;&#1086;&#1088;&#1084;&#1091;&#1083;&#1072;%20&#1082;&#1086;&#1101;&#1092;&#1092;&#1080;&#1094;&#1080;&#1077;&#1085;&#1090;&#1072;%20&#1074;&#1099;&#1087;&#1086;&#1083;&#1085;&#1077;&#1085;&#1080;&#1103;%20&#1085;&#1072;&#1075;&#1088;&#1091;&#1079;&#1082;&#1080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Зависимость корректирующего коэффициента </a:t>
            </a:r>
          </a:p>
          <a:p>
            <a:pPr>
              <a:defRPr/>
            </a:pPr>
            <a:r>
              <a:rPr lang="ru-RU"/>
              <a:t>от выполнения норматива по нагрузке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Лист1!$A$32:$A$52</c:f>
              <c:numCache>
                <c:formatCode>General</c:formatCode>
                <c:ptCount val="21"/>
                <c:pt idx="0">
                  <c:v>100</c:v>
                </c:pt>
                <c:pt idx="1">
                  <c:v>90</c:v>
                </c:pt>
                <c:pt idx="2">
                  <c:v>80</c:v>
                </c:pt>
                <c:pt idx="3">
                  <c:v>70</c:v>
                </c:pt>
                <c:pt idx="4">
                  <c:v>60</c:v>
                </c:pt>
                <c:pt idx="5">
                  <c:v>50</c:v>
                </c:pt>
                <c:pt idx="6">
                  <c:v>40</c:v>
                </c:pt>
                <c:pt idx="7">
                  <c:v>30</c:v>
                </c:pt>
                <c:pt idx="8">
                  <c:v>20</c:v>
                </c:pt>
                <c:pt idx="9">
                  <c:v>10</c:v>
                </c:pt>
                <c:pt idx="10">
                  <c:v>0</c:v>
                </c:pt>
                <c:pt idx="11">
                  <c:v>-10</c:v>
                </c:pt>
                <c:pt idx="12">
                  <c:v>-20</c:v>
                </c:pt>
                <c:pt idx="13">
                  <c:v>-30</c:v>
                </c:pt>
                <c:pt idx="14">
                  <c:v>-40</c:v>
                </c:pt>
                <c:pt idx="15">
                  <c:v>-50</c:v>
                </c:pt>
                <c:pt idx="16">
                  <c:v>-60</c:v>
                </c:pt>
                <c:pt idx="17">
                  <c:v>-70</c:v>
                </c:pt>
                <c:pt idx="18">
                  <c:v>-80</c:v>
                </c:pt>
                <c:pt idx="19">
                  <c:v>-90</c:v>
                </c:pt>
                <c:pt idx="20">
                  <c:v>-100</c:v>
                </c:pt>
              </c:numCache>
            </c:numRef>
          </c:xVal>
          <c:yVal>
            <c:numRef>
              <c:f>Лист1!$B$32:$B$52</c:f>
              <c:numCache>
                <c:formatCode>0.00</c:formatCode>
                <c:ptCount val="21"/>
                <c:pt idx="0">
                  <c:v>1.9</c:v>
                </c:pt>
                <c:pt idx="1">
                  <c:v>1.8888888888888888</c:v>
                </c:pt>
                <c:pt idx="2">
                  <c:v>1.875</c:v>
                </c:pt>
                <c:pt idx="3">
                  <c:v>1.8571428571428572</c:v>
                </c:pt>
                <c:pt idx="4">
                  <c:v>1.8333333333333333</c:v>
                </c:pt>
                <c:pt idx="5">
                  <c:v>1.8</c:v>
                </c:pt>
                <c:pt idx="6">
                  <c:v>1.75</c:v>
                </c:pt>
                <c:pt idx="7">
                  <c:v>1.6666666666666667</c:v>
                </c:pt>
                <c:pt idx="8">
                  <c:v>1.5</c:v>
                </c:pt>
                <c:pt idx="9">
                  <c:v>1.25</c:v>
                </c:pt>
                <c:pt idx="10">
                  <c:v>1</c:v>
                </c:pt>
                <c:pt idx="11">
                  <c:v>0.88888888888888884</c:v>
                </c:pt>
                <c:pt idx="12">
                  <c:v>0.875</c:v>
                </c:pt>
                <c:pt idx="13">
                  <c:v>0.85714285714285721</c:v>
                </c:pt>
                <c:pt idx="14">
                  <c:v>0.83333333333333326</c:v>
                </c:pt>
                <c:pt idx="15">
                  <c:v>0.8</c:v>
                </c:pt>
                <c:pt idx="16">
                  <c:v>0.75</c:v>
                </c:pt>
                <c:pt idx="17">
                  <c:v>0.66666666666666674</c:v>
                </c:pt>
                <c:pt idx="18">
                  <c:v>0.5</c:v>
                </c:pt>
                <c:pt idx="19">
                  <c:v>0.25</c:v>
                </c:pt>
                <c:pt idx="20">
                  <c:v>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4379072"/>
        <c:axId val="104380992"/>
      </c:scatterChart>
      <c:valAx>
        <c:axId val="1043790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4380992"/>
        <c:crosses val="autoZero"/>
        <c:crossBetween val="midCat"/>
      </c:valAx>
      <c:valAx>
        <c:axId val="104380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43790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3AFFFC8-B43D-4DF6-8DFC-BFCA7776E31F}" type="datetimeFigureOut">
              <a:rPr lang="ru-RU" smtClean="0"/>
              <a:t>21.10.2015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F97971E-02E4-4D68-87C4-4326090DF45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Педагогические чтения 21.10.2015</a:t>
            </a:r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/>
              <a:t>Подходы к системе расчета персонального рейтинга ППС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848" y="332656"/>
            <a:ext cx="3835632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1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Учет качества преподавания (анкетирование, экспертная оценка…?</a:t>
            </a:r>
          </a:p>
          <a:p>
            <a:r>
              <a:rPr lang="ru-RU" dirty="0" smtClean="0"/>
              <a:t>Достоверность (разные виды деятельности)</a:t>
            </a:r>
          </a:p>
          <a:p>
            <a:r>
              <a:rPr lang="ru-RU" dirty="0" smtClean="0"/>
              <a:t>Штатное расписание и нагрузка</a:t>
            </a:r>
          </a:p>
          <a:p>
            <a:r>
              <a:rPr lang="ru-RU" dirty="0" smtClean="0"/>
              <a:t>Особенности разных кафедр </a:t>
            </a:r>
          </a:p>
          <a:p>
            <a:r>
              <a:rPr lang="ru-RU" dirty="0" smtClean="0"/>
              <a:t>ЧТО ДЕЛАТЬ С ИТОГАМИ?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6344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Предпосылки и источники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ru-RU" b="1" u="sng" dirty="0" smtClean="0"/>
              <a:t>ЦЕЛЬ: </a:t>
            </a:r>
          </a:p>
          <a:p>
            <a:pPr marL="114300" indent="0">
              <a:buNone/>
            </a:pPr>
            <a:r>
              <a:rPr lang="ru-RU" b="1" dirty="0" smtClean="0"/>
              <a:t>Управленческая </a:t>
            </a:r>
            <a:r>
              <a:rPr lang="ru-RU" dirty="0" smtClean="0"/>
              <a:t>(</a:t>
            </a:r>
            <a:r>
              <a:rPr lang="ru-RU" dirty="0"/>
              <a:t>мотивация лучших; принятие решений по худшим</a:t>
            </a:r>
            <a:r>
              <a:rPr lang="ru-RU" dirty="0" smtClean="0"/>
              <a:t>)</a:t>
            </a:r>
            <a:r>
              <a:rPr lang="ru-RU" dirty="0"/>
              <a:t> </a:t>
            </a:r>
            <a:endParaRPr lang="ru-RU" dirty="0" smtClean="0"/>
          </a:p>
          <a:p>
            <a:pPr marL="114300" indent="0">
              <a:buNone/>
            </a:pPr>
            <a:r>
              <a:rPr lang="ru-RU" b="1" dirty="0"/>
              <a:t>А</a:t>
            </a:r>
            <a:r>
              <a:rPr lang="ru-RU" b="1" dirty="0" smtClean="0"/>
              <a:t>налитическая </a:t>
            </a:r>
            <a:r>
              <a:rPr lang="ru-RU" dirty="0"/>
              <a:t>(анализ ситуации по </a:t>
            </a:r>
            <a:r>
              <a:rPr lang="ru-RU" dirty="0" smtClean="0"/>
              <a:t>курсам, выявление сильных и слабых сторон преподавателя, оптимизация видов нагрузки) </a:t>
            </a:r>
            <a:endParaRPr lang="en-US" b="1" dirty="0" smtClean="0"/>
          </a:p>
          <a:p>
            <a:r>
              <a:rPr lang="ru-RU" b="1" dirty="0" smtClean="0"/>
              <a:t>Действие </a:t>
            </a:r>
            <a:r>
              <a:rPr lang="ru-RU" b="1" dirty="0" smtClean="0"/>
              <a:t>системы </a:t>
            </a:r>
            <a:r>
              <a:rPr lang="ru-RU" b="1" dirty="0" err="1" smtClean="0"/>
              <a:t>рейтингования</a:t>
            </a:r>
            <a:r>
              <a:rPr lang="ru-RU" b="1" dirty="0" smtClean="0"/>
              <a:t> научных сотрудников</a:t>
            </a:r>
            <a:endParaRPr lang="ru-RU" b="1" dirty="0"/>
          </a:p>
          <a:p>
            <a:r>
              <a:rPr lang="ru-RU" b="1" dirty="0" smtClean="0"/>
              <a:t>Указание ректората</a:t>
            </a:r>
          </a:p>
          <a:p>
            <a:r>
              <a:rPr lang="ru-RU" b="1" dirty="0" smtClean="0"/>
              <a:t>ИАС </a:t>
            </a:r>
            <a:r>
              <a:rPr lang="ru-RU" b="1" dirty="0" smtClean="0"/>
              <a:t>«Наука МГУ» (ИСТИНА)</a:t>
            </a:r>
          </a:p>
          <a:p>
            <a:r>
              <a:rPr lang="ru-RU" b="1" dirty="0" smtClean="0"/>
              <a:t>АИС «Педагогическая нагрузка»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940877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0668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Показатели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800" dirty="0" smtClean="0"/>
              <a:t> </a:t>
            </a:r>
            <a:endParaRPr lang="ru-RU" sz="2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231556"/>
              </p:ext>
            </p:extLst>
          </p:nvPr>
        </p:nvGraphicFramePr>
        <p:xfrm>
          <a:off x="467544" y="1268760"/>
          <a:ext cx="8424935" cy="4695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/>
                <a:gridCol w="3168352"/>
                <a:gridCol w="792087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Свойства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Вес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2052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Научные статьи, индексируемые в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WoS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Импакт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-фактор ISI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разделить на число соавторов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2">
                        <a:lumMod val="40000"/>
                        <a:lumOff val="60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Научные статьи, индексируемые в  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Scopus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Импакт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-фактор ISI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разделить на число соавторов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Научные статьи в журналах «Списка МГУ» с импакт-фактором не ниже 0,2 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Импакт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-фактор РИНЦ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разделить на число соавторов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Научные статьи в журналах списка ВАК, с импакт-фактором ниже 0,2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Импакт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-фактор РИНЦ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разделить на число соавторов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1505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0668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Показатели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800" dirty="0" smtClean="0"/>
              <a:t> </a:t>
            </a:r>
            <a:endParaRPr lang="ru-RU" sz="2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0514"/>
              </p:ext>
            </p:extLst>
          </p:nvPr>
        </p:nvGraphicFramePr>
        <p:xfrm>
          <a:off x="467544" y="1268760"/>
          <a:ext cx="8424935" cy="5087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/>
                <a:gridCol w="3168352"/>
                <a:gridCol w="792087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Свойства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Вес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2052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Сборники статей конференций, индексируемых в WoS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печатных листов статьи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разделить на число соавторов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2">
                        <a:lumMod val="40000"/>
                        <a:lumOff val="60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Сборники научных статей и сборники статей  российских и международных конференций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печатных листов статьи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разделить на число соавторов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Тезисы международной конференции 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тезисов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разделить на число соавторов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Публикация монографии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авторских печатных листов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разделить на число соавторов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64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0668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Показатели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800" dirty="0" smtClean="0"/>
              <a:t> </a:t>
            </a:r>
            <a:endParaRPr lang="ru-RU" sz="2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6656618"/>
              </p:ext>
            </p:extLst>
          </p:nvPr>
        </p:nvGraphicFramePr>
        <p:xfrm>
          <a:off x="452488" y="1268760"/>
          <a:ext cx="8439992" cy="48745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2475"/>
                <a:gridCol w="3174014"/>
                <a:gridCol w="793503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Свойства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Вес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2052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Публикация  учебника 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авторских печатных листов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разделить на число соавторов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2">
                        <a:lumMod val="40000"/>
                        <a:lumOff val="60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Публикация учебного пособия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авторских печатных листов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разделить на число соавторов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Публикация учебно-методической работы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работа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Редактирование сборника, монографии или учебника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отредактированных сборников, монографий, учебников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2868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0668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Показатели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800" dirty="0" smtClean="0"/>
              <a:t> </a:t>
            </a:r>
            <a:endParaRPr lang="ru-RU" sz="2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791687"/>
              </p:ext>
            </p:extLst>
          </p:nvPr>
        </p:nvGraphicFramePr>
        <p:xfrm>
          <a:off x="539552" y="1268760"/>
          <a:ext cx="8352930" cy="37412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5412"/>
                <a:gridCol w="3174014"/>
                <a:gridCol w="793504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Свойства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Вес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2052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Защита кандидатской  диссертации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Диссертация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2">
                        <a:lumMod val="40000"/>
                        <a:lumOff val="60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Защита докторской  диссертации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Диссертация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Цитирования в базе данных WOS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цитирований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236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Цитирования в базе данных </a:t>
                      </a: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Scopus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РИНЦ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цитирований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2109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 НИР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Финансирование в тысячах рублей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236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 НИР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Финансирование в тысячах рублей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разделить на число соисполнителей НИР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2650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0668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Показатели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800" dirty="0" smtClean="0"/>
              <a:t> </a:t>
            </a:r>
            <a:endParaRPr lang="ru-RU" sz="2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182445"/>
              </p:ext>
            </p:extLst>
          </p:nvPr>
        </p:nvGraphicFramePr>
        <p:xfrm>
          <a:off x="323527" y="1268760"/>
          <a:ext cx="8568955" cy="2211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8828"/>
                <a:gridCol w="3256101"/>
                <a:gridCol w="814026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Свойства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Вес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236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нормы учебной нагрузки: ведение аудиторной и самостоятельной работы, руководство дипломными, курсовыми, кандидатскими, докторскими работами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Академические часы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300*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4005064"/>
            <a:ext cx="843528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/>
              <a:t>*</a:t>
            </a:r>
            <a:r>
              <a:rPr lang="ru-RU" sz="2000" dirty="0"/>
              <a:t>В случае перевыполнения или недовыполнения норм учебной нагрузки количество баллов умножается на поправочный коэффициент ( см. приложение 1). Если нагрузка превышается более, чем на 100 процентов, применяется максимальный коэффициент 1,9.</a:t>
            </a:r>
          </a:p>
          <a:p>
            <a:pPr lvl="0"/>
            <a:r>
              <a:rPr lang="ru-RU" sz="2000" dirty="0"/>
              <a:t>** Умножается на коэффициент качества на основе результатов анкетирования студентов </a:t>
            </a:r>
          </a:p>
        </p:txBody>
      </p:sp>
    </p:spTree>
    <p:extLst>
      <p:ext uri="{BB962C8B-B14F-4D97-AF65-F5344CB8AC3E}">
        <p14:creationId xmlns:p14="http://schemas.microsoft.com/office/powerpoint/2010/main" val="3935881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1379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Корректирующий коэффициент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055505"/>
              </p:ext>
            </p:extLst>
          </p:nvPr>
        </p:nvGraphicFramePr>
        <p:xfrm>
          <a:off x="107505" y="1700808"/>
          <a:ext cx="8784975" cy="49696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0929"/>
                <a:gridCol w="1659430"/>
                <a:gridCol w="1224136"/>
                <a:gridCol w="1408241"/>
                <a:gridCol w="1688103"/>
                <a:gridCol w="1224136"/>
              </a:tblGrid>
              <a:tr h="310535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Перевыполнение норматива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Недовыполнение норматива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16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процент перевыполнения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корректирующий коэффициент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расчетная формула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процент недовыполнения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корректирующий коэффициент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расчетная формула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105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x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y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x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y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05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100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1,90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rowSpan="9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y=2-10/x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-100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0,00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y=y(0)-1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105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90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1,89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-90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0,25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y=y(10)-1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105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80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1,88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-80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0,50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y=y(20)-1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105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70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1,86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-70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0,67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y=y(30)-1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105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60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1,83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-60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0,75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y=y(40)-1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105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50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1,80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-50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0,80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y=y(50)-1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105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40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1,75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-40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0,83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y=y(60)-1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105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30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1,67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-30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0,86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y=y(70)-1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105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20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1,50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-20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0,88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y=y(80)-1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105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10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1,25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-10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0,89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y=y(90)-1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105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0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1,00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Выполнение норматива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895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Корректирующий коэффициент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3323913"/>
              </p:ext>
            </p:extLst>
          </p:nvPr>
        </p:nvGraphicFramePr>
        <p:xfrm>
          <a:off x="457200" y="2249488"/>
          <a:ext cx="8229600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14131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1306</TotalTime>
  <Words>514</Words>
  <Application>Microsoft Office PowerPoint</Application>
  <PresentationFormat>Экран (4:3)</PresentationFormat>
  <Paragraphs>181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20" baseType="lpstr">
      <vt:lpstr>Arial</vt:lpstr>
      <vt:lpstr>Book Antiqua</vt:lpstr>
      <vt:lpstr>Calibri</vt:lpstr>
      <vt:lpstr>Century Gothic</vt:lpstr>
      <vt:lpstr>Georgia</vt:lpstr>
      <vt:lpstr>Times New Roman</vt:lpstr>
      <vt:lpstr>Trebuchet MS</vt:lpstr>
      <vt:lpstr>Wingdings 2</vt:lpstr>
      <vt:lpstr>Аптека</vt:lpstr>
      <vt:lpstr>Городская</vt:lpstr>
      <vt:lpstr>Подходы к системе расчета персонального рейтинга ППС</vt:lpstr>
      <vt:lpstr>Предпосылки и источники</vt:lpstr>
      <vt:lpstr>Показатели</vt:lpstr>
      <vt:lpstr>Показатели</vt:lpstr>
      <vt:lpstr>Показатели</vt:lpstr>
      <vt:lpstr>Показатели</vt:lpstr>
      <vt:lpstr>Показатели</vt:lpstr>
      <vt:lpstr>Корректирующий коэффициент</vt:lpstr>
      <vt:lpstr>Корректирующий коэффициент</vt:lpstr>
      <vt:lpstr>Проблемы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Исполнительская дисциплина и корпоративная этика преподавателя экономического факультета</dc:title>
  <dc:creator>a2</dc:creator>
  <cp:lastModifiedBy>Palt Mihail Viktorovich</cp:lastModifiedBy>
  <cp:revision>29</cp:revision>
  <dcterms:created xsi:type="dcterms:W3CDTF">2015-02-25T00:14:28Z</dcterms:created>
  <dcterms:modified xsi:type="dcterms:W3CDTF">2015-10-21T07:28:19Z</dcterms:modified>
</cp:coreProperties>
</file>