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  <p:sldMasterId id="2147483816" r:id="rId2"/>
  </p:sldMasterIdLst>
  <p:sldIdLst>
    <p:sldId id="256" r:id="rId3"/>
    <p:sldId id="264" r:id="rId4"/>
    <p:sldId id="260" r:id="rId5"/>
    <p:sldId id="266" r:id="rId6"/>
    <p:sldId id="268" r:id="rId7"/>
    <p:sldId id="269" r:id="rId8"/>
    <p:sldId id="270" r:id="rId9"/>
    <p:sldId id="267" r:id="rId10"/>
    <p:sldId id="271" r:id="rId11"/>
    <p:sldId id="272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270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karaseva\Desktop\&#1083;&#1072;&#1073;&#1086;&#1088;&#1072;&#1090;&#1086;&#1088;&#1080;&#1103;\&#1092;&#1086;&#1088;&#1084;&#1091;&#1083;&#1072;%20&#1082;&#1086;&#1101;&#1092;&#1092;&#1080;&#1094;&#1080;&#1077;&#1085;&#1090;&#1072;%20&#1074;&#1099;&#1087;&#1086;&#1083;&#1085;&#1077;&#1085;&#1080;&#1103;%20&#1085;&#1072;&#1075;&#1088;&#1091;&#1079;&#1082;&#1080;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6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/>
              <a:t>Зависимость корректирующего коэффициента </a:t>
            </a:r>
          </a:p>
          <a:p>
            <a:pPr>
              <a:defRPr/>
            </a:pPr>
            <a:r>
              <a:rPr lang="ru-RU"/>
              <a:t>от выполнения норматива по нагрузке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6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scatterChart>
        <c:scatterStyle val="smoothMarker"/>
        <c:varyColors val="0"/>
        <c:ser>
          <c:idx val="0"/>
          <c:order val="0"/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Лист1!$A$32:$A$52</c:f>
              <c:numCache>
                <c:formatCode>General</c:formatCode>
                <c:ptCount val="21"/>
                <c:pt idx="0">
                  <c:v>100</c:v>
                </c:pt>
                <c:pt idx="1">
                  <c:v>90</c:v>
                </c:pt>
                <c:pt idx="2">
                  <c:v>80</c:v>
                </c:pt>
                <c:pt idx="3">
                  <c:v>70</c:v>
                </c:pt>
                <c:pt idx="4">
                  <c:v>60</c:v>
                </c:pt>
                <c:pt idx="5">
                  <c:v>50</c:v>
                </c:pt>
                <c:pt idx="6">
                  <c:v>40</c:v>
                </c:pt>
                <c:pt idx="7">
                  <c:v>30</c:v>
                </c:pt>
                <c:pt idx="8">
                  <c:v>20</c:v>
                </c:pt>
                <c:pt idx="9">
                  <c:v>10</c:v>
                </c:pt>
                <c:pt idx="10">
                  <c:v>0</c:v>
                </c:pt>
                <c:pt idx="11">
                  <c:v>-10</c:v>
                </c:pt>
                <c:pt idx="12">
                  <c:v>-20</c:v>
                </c:pt>
                <c:pt idx="13">
                  <c:v>-30</c:v>
                </c:pt>
                <c:pt idx="14">
                  <c:v>-40</c:v>
                </c:pt>
                <c:pt idx="15">
                  <c:v>-50</c:v>
                </c:pt>
                <c:pt idx="16">
                  <c:v>-60</c:v>
                </c:pt>
                <c:pt idx="17">
                  <c:v>-70</c:v>
                </c:pt>
                <c:pt idx="18">
                  <c:v>-80</c:v>
                </c:pt>
                <c:pt idx="19">
                  <c:v>-90</c:v>
                </c:pt>
                <c:pt idx="20">
                  <c:v>-100</c:v>
                </c:pt>
              </c:numCache>
            </c:numRef>
          </c:xVal>
          <c:yVal>
            <c:numRef>
              <c:f>Лист1!$B$32:$B$52</c:f>
              <c:numCache>
                <c:formatCode>0.00</c:formatCode>
                <c:ptCount val="21"/>
                <c:pt idx="0">
                  <c:v>1.9</c:v>
                </c:pt>
                <c:pt idx="1">
                  <c:v>1.8888888888888888</c:v>
                </c:pt>
                <c:pt idx="2">
                  <c:v>1.875</c:v>
                </c:pt>
                <c:pt idx="3">
                  <c:v>1.8571428571428572</c:v>
                </c:pt>
                <c:pt idx="4">
                  <c:v>1.8333333333333333</c:v>
                </c:pt>
                <c:pt idx="5">
                  <c:v>1.8</c:v>
                </c:pt>
                <c:pt idx="6">
                  <c:v>1.75</c:v>
                </c:pt>
                <c:pt idx="7">
                  <c:v>1.6666666666666667</c:v>
                </c:pt>
                <c:pt idx="8">
                  <c:v>1.5</c:v>
                </c:pt>
                <c:pt idx="9">
                  <c:v>1.25</c:v>
                </c:pt>
                <c:pt idx="10">
                  <c:v>1</c:v>
                </c:pt>
                <c:pt idx="11">
                  <c:v>0.88888888888888884</c:v>
                </c:pt>
                <c:pt idx="12">
                  <c:v>0.875</c:v>
                </c:pt>
                <c:pt idx="13">
                  <c:v>0.85714285714285721</c:v>
                </c:pt>
                <c:pt idx="14">
                  <c:v>0.83333333333333326</c:v>
                </c:pt>
                <c:pt idx="15">
                  <c:v>0.8</c:v>
                </c:pt>
                <c:pt idx="16">
                  <c:v>0.75</c:v>
                </c:pt>
                <c:pt idx="17">
                  <c:v>0.66666666666666674</c:v>
                </c:pt>
                <c:pt idx="18">
                  <c:v>0.5</c:v>
                </c:pt>
                <c:pt idx="19">
                  <c:v>0.25</c:v>
                </c:pt>
                <c:pt idx="20">
                  <c:v>0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04379072"/>
        <c:axId val="104380992"/>
      </c:scatterChart>
      <c:valAx>
        <c:axId val="10437907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04380992"/>
        <c:crosses val="autoZero"/>
        <c:crossBetween val="midCat"/>
      </c:valAx>
      <c:valAx>
        <c:axId val="1043809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04379072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FFFC8-B43D-4DF6-8DFC-BFCA7776E31F}" type="datetimeFigureOut">
              <a:rPr lang="ru-RU" smtClean="0"/>
              <a:t>21.10.2015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BF97971E-02E4-4D68-87C4-4326090DF45F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FFFC8-B43D-4DF6-8DFC-BFCA7776E31F}" type="datetimeFigureOut">
              <a:rPr lang="ru-RU" smtClean="0"/>
              <a:t>21.10.2015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7971E-02E4-4D68-87C4-4326090DF45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FFFC8-B43D-4DF6-8DFC-BFCA7776E31F}" type="datetimeFigureOut">
              <a:rPr lang="ru-RU" smtClean="0"/>
              <a:t>21.10.2015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7971E-02E4-4D68-87C4-4326090DF45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13AFFFC8-B43D-4DF6-8DFC-BFCA7776E31F}" type="datetimeFigureOut">
              <a:rPr lang="ru-RU" smtClean="0"/>
              <a:t>21.10.2015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BF97971E-02E4-4D68-87C4-4326090DF45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FFFC8-B43D-4DF6-8DFC-BFCA7776E31F}" type="datetimeFigureOut">
              <a:rPr lang="ru-RU" smtClean="0"/>
              <a:t>21.10.2015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7971E-02E4-4D68-87C4-4326090DF45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FFFC8-B43D-4DF6-8DFC-BFCA7776E31F}" type="datetimeFigureOut">
              <a:rPr lang="ru-RU" smtClean="0"/>
              <a:t>21.10.2015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7971E-02E4-4D68-87C4-4326090DF45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FFFC8-B43D-4DF6-8DFC-BFCA7776E31F}" type="datetimeFigureOut">
              <a:rPr lang="ru-RU" smtClean="0"/>
              <a:t>21.10.2015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7971E-02E4-4D68-87C4-4326090DF45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3AFFFC8-B43D-4DF6-8DFC-BFCA7776E31F}" type="datetimeFigureOut">
              <a:rPr lang="ru-RU" smtClean="0"/>
              <a:t>21.10.2015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F97971E-02E4-4D68-87C4-4326090DF45F}" type="slidenum">
              <a:rPr lang="ru-RU" smtClean="0"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13AFFFC8-B43D-4DF6-8DFC-BFCA7776E31F}" type="datetimeFigureOut">
              <a:rPr lang="ru-RU" smtClean="0"/>
              <a:t>21.10.2015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BF97971E-02E4-4D68-87C4-4326090DF45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FFFC8-B43D-4DF6-8DFC-BFCA7776E31F}" type="datetimeFigureOut">
              <a:rPr lang="ru-RU" smtClean="0"/>
              <a:t>21.10.2015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7971E-02E4-4D68-87C4-4326090DF45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FFFC8-B43D-4DF6-8DFC-BFCA7776E31F}" type="datetimeFigureOut">
              <a:rPr lang="ru-RU" smtClean="0"/>
              <a:t>21.10.2015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7971E-02E4-4D68-87C4-4326090DF45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FFFC8-B43D-4DF6-8DFC-BFCA7776E31F}" type="datetimeFigureOut">
              <a:rPr lang="ru-RU" smtClean="0"/>
              <a:t>21.10.2015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7971E-02E4-4D68-87C4-4326090DF45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FFFC8-B43D-4DF6-8DFC-BFCA7776E31F}" type="datetimeFigureOut">
              <a:rPr lang="ru-RU" smtClean="0"/>
              <a:t>21.10.2015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7971E-02E4-4D68-87C4-4326090DF45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FFFC8-B43D-4DF6-8DFC-BFCA7776E31F}" type="datetimeFigureOut">
              <a:rPr lang="ru-RU" smtClean="0"/>
              <a:t>21.10.2015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7971E-02E4-4D68-87C4-4326090DF45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FFFC8-B43D-4DF6-8DFC-BFCA7776E31F}" type="datetimeFigureOut">
              <a:rPr lang="ru-RU" smtClean="0"/>
              <a:t>21.10.2015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7971E-02E4-4D68-87C4-4326090DF45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FFFC8-B43D-4DF6-8DFC-BFCA7776E31F}" type="datetimeFigureOut">
              <a:rPr lang="ru-RU" smtClean="0"/>
              <a:t>21.10.2015</a:t>
            </a:fld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7971E-02E4-4D68-87C4-4326090DF45F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FFFC8-B43D-4DF6-8DFC-BFCA7776E31F}" type="datetimeFigureOut">
              <a:rPr lang="ru-RU" smtClean="0"/>
              <a:t>21.10.2015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7971E-02E4-4D68-87C4-4326090DF45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FFFC8-B43D-4DF6-8DFC-BFCA7776E31F}" type="datetimeFigureOut">
              <a:rPr lang="ru-RU" smtClean="0"/>
              <a:t>21.10.2015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7971E-02E4-4D68-87C4-4326090DF45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FFFC8-B43D-4DF6-8DFC-BFCA7776E31F}" type="datetimeFigureOut">
              <a:rPr lang="ru-RU" smtClean="0"/>
              <a:t>21.10.2015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7971E-02E4-4D68-87C4-4326090DF45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FFFC8-B43D-4DF6-8DFC-BFCA7776E31F}" type="datetimeFigureOut">
              <a:rPr lang="ru-RU" smtClean="0"/>
              <a:t>21.10.2015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7971E-02E4-4D68-87C4-4326090DF45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FFFC8-B43D-4DF6-8DFC-BFCA7776E31F}" type="datetimeFigureOut">
              <a:rPr lang="ru-RU" smtClean="0"/>
              <a:t>21.10.2015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7971E-02E4-4D68-87C4-4326090DF45F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FFFC8-B43D-4DF6-8DFC-BFCA7776E31F}" type="datetimeFigureOut">
              <a:rPr lang="ru-RU" smtClean="0"/>
              <a:t>21.10.2015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7971E-02E4-4D68-87C4-4326090DF45F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13AFFFC8-B43D-4DF6-8DFC-BFCA7776E31F}" type="datetimeFigureOut">
              <a:rPr lang="ru-RU" smtClean="0"/>
              <a:t>21.10.2015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F97971E-02E4-4D68-87C4-4326090DF45F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13AFFFC8-B43D-4DF6-8DFC-BFCA7776E31F}" type="datetimeFigureOut">
              <a:rPr lang="ru-RU" smtClean="0"/>
              <a:t>21.10.2015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BF97971E-02E4-4D68-87C4-4326090DF45F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Педагогические чтения 21.10.2015</a:t>
            </a:r>
            <a:endParaRPr lang="ru-RU" sz="2000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2000" b="1" dirty="0" smtClean="0"/>
              <a:t>Подходы к системе расчета персонального рейтинга ППС</a:t>
            </a:r>
            <a:endParaRPr lang="ru-RU" sz="2000" b="1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1848" y="332656"/>
            <a:ext cx="3835632" cy="2520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514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Проблемы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Учет качества преподавания (анкетирование, экспертная оценка…?</a:t>
            </a:r>
          </a:p>
          <a:p>
            <a:r>
              <a:rPr lang="ru-RU" dirty="0" smtClean="0"/>
              <a:t>Достоверность (разные виды деятельности)</a:t>
            </a:r>
          </a:p>
          <a:p>
            <a:r>
              <a:rPr lang="ru-RU" dirty="0" smtClean="0"/>
              <a:t>Штатное расписание и нагрузка</a:t>
            </a:r>
          </a:p>
          <a:p>
            <a:r>
              <a:rPr lang="ru-RU" dirty="0" smtClean="0"/>
              <a:t>Особенности разных кафедр </a:t>
            </a:r>
          </a:p>
          <a:p>
            <a:r>
              <a:rPr lang="ru-RU" dirty="0" smtClean="0"/>
              <a:t>ЧТО ДЕЛАТЬ С ИТОГАМИ?</a:t>
            </a: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063449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Предпосылки и источники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14300" indent="0">
              <a:buNone/>
            </a:pPr>
            <a:r>
              <a:rPr lang="ru-RU" b="1" u="sng" dirty="0" smtClean="0"/>
              <a:t>ЦЕЛЬ: </a:t>
            </a:r>
          </a:p>
          <a:p>
            <a:pPr marL="114300" indent="0">
              <a:buNone/>
            </a:pPr>
            <a:r>
              <a:rPr lang="ru-RU" b="1" dirty="0" smtClean="0"/>
              <a:t>Управленческая </a:t>
            </a:r>
            <a:r>
              <a:rPr lang="ru-RU" dirty="0" smtClean="0"/>
              <a:t>(</a:t>
            </a:r>
            <a:r>
              <a:rPr lang="ru-RU" dirty="0"/>
              <a:t>мотивация лучших; принятие решений по худшим</a:t>
            </a:r>
            <a:r>
              <a:rPr lang="ru-RU" dirty="0" smtClean="0"/>
              <a:t>)</a:t>
            </a:r>
            <a:r>
              <a:rPr lang="ru-RU" dirty="0"/>
              <a:t> </a:t>
            </a:r>
            <a:endParaRPr lang="ru-RU" dirty="0" smtClean="0"/>
          </a:p>
          <a:p>
            <a:pPr marL="114300" indent="0">
              <a:buNone/>
            </a:pPr>
            <a:r>
              <a:rPr lang="ru-RU" b="1" dirty="0"/>
              <a:t>А</a:t>
            </a:r>
            <a:r>
              <a:rPr lang="ru-RU" b="1" dirty="0" smtClean="0"/>
              <a:t>налитическая </a:t>
            </a:r>
            <a:r>
              <a:rPr lang="ru-RU" dirty="0"/>
              <a:t>(анализ ситуации по </a:t>
            </a:r>
            <a:r>
              <a:rPr lang="ru-RU" dirty="0" smtClean="0"/>
              <a:t>курсам, выявление сильных и слабых сторон преподавателя, оптимизация видов нагрузки) </a:t>
            </a:r>
            <a:endParaRPr lang="en-US" b="1" dirty="0" smtClean="0"/>
          </a:p>
          <a:p>
            <a:r>
              <a:rPr lang="ru-RU" b="1" dirty="0" smtClean="0"/>
              <a:t>Действие </a:t>
            </a:r>
            <a:r>
              <a:rPr lang="ru-RU" b="1" dirty="0" smtClean="0"/>
              <a:t>системы </a:t>
            </a:r>
            <a:r>
              <a:rPr lang="ru-RU" b="1" dirty="0" err="1" smtClean="0"/>
              <a:t>рейтингования</a:t>
            </a:r>
            <a:r>
              <a:rPr lang="ru-RU" b="1" dirty="0" smtClean="0"/>
              <a:t> научных сотрудников</a:t>
            </a:r>
            <a:endParaRPr lang="ru-RU" b="1" dirty="0"/>
          </a:p>
          <a:p>
            <a:r>
              <a:rPr lang="ru-RU" b="1" dirty="0" smtClean="0"/>
              <a:t>Указание ректората</a:t>
            </a:r>
          </a:p>
          <a:p>
            <a:r>
              <a:rPr lang="ru-RU" b="1" dirty="0" smtClean="0"/>
              <a:t>ИАС </a:t>
            </a:r>
            <a:r>
              <a:rPr lang="ru-RU" b="1" dirty="0" smtClean="0"/>
              <a:t>«Наука МГУ» (ИСТИНА)</a:t>
            </a:r>
          </a:p>
          <a:p>
            <a:r>
              <a:rPr lang="ru-RU" b="1" dirty="0" smtClean="0"/>
              <a:t>АИС «Педагогическая нагрузка»</a:t>
            </a:r>
          </a:p>
          <a:p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940877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548680"/>
            <a:ext cx="8229600" cy="1066800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Показатели</a:t>
            </a: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ru-RU" sz="2800" dirty="0" smtClean="0"/>
              <a:t> </a:t>
            </a:r>
            <a:endParaRPr lang="ru-RU" sz="2800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9231556"/>
              </p:ext>
            </p:extLst>
          </p:nvPr>
        </p:nvGraphicFramePr>
        <p:xfrm>
          <a:off x="467544" y="1268760"/>
          <a:ext cx="8424935" cy="46955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64496"/>
                <a:gridCol w="3168352"/>
                <a:gridCol w="792087"/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Категория</a:t>
                      </a: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Свойства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Вес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</a:tr>
              <a:tr h="2052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Научные статьи, индексируемые в </a:t>
                      </a:r>
                      <a:r>
                        <a:rPr lang="ru-RU" sz="20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WoS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Импакт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-фактор ISI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разделить на число соавторов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solidFill>
                      <a:schemeClr val="accent2">
                        <a:lumMod val="40000"/>
                        <a:lumOff val="60000"/>
                        <a:alpha val="7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Научные статьи, индексируемые в   </a:t>
                      </a:r>
                      <a:r>
                        <a:rPr lang="ru-RU" sz="20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Scopus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Импакт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-фактор ISI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разделить на число соавторов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80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Научные статьи в журналах «Списка МГУ» с импакт-фактором не ниже 0,2 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Импакт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-фактор РИНЦ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разделить на число соавторов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60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Научные статьи в журналах списка ВАК, с импакт-фактором ниже 0,2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Импакт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-фактор РИНЦ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разделить на число соавторов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21505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548680"/>
            <a:ext cx="8229600" cy="1066800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Показатели</a:t>
            </a: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ru-RU" sz="2800" dirty="0" smtClean="0"/>
              <a:t> </a:t>
            </a:r>
            <a:endParaRPr lang="ru-RU" sz="2800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50514"/>
              </p:ext>
            </p:extLst>
          </p:nvPr>
        </p:nvGraphicFramePr>
        <p:xfrm>
          <a:off x="467544" y="1268760"/>
          <a:ext cx="8424935" cy="50878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64496"/>
                <a:gridCol w="3168352"/>
                <a:gridCol w="792087"/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Категория</a:t>
                      </a: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Свойства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Вес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</a:tr>
              <a:tr h="2052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Сборники статей конференций, индексируемых в WoS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печатных листов статьи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разделить на число соавторов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solidFill>
                      <a:schemeClr val="accent2">
                        <a:lumMod val="40000"/>
                        <a:lumOff val="60000"/>
                        <a:alpha val="7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Сборники научных статей и сборники статей  российских и международных конференций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печатных листов статьи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разделить на число соавторов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Тезисы международной конференции 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тезисов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разделить на число соавторов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Публикация монографии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авторских печатных листов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разделить на число соавторов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64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548680"/>
            <a:ext cx="8229600" cy="1066800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Показатели</a:t>
            </a: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ru-RU" sz="2800" dirty="0" smtClean="0"/>
              <a:t> </a:t>
            </a:r>
            <a:endParaRPr lang="ru-RU" sz="2800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6656618"/>
              </p:ext>
            </p:extLst>
          </p:nvPr>
        </p:nvGraphicFramePr>
        <p:xfrm>
          <a:off x="452488" y="1268760"/>
          <a:ext cx="8439992" cy="48745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72475"/>
                <a:gridCol w="3174014"/>
                <a:gridCol w="793503"/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Категория</a:t>
                      </a: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Свойства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Вес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</a:tr>
              <a:tr h="2052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Публикация  учебника 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авторских печатных листов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разделить на число соавторов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solidFill>
                      <a:schemeClr val="accent2">
                        <a:lumMod val="40000"/>
                        <a:lumOff val="60000"/>
                        <a:alpha val="7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Публикация учебного пособия 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авторских печатных листов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разделить на число соавторов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Публикация учебно-методической работы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работа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Редактирование сборника, монографии или учебника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отредактированных сборников, монографий, учебников 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28686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548680"/>
            <a:ext cx="8229600" cy="1066800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Показатели</a:t>
            </a: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ru-RU" sz="2800" dirty="0" smtClean="0"/>
              <a:t> </a:t>
            </a:r>
            <a:endParaRPr lang="ru-RU" sz="2800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2791687"/>
              </p:ext>
            </p:extLst>
          </p:nvPr>
        </p:nvGraphicFramePr>
        <p:xfrm>
          <a:off x="539552" y="1268760"/>
          <a:ext cx="8352930" cy="37412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85412"/>
                <a:gridCol w="3174014"/>
                <a:gridCol w="793504"/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Категория</a:t>
                      </a: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Свойства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Вес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</a:tr>
              <a:tr h="2052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Защита кандидатской  диссертации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Диссертация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solidFill>
                      <a:schemeClr val="accent2">
                        <a:lumMod val="40000"/>
                        <a:lumOff val="60000"/>
                        <a:alpha val="7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Защита докторской  диссертации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Диссертация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200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Цитирования в базе данных WOS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цитирований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</a:tr>
              <a:tr h="1236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Цитирования в базе данных </a:t>
                      </a:r>
                      <a:r>
                        <a:rPr lang="ru-RU" sz="1800" dirty="0" err="1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Scopus</a:t>
                      </a: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РИНЦ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цитирований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</a:tr>
              <a:tr h="2109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Руководитель НИР 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Финансирование в тысячах рублей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0,1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</a:tr>
              <a:tr h="1236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Участник НИР 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Финансирование в тысячах рублей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разделить на число соисполнителей НИР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0,1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82650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548680"/>
            <a:ext cx="8229600" cy="1066800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Показатели</a:t>
            </a: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ru-RU" sz="2800" dirty="0" smtClean="0"/>
              <a:t> </a:t>
            </a:r>
            <a:endParaRPr lang="ru-RU" sz="2800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8182445"/>
              </p:ext>
            </p:extLst>
          </p:nvPr>
        </p:nvGraphicFramePr>
        <p:xfrm>
          <a:off x="323527" y="1268760"/>
          <a:ext cx="8568955" cy="22113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98828"/>
                <a:gridCol w="3256101"/>
                <a:gridCol w="814026"/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Категория</a:t>
                      </a: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Свойства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Вес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</a:tr>
              <a:tr h="1236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Выполнение нормы учебной нагрузки: ведение аудиторной и самостоятельной работы, руководство дипломными, курсовыми, кандидатскими, докторскими работами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Академические часы</a:t>
                      </a: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**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300*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457200" y="4005064"/>
            <a:ext cx="843528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dirty="0"/>
              <a:t>*</a:t>
            </a:r>
            <a:r>
              <a:rPr lang="ru-RU" sz="2000" dirty="0"/>
              <a:t>В случае перевыполнения или недовыполнения норм учебной нагрузки количество баллов умножается на поправочный коэффициент ( см. приложение 1). Если нагрузка превышается более, чем на 100 процентов, применяется максимальный коэффициент 1,9.</a:t>
            </a:r>
          </a:p>
          <a:p>
            <a:pPr lvl="0"/>
            <a:r>
              <a:rPr lang="ru-RU" sz="2000" dirty="0"/>
              <a:t>** Умножается на коэффициент качества на основе результатов анкетирования студентов </a:t>
            </a:r>
          </a:p>
        </p:txBody>
      </p:sp>
    </p:spTree>
    <p:extLst>
      <p:ext uri="{BB962C8B-B14F-4D97-AF65-F5344CB8AC3E}">
        <p14:creationId xmlns:p14="http://schemas.microsoft.com/office/powerpoint/2010/main" val="39358812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41379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Корректирующий коэффициент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7055505"/>
              </p:ext>
            </p:extLst>
          </p:nvPr>
        </p:nvGraphicFramePr>
        <p:xfrm>
          <a:off x="107505" y="1700808"/>
          <a:ext cx="8784975" cy="496968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80929"/>
                <a:gridCol w="1659430"/>
                <a:gridCol w="1224136"/>
                <a:gridCol w="1408241"/>
                <a:gridCol w="1688103"/>
                <a:gridCol w="1224136"/>
              </a:tblGrid>
              <a:tr h="310535"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Перевыполнение норматива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Недовыполнение норматива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3160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процент перевыполнения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корректирующий коэффициент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расчетная формула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процент недовыполнения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корректирующий коэффициент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расчетная формула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1053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x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</a:rPr>
                        <a:t>y</a:t>
                      </a:r>
                      <a:endParaRPr lang="ru-RU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x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y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053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100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1,90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rowSpan="9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y=2-10/x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-100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</a:rPr>
                        <a:t>0,00</a:t>
                      </a:r>
                      <a:endParaRPr lang="ru-RU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y=y(0)-1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31053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</a:rPr>
                        <a:t>90</a:t>
                      </a:r>
                      <a:endParaRPr lang="ru-RU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1,89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-90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0,25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y=y(10)-1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31053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</a:rPr>
                        <a:t>80</a:t>
                      </a:r>
                      <a:endParaRPr lang="ru-RU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1,88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-80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0,50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y=y(20)-1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31053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</a:rPr>
                        <a:t>70</a:t>
                      </a:r>
                      <a:endParaRPr lang="ru-RU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1,86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</a:rPr>
                        <a:t>-70</a:t>
                      </a:r>
                      <a:endParaRPr lang="ru-RU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0,67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y=y(30)-1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31053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</a:rPr>
                        <a:t>60</a:t>
                      </a:r>
                      <a:endParaRPr lang="ru-RU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1,83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</a:rPr>
                        <a:t>-60</a:t>
                      </a:r>
                      <a:endParaRPr lang="ru-RU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0,75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y=y(40)-1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31053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</a:rPr>
                        <a:t>50</a:t>
                      </a:r>
                      <a:endParaRPr lang="ru-RU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1,80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</a:rPr>
                        <a:t>-50</a:t>
                      </a:r>
                      <a:endParaRPr lang="ru-RU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0,80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y=y(50)-1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31053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</a:rPr>
                        <a:t>40</a:t>
                      </a:r>
                      <a:endParaRPr lang="ru-RU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1,75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</a:rPr>
                        <a:t>-40</a:t>
                      </a:r>
                      <a:endParaRPr lang="ru-RU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0,83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y=y(60)-1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31053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</a:rPr>
                        <a:t>30</a:t>
                      </a:r>
                      <a:endParaRPr lang="ru-RU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1,67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</a:rPr>
                        <a:t>-30</a:t>
                      </a:r>
                      <a:endParaRPr lang="ru-RU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0,86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y=y(70)-1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31053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</a:rPr>
                        <a:t>20</a:t>
                      </a:r>
                      <a:endParaRPr lang="ru-RU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1,50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</a:rPr>
                        <a:t>-20</a:t>
                      </a:r>
                      <a:endParaRPr lang="ru-RU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0,88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y=y(80)-1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31053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</a:rPr>
                        <a:t>10</a:t>
                      </a:r>
                      <a:endParaRPr lang="ru-RU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1,25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8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</a:rPr>
                        <a:t>-10</a:t>
                      </a:r>
                      <a:endParaRPr lang="ru-RU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0,89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y=y(90)-1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31053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0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1,00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Выполнение норматива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48959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Корректирующий коэффициент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33323913"/>
              </p:ext>
            </p:extLst>
          </p:nvPr>
        </p:nvGraphicFramePr>
        <p:xfrm>
          <a:off x="457200" y="2249488"/>
          <a:ext cx="8229600" cy="4324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3141319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Аптека">
  <a:themeElements>
    <a:clrScheme name="Аптека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Аптека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птека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1306</TotalTime>
  <Words>514</Words>
  <Application>Microsoft Office PowerPoint</Application>
  <PresentationFormat>Экран (4:3)</PresentationFormat>
  <Paragraphs>181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10</vt:i4>
      </vt:variant>
    </vt:vector>
  </HeadingPairs>
  <TitlesOfParts>
    <vt:vector size="20" baseType="lpstr">
      <vt:lpstr>Arial</vt:lpstr>
      <vt:lpstr>Book Antiqua</vt:lpstr>
      <vt:lpstr>Calibri</vt:lpstr>
      <vt:lpstr>Century Gothic</vt:lpstr>
      <vt:lpstr>Georgia</vt:lpstr>
      <vt:lpstr>Times New Roman</vt:lpstr>
      <vt:lpstr>Trebuchet MS</vt:lpstr>
      <vt:lpstr>Wingdings 2</vt:lpstr>
      <vt:lpstr>Аптека</vt:lpstr>
      <vt:lpstr>Городская</vt:lpstr>
      <vt:lpstr>Подходы к системе расчета персонального рейтинга ППС</vt:lpstr>
      <vt:lpstr>Предпосылки и источники</vt:lpstr>
      <vt:lpstr>Показатели</vt:lpstr>
      <vt:lpstr>Показатели</vt:lpstr>
      <vt:lpstr>Показатели</vt:lpstr>
      <vt:lpstr>Показатели</vt:lpstr>
      <vt:lpstr>Показатели</vt:lpstr>
      <vt:lpstr>Корректирующий коэффициент</vt:lpstr>
      <vt:lpstr>Корректирующий коэффициент</vt:lpstr>
      <vt:lpstr>Проблемы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Исполнительская дисциплина и корпоративная этика преподавателя экономического факультета</dc:title>
  <dc:creator>a2</dc:creator>
  <cp:lastModifiedBy>Palt Mihail Viktorovich</cp:lastModifiedBy>
  <cp:revision>29</cp:revision>
  <dcterms:created xsi:type="dcterms:W3CDTF">2015-02-25T00:14:28Z</dcterms:created>
  <dcterms:modified xsi:type="dcterms:W3CDTF">2015-10-21T07:28:19Z</dcterms:modified>
</cp:coreProperties>
</file>