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6"/>
  </p:handoutMasterIdLst>
  <p:sldIdLst>
    <p:sldId id="257" r:id="rId2"/>
    <p:sldId id="261" r:id="rId3"/>
    <p:sldId id="262" r:id="rId4"/>
    <p:sldId id="306" r:id="rId5"/>
    <p:sldId id="326" r:id="rId6"/>
    <p:sldId id="327" r:id="rId7"/>
    <p:sldId id="328" r:id="rId8"/>
    <p:sldId id="329" r:id="rId9"/>
    <p:sldId id="330" r:id="rId10"/>
    <p:sldId id="308" r:id="rId11"/>
    <p:sldId id="309" r:id="rId12"/>
    <p:sldId id="310" r:id="rId13"/>
    <p:sldId id="334" r:id="rId14"/>
    <p:sldId id="312" r:id="rId15"/>
    <p:sldId id="332" r:id="rId16"/>
    <p:sldId id="313" r:id="rId17"/>
    <p:sldId id="333" r:id="rId18"/>
    <p:sldId id="314" r:id="rId19"/>
    <p:sldId id="315" r:id="rId20"/>
    <p:sldId id="331" r:id="rId21"/>
    <p:sldId id="316" r:id="rId22"/>
    <p:sldId id="317" r:id="rId23"/>
    <p:sldId id="318" r:id="rId24"/>
    <p:sldId id="335" r:id="rId25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BE9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9C185B7-2FE8-4F02-85DC-5939821FF75F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B5EC67D-0916-41D5-BFC2-1B9CC2CBD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1B061-4EAB-4F81-8C67-D8AEC3D12E68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E48624A-EBBE-425F-8456-BC4BA5563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B296F-D6D0-467D-A05F-28948FCFAD4D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36DF4-7C6E-4D03-9E26-AAA88B5310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8586F-2AD7-400C-BC7A-B6716B62BA7B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2C65-8F4A-4AD8-B3EA-AB8673D85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E6226-9127-489B-92F2-DF2BEAAD9E78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1AD3F-94D1-4A10-82A3-3301F7B36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F226B-57BA-4767-88B5-33C51C71F610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7566F-C902-45A1-BB8E-EBEC8CC96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43FB0-4593-4234-9635-AD0838268C6F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888A2-F9B7-4A0F-A4F8-7D77426CC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FB088D9-0B4C-4EB9-8B6E-B7333AEB3BE9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529107-F3D6-4B73-B061-29639DF7C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FF49E-DD03-4B47-BCFF-605701817839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F3E84-8407-4613-8ECA-5A81292EC3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E75BC-6464-4012-A8C4-7CA652B6BFCD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126F1-6405-42B4-8D87-4FAA71E86E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74314-2DED-4350-B1C6-420670E79CF5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A1174-B2B0-411B-A92C-3E8FDB9A43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0B8BE-BE5E-4FF0-A1C9-CD966B4280FE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521B1-3D48-4555-966B-6FF460931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FB9764A4-CCA8-4C68-95DE-7986DD37060B}" type="datetimeFigureOut">
              <a:rPr lang="ru-RU"/>
              <a:pPr>
                <a:defRPr/>
              </a:pPr>
              <a:t>26.02.2015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8CBC3505-6257-403C-BBD1-61B79AA2DF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2" r:id="rId2"/>
    <p:sldLayoutId id="2147483693" r:id="rId3"/>
    <p:sldLayoutId id="2147483694" r:id="rId4"/>
    <p:sldLayoutId id="2147483701" r:id="rId5"/>
    <p:sldLayoutId id="2147483702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x.doi.org/10.1016/S1574-0730(07)01001-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 smtClean="0"/>
              <a:t>ЭКОНОМИЧЕСКИЙ АНАЛИЗ ПРАВА</a:t>
            </a: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88" y="4286250"/>
            <a:ext cx="4953000" cy="1014958"/>
          </a:xfrm>
        </p:spPr>
        <p:txBody>
          <a:bodyPr/>
          <a:lstStyle/>
          <a:p>
            <a:pPr marL="63500" algn="ctr" eaLnBrk="1" hangingPunct="1"/>
            <a:r>
              <a:rPr lang="ru-RU" dirty="0" err="1" smtClean="0"/>
              <a:t>к.э.н</a:t>
            </a:r>
            <a:r>
              <a:rPr lang="ru-RU" dirty="0" smtClean="0"/>
              <a:t>., доцент Г.В. Калягин</a:t>
            </a:r>
          </a:p>
          <a:p>
            <a:pPr marL="63500" algn="ctr" eaLnBrk="1" hangingPunct="1"/>
            <a:r>
              <a:rPr lang="en-US" dirty="0" smtClean="0">
                <a:hlinkClick r:id="rId2"/>
              </a:rPr>
              <a:t>gkalyagin@yandex.ru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>
            <a:spLocks noChangeArrowheads="1"/>
          </p:cNvSpPr>
          <p:nvPr/>
        </p:nvSpPr>
        <p:spPr bwMode="auto">
          <a:xfrm>
            <a:off x="1619250" y="1773759"/>
            <a:ext cx="7429500" cy="719137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>
                <a:solidFill>
                  <a:srgbClr val="FFFFFF"/>
                </a:solidFill>
                <a:latin typeface="Georgia" pitchFamily="18" charset="0"/>
              </a:rPr>
              <a:t>Рациональность сторон</a:t>
            </a: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1606550" y="2709664"/>
            <a:ext cx="7429500" cy="12954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>
                <a:solidFill>
                  <a:srgbClr val="FFFFFF"/>
                </a:solidFill>
                <a:latin typeface="Georgia" pitchFamily="18" charset="0"/>
              </a:rPr>
              <a:t>Наличие у сторон полной информации о своем выборе</a:t>
            </a:r>
          </a:p>
        </p:txBody>
      </p:sp>
      <p:sp>
        <p:nvSpPr>
          <p:cNvPr id="9" name="Скругленный прямоугольник 8"/>
          <p:cNvSpPr>
            <a:spLocks noChangeArrowheads="1"/>
          </p:cNvSpPr>
          <p:nvPr/>
        </p:nvSpPr>
        <p:spPr bwMode="auto">
          <a:xfrm>
            <a:off x="1606550" y="4293146"/>
            <a:ext cx="7429500" cy="1008062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>
                <a:solidFill>
                  <a:srgbClr val="FFFFFF"/>
                </a:solidFill>
                <a:latin typeface="Georgia" pitchFamily="18" charset="0"/>
              </a:rPr>
              <a:t>Отсутствие внешних эффектов</a:t>
            </a:r>
          </a:p>
        </p:txBody>
      </p:sp>
      <p:sp>
        <p:nvSpPr>
          <p:cNvPr id="10" name="Стрелка вправо 9"/>
          <p:cNvSpPr>
            <a:spLocks noChangeArrowheads="1"/>
          </p:cNvSpPr>
          <p:nvPr/>
        </p:nvSpPr>
        <p:spPr bwMode="auto">
          <a:xfrm>
            <a:off x="1187450" y="1919685"/>
            <a:ext cx="428625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1" name="Стрелка вправо 10"/>
          <p:cNvSpPr>
            <a:spLocks noChangeArrowheads="1"/>
          </p:cNvSpPr>
          <p:nvPr/>
        </p:nvSpPr>
        <p:spPr bwMode="auto">
          <a:xfrm>
            <a:off x="1187450" y="3143821"/>
            <a:ext cx="428625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2" name="Стрелка вправо 11"/>
          <p:cNvSpPr>
            <a:spLocks noChangeArrowheads="1"/>
          </p:cNvSpPr>
          <p:nvPr/>
        </p:nvSpPr>
        <p:spPr bwMode="auto">
          <a:xfrm>
            <a:off x="1190625" y="4581525"/>
            <a:ext cx="428625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2" name="Скругленный прямоугольник 8"/>
          <p:cNvSpPr>
            <a:spLocks noChangeArrowheads="1"/>
          </p:cNvSpPr>
          <p:nvPr/>
        </p:nvSpPr>
        <p:spPr bwMode="auto">
          <a:xfrm>
            <a:off x="1606550" y="5589588"/>
            <a:ext cx="7429500" cy="1008062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>
                <a:solidFill>
                  <a:srgbClr val="FFFFFF"/>
                </a:solidFill>
                <a:latin typeface="Georgia" pitchFamily="18" charset="0"/>
              </a:rPr>
              <a:t>Отсутствие у сторон монопольной власти</a:t>
            </a:r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 rot="10800000">
            <a:off x="0" y="1772816"/>
            <a:ext cx="1187450" cy="5085184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/>
            <a:r>
              <a:rPr lang="ru-RU" sz="2800" b="1">
                <a:solidFill>
                  <a:schemeClr val="bg1"/>
                </a:solidFill>
              </a:rPr>
              <a:t>Договоры, подлежащие правовой защите</a:t>
            </a:r>
          </a:p>
        </p:txBody>
      </p:sp>
      <p:sp>
        <p:nvSpPr>
          <p:cNvPr id="3" name="Стрелка вправо 11"/>
          <p:cNvSpPr>
            <a:spLocks noChangeArrowheads="1"/>
          </p:cNvSpPr>
          <p:nvPr/>
        </p:nvSpPr>
        <p:spPr bwMode="auto">
          <a:xfrm>
            <a:off x="1187450" y="5949950"/>
            <a:ext cx="428625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 w="19050" algn="ctr">
            <a:solidFill>
              <a:srgbClr val="3B3B64"/>
            </a:solidFill>
            <a:miter lim="800000"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" grpId="0" animBg="1"/>
      <p:bldP spid="78861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16832"/>
            <a:ext cx="9144000" cy="4941168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Индивидуальная рациональность:</a:t>
            </a:r>
            <a:endParaRPr lang="en-US" b="1" i="1" dirty="0" smtClean="0"/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i="1" dirty="0" smtClean="0"/>
              <a:t>Недееспособность</a:t>
            </a:r>
            <a:r>
              <a:rPr lang="ru-RU" dirty="0" smtClean="0"/>
              <a:t>: отсутствие у индивидов стабильных и упорядоченных предпочтений.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dirty="0" smtClean="0"/>
              <a:t>Недееспособные люди не в силах сами позаботиться о своих интересах.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ru-RU" dirty="0" smtClean="0"/>
              <a:t>Дееспособные партнеры по сделке обычно могут защитить недееспособного партнера от невыгодных для него условий договора с меньшими издержками, чем кто-либо другой.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endParaRPr lang="ru-RU" dirty="0" smtClean="0"/>
          </a:p>
          <a:p>
            <a:pPr algn="ctr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ru-RU" i="1" dirty="0" smtClean="0"/>
              <a:t>Ответственность за вред, причиненный недееспособному партнеру возлагается на дееспособного.</a:t>
            </a:r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auto">
          <a:xfrm>
            <a:off x="3995737" y="5301208"/>
            <a:ext cx="1152525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16832"/>
            <a:ext cx="9144000" cy="4941168"/>
          </a:xfrm>
        </p:spPr>
        <p:txBody>
          <a:bodyPr/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Индивидуальная рациональность:</a:t>
            </a:r>
            <a:endParaRPr lang="en-US" b="1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i="1" dirty="0" smtClean="0"/>
              <a:t>Ограничение выбора</a:t>
            </a:r>
            <a:r>
              <a:rPr lang="ru-RU" dirty="0" smtClean="0"/>
              <a:t>: ситуация, когда договор заключается одной из сторон под угрозой насилия или при стечении тяжелых обстоятельств.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AutoNum type="arabicPeriod"/>
            </a:pPr>
            <a:r>
              <a:rPr lang="ru-RU" dirty="0" smtClean="0"/>
              <a:t>Одна из сторон будет вкладывать ресурсы в создание угрозы насилия или стесненных обстоятельств.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AutoNum type="arabicPeriod"/>
            </a:pPr>
            <a:r>
              <a:rPr lang="ru-RU" dirty="0" smtClean="0"/>
              <a:t>Жертва принуждения будет расходовать ресурсы на свою защиту.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AutoNum type="arabicPeriod"/>
            </a:pPr>
            <a:r>
              <a:rPr lang="ru-RU" dirty="0" smtClean="0"/>
              <a:t>У жертвы принуждения снижаются стимулы к инвестициям.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трелка вниз 12"/>
          <p:cNvSpPr/>
          <p:nvPr/>
        </p:nvSpPr>
        <p:spPr>
          <a:xfrm>
            <a:off x="7215188" y="2924175"/>
            <a:ext cx="571500" cy="158432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650" y="1989138"/>
            <a:ext cx="7632700" cy="928687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>
                <a:solidFill>
                  <a:srgbClr val="FFFFFF"/>
                </a:solidFill>
                <a:sym typeface="Wingdings" pitchFamily="2" charset="2"/>
              </a:rPr>
              <a:t>Оптимальный размер платы за спасение</a:t>
            </a:r>
            <a:endParaRPr lang="ru-RU" sz="300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215900" y="4508500"/>
            <a:ext cx="2627313" cy="1785938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3000">
                <a:solidFill>
                  <a:srgbClr val="FFFFFF"/>
                </a:solidFill>
                <a:latin typeface="Georgia" pitchFamily="18" charset="0"/>
              </a:rPr>
              <a:t>Случайное спасение</a:t>
            </a:r>
          </a:p>
        </p:txBody>
      </p:sp>
      <p:sp>
        <p:nvSpPr>
          <p:cNvPr id="2" name="Скругленный прямоугольник 7"/>
          <p:cNvSpPr>
            <a:spLocks noChangeArrowheads="1"/>
          </p:cNvSpPr>
          <p:nvPr/>
        </p:nvSpPr>
        <p:spPr bwMode="auto">
          <a:xfrm>
            <a:off x="3240088" y="4508500"/>
            <a:ext cx="2627312" cy="1785938"/>
          </a:xfrm>
          <a:prstGeom prst="roundRect">
            <a:avLst>
              <a:gd name="adj" fmla="val 16667"/>
            </a:avLst>
          </a:prstGeom>
          <a:solidFill>
            <a:srgbClr val="99330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3000">
                <a:solidFill>
                  <a:srgbClr val="FFFFFF"/>
                </a:solidFill>
                <a:latin typeface="Georgia" pitchFamily="18" charset="0"/>
              </a:rPr>
              <a:t>Ожидаемое спасение</a:t>
            </a:r>
          </a:p>
        </p:txBody>
      </p:sp>
      <p:sp>
        <p:nvSpPr>
          <p:cNvPr id="3" name="Скругленный прямоугольник 7"/>
          <p:cNvSpPr/>
          <p:nvPr/>
        </p:nvSpPr>
        <p:spPr>
          <a:xfrm>
            <a:off x="6227763" y="4508500"/>
            <a:ext cx="2627312" cy="1785938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>
                <a:solidFill>
                  <a:srgbClr val="FFFFFF"/>
                </a:solidFill>
              </a:rPr>
              <a:t>Запланиро-ванное спасение</a:t>
            </a:r>
          </a:p>
        </p:txBody>
      </p:sp>
      <p:sp>
        <p:nvSpPr>
          <p:cNvPr id="4" name="Стрелка вниз 12"/>
          <p:cNvSpPr/>
          <p:nvPr/>
        </p:nvSpPr>
        <p:spPr>
          <a:xfrm>
            <a:off x="4284663" y="2924175"/>
            <a:ext cx="571500" cy="158432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5" name="Стрелка вниз 12"/>
          <p:cNvSpPr/>
          <p:nvPr/>
        </p:nvSpPr>
        <p:spPr>
          <a:xfrm>
            <a:off x="1357313" y="2924175"/>
            <a:ext cx="571500" cy="158432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000" dirty="0">
              <a:sym typeface="Wingdings" pitchFamily="2" charset="2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8" grpId="0" animBg="1"/>
      <p:bldP spid="2" grpId="0" animBg="1"/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2797175" y="1772816"/>
            <a:ext cx="3549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 i="1" dirty="0">
                <a:latin typeface="Georgia" pitchFamily="18" charset="0"/>
              </a:rPr>
              <a:t>Информация</a:t>
            </a:r>
          </a:p>
        </p:txBody>
      </p:sp>
      <p:pic>
        <p:nvPicPr>
          <p:cNvPr id="82955" name="Picture 11" descr="Прогноз_погод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2349500"/>
            <a:ext cx="4537075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6" name="Picture 12" descr="Научное_открыт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34950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323850" y="5903913"/>
            <a:ext cx="3549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Georgia" pitchFamily="18" charset="0"/>
              </a:rPr>
              <a:t>Предвидение</a:t>
            </a:r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5270500" y="5876925"/>
            <a:ext cx="35496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Georgia" pitchFamily="18" charset="0"/>
              </a:rPr>
              <a:t>Открытие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4" grpId="0"/>
      <p:bldP spid="82957" grpId="0"/>
      <p:bldP spid="829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187624" y="1844824"/>
            <a:ext cx="6768751" cy="432048"/>
          </a:xfrm>
        </p:spPr>
        <p:txBody>
          <a:bodyPr>
            <a:noAutofit/>
          </a:bodyPr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Информация</a:t>
            </a:r>
          </a:p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i="1" dirty="0" smtClean="0"/>
              <a:t>Доктрина взаимного заблуждения</a:t>
            </a:r>
            <a:endParaRPr lang="en-US" i="1" dirty="0" smtClean="0"/>
          </a:p>
        </p:txBody>
      </p:sp>
      <p:pic>
        <p:nvPicPr>
          <p:cNvPr id="4" name="Рисунок 3" descr="http://www.o-moloke.ru/staff_files/840881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924944"/>
            <a:ext cx="6173808" cy="388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844824"/>
            <a:ext cx="9144000" cy="5013176"/>
          </a:xfrm>
        </p:spPr>
        <p:txBody>
          <a:bodyPr/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Информация</a:t>
            </a:r>
            <a:endParaRPr lang="en-US" b="1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600" i="1" dirty="0" smtClean="0"/>
              <a:t>Доктрина взаимного заблуждения</a:t>
            </a:r>
            <a:r>
              <a:rPr lang="ru-RU" sz="2600" dirty="0" smtClean="0"/>
              <a:t>: если ошибочное предположение разделяется обеими сторонами договора, этот договор должен быть признан недействительным.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600" dirty="0" smtClean="0"/>
              <a:t>Устраняются стимулы к преждевременному сбору информацию и к дублированию сбора информации.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600" dirty="0" smtClean="0"/>
              <a:t>Доктрина взаимного заблуждения позволяет сторонам оставаться симметрично не информированными, когда единственным выигрышем от инвестиций в получение информации является перераспределение богатства в пользу одной из сторон.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27584" y="1844824"/>
            <a:ext cx="7488832" cy="920144"/>
          </a:xfrm>
        </p:spPr>
        <p:txBody>
          <a:bodyPr>
            <a:noAutofit/>
          </a:bodyPr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Информация</a:t>
            </a:r>
          </a:p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i="1" dirty="0" smtClean="0"/>
              <a:t>Доктрина одностороннего заблуждения</a:t>
            </a:r>
            <a:endParaRPr lang="en-US" i="1" dirty="0" smtClean="0"/>
          </a:p>
        </p:txBody>
      </p:sp>
      <p:pic>
        <p:nvPicPr>
          <p:cNvPr id="5" name="Рисунок 4" descr="http://www.salon-cheremushki.ru/images/stories/1288565279_133488747_4-----128856527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852936"/>
            <a:ext cx="6840760" cy="400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2816"/>
            <a:ext cx="9144000" cy="5156622"/>
          </a:xfrm>
        </p:spPr>
        <p:txBody>
          <a:bodyPr>
            <a:normAutofit lnSpcReduction="10000"/>
          </a:bodyPr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Информация</a:t>
            </a:r>
            <a:endParaRPr lang="en-US" b="1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sz="2700" i="1" dirty="0" smtClean="0"/>
              <a:t>Доктрина одностороннего заблуждения</a:t>
            </a:r>
            <a:r>
              <a:rPr lang="ru-RU" sz="2700" dirty="0" smtClean="0"/>
              <a:t>: если ошибочного предположения придерживается лишь одна сторона договора, этот факт сам по себе не может являться основанием для признания сделки недействительной.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700" dirty="0" smtClean="0"/>
              <a:t>Если такая сделка позволяет использовать ресурсы эффективно              эта сделка не должна признаваться недействительной.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sz="2700" dirty="0" smtClean="0"/>
              <a:t>Если договор, заключенный в условиях асимметрии информации приводит лишь к перераспределению богатства в пользу одной из сторон              этот договор должен быть аннулирован.</a:t>
            </a:r>
          </a:p>
        </p:txBody>
      </p:sp>
      <p:sp>
        <p:nvSpPr>
          <p:cNvPr id="84996" name="AutoShape 4"/>
          <p:cNvSpPr>
            <a:spLocks noChangeArrowheads="1"/>
          </p:cNvSpPr>
          <p:nvPr/>
        </p:nvSpPr>
        <p:spPr bwMode="auto">
          <a:xfrm>
            <a:off x="2771800" y="4365228"/>
            <a:ext cx="1008063" cy="215900"/>
          </a:xfrm>
          <a:prstGeom prst="rightArrow">
            <a:avLst>
              <a:gd name="adj1" fmla="val 50000"/>
              <a:gd name="adj2" fmla="val 1167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4997" name="AutoShape 5"/>
          <p:cNvSpPr>
            <a:spLocks noChangeArrowheads="1"/>
          </p:cNvSpPr>
          <p:nvPr/>
        </p:nvSpPr>
        <p:spPr bwMode="auto">
          <a:xfrm>
            <a:off x="1882775" y="6021288"/>
            <a:ext cx="1008063" cy="215900"/>
          </a:xfrm>
          <a:prstGeom prst="rightArrow">
            <a:avLst>
              <a:gd name="adj1" fmla="val 50000"/>
              <a:gd name="adj2" fmla="val 1167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 animBg="1"/>
      <p:bldP spid="8499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2816"/>
            <a:ext cx="9144000" cy="5013747"/>
          </a:xfrm>
        </p:spPr>
        <p:txBody>
          <a:bodyPr/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Информация</a:t>
            </a:r>
            <a:endParaRPr lang="en-US" b="1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700" i="1" dirty="0" smtClean="0"/>
              <a:t>Обязанность раскрытия информации</a:t>
            </a:r>
            <a:r>
              <a:rPr lang="ru-RU" sz="2700" dirty="0" smtClean="0"/>
              <a:t>: эффективными признаются сделки, которые приводят к объединению в одних руках знания о вещи и контроля над ней. Сделки, приводящие к отделению знания от контроля неэффективны.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700" i="1" dirty="0" smtClean="0"/>
              <a:t>Обман</a:t>
            </a:r>
            <a:r>
              <a:rPr lang="ru-RU" sz="2700" dirty="0" smtClean="0"/>
              <a:t>: с точки зрения интересов общества необходимо </a:t>
            </a:r>
            <a:r>
              <a:rPr lang="ru-RU" sz="2700" dirty="0" err="1" smtClean="0"/>
              <a:t>дестимулировать</a:t>
            </a:r>
            <a:r>
              <a:rPr lang="ru-RU" sz="2700" dirty="0" smtClean="0"/>
              <a:t> намеренное введение в заблуждение контрагентов, так как ресурсы, направленные на введение в заблуждение могут быть израсходованы более производительным, с точки зрения общества, способом.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428624"/>
            <a:ext cx="9144000" cy="1272183"/>
          </a:xfrm>
        </p:spPr>
        <p:txBody>
          <a:bodyPr/>
          <a:lstStyle/>
          <a:p>
            <a:pPr algn="ctr" eaLnBrk="1" hangingPunct="1"/>
            <a:r>
              <a:rPr lang="en-US" sz="3100" dirty="0" smtClean="0"/>
              <a:t>6</a:t>
            </a:r>
            <a:r>
              <a:rPr lang="ru-RU" sz="3100" dirty="0" smtClean="0"/>
              <a:t>. Экономический анализ </a:t>
            </a:r>
            <a:r>
              <a:rPr lang="ru-RU" sz="3100" dirty="0" smtClean="0">
                <a:latin typeface="Arial" charset="0"/>
              </a:rPr>
              <a:t>контрактного права: экономические функции и свобода контрактов; заключение контрактов.</a:t>
            </a:r>
            <a:endParaRPr lang="ru-RU" sz="31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1"/>
            <a:ext cx="8229600" cy="4798293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 typeface="Georgia" pitchFamily="18" charset="0"/>
              <a:buNone/>
              <a:defRPr/>
            </a:pPr>
            <a:r>
              <a:rPr lang="ru-RU" sz="3000" b="1" i="1" dirty="0" smtClean="0"/>
              <a:t>Литература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ru-RU" sz="2900" dirty="0" smtClean="0"/>
              <a:t>Тамбовцев В.Л. </a:t>
            </a:r>
            <a:r>
              <a:rPr lang="ru-RU" sz="2900" i="1" dirty="0" smtClean="0"/>
              <a:t>Право и экономическая теория</a:t>
            </a:r>
            <a:r>
              <a:rPr lang="ru-RU" sz="2900" dirty="0" smtClean="0"/>
              <a:t>. М.: </a:t>
            </a:r>
            <a:r>
              <a:rPr lang="ru-RU" sz="2900" dirty="0" err="1" smtClean="0"/>
              <a:t>Инфра-М</a:t>
            </a:r>
            <a:r>
              <a:rPr lang="ru-RU" sz="2900" dirty="0" smtClean="0"/>
              <a:t>. 2005. Гл. 5.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ru-RU" sz="2900" dirty="0" smtClean="0"/>
              <a:t>Одинцова М.И. </a:t>
            </a:r>
            <a:r>
              <a:rPr lang="ru-RU" sz="2900" i="1" dirty="0" smtClean="0"/>
              <a:t>Экономика права</a:t>
            </a:r>
            <a:r>
              <a:rPr lang="ru-RU" sz="2900" dirty="0" smtClean="0"/>
              <a:t>. М.: Издательский дом ГУ-ВШЭ. 2007. Гл. 3.</a:t>
            </a:r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900" dirty="0" smtClean="0"/>
              <a:t>Shavell, Steven. 2004. </a:t>
            </a:r>
            <a:r>
              <a:rPr lang="en-US" sz="2900" i="1" dirty="0" smtClean="0"/>
              <a:t>Foundations of Economic Analysis of Law</a:t>
            </a:r>
            <a:r>
              <a:rPr lang="en-US" sz="2900" dirty="0" smtClean="0"/>
              <a:t>.  Cambridge (MA): Harvard University Press.</a:t>
            </a:r>
            <a:r>
              <a:rPr lang="ru-RU" sz="2900" dirty="0" smtClean="0"/>
              <a:t> </a:t>
            </a:r>
            <a:r>
              <a:rPr lang="en-US" sz="2900" dirty="0" smtClean="0"/>
              <a:t>Ch. </a:t>
            </a:r>
            <a:r>
              <a:rPr lang="ru-RU" sz="2900" dirty="0" smtClean="0"/>
              <a:t>13-16</a:t>
            </a:r>
            <a:r>
              <a:rPr lang="en-US" sz="2900" i="1" dirty="0" smtClean="0"/>
              <a:t>.</a:t>
            </a:r>
            <a:endParaRPr lang="ru-RU" sz="2900" i="1" dirty="0" smtClean="0"/>
          </a:p>
          <a:p>
            <a:pPr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ru-RU" sz="2900" dirty="0" err="1" smtClean="0">
                <a:solidFill>
                  <a:srgbClr val="000000"/>
                </a:solidFill>
                <a:hlinkClick r:id="rId2"/>
              </a:rPr>
              <a:t>Hermalin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, </a:t>
            </a:r>
            <a:r>
              <a:rPr lang="ru-RU" sz="2900" dirty="0" err="1" smtClean="0">
                <a:solidFill>
                  <a:srgbClr val="000000"/>
                </a:solidFill>
                <a:hlinkClick r:id="rId2"/>
              </a:rPr>
              <a:t>Benjamin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 E.</a:t>
            </a:r>
            <a:r>
              <a:rPr lang="en-US" sz="2900" dirty="0" smtClean="0">
                <a:solidFill>
                  <a:srgbClr val="000000"/>
                </a:solidFill>
                <a:hlinkClick r:id="rId2"/>
              </a:rPr>
              <a:t>,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 </a:t>
            </a:r>
            <a:r>
              <a:rPr lang="ru-RU" sz="2900" dirty="0" err="1" smtClean="0">
                <a:solidFill>
                  <a:srgbClr val="000000"/>
                </a:solidFill>
                <a:hlinkClick r:id="rId2"/>
              </a:rPr>
              <a:t>Avery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 W. </a:t>
            </a:r>
            <a:r>
              <a:rPr lang="ru-RU" sz="2900" dirty="0" err="1" smtClean="0">
                <a:solidFill>
                  <a:srgbClr val="000000"/>
                </a:solidFill>
                <a:hlinkClick r:id="rId2"/>
              </a:rPr>
              <a:t>Katz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, </a:t>
            </a:r>
            <a:r>
              <a:rPr lang="en-US" sz="2900" dirty="0" smtClean="0">
                <a:solidFill>
                  <a:srgbClr val="000000"/>
                </a:solidFill>
                <a:hlinkClick r:id="rId2"/>
              </a:rPr>
              <a:t>and </a:t>
            </a:r>
            <a:r>
              <a:rPr lang="ru-RU" sz="2900" dirty="0" err="1" smtClean="0">
                <a:solidFill>
                  <a:srgbClr val="000000"/>
                </a:solidFill>
                <a:hlinkClick r:id="rId2"/>
              </a:rPr>
              <a:t>Richard</a:t>
            </a:r>
            <a:r>
              <a:rPr lang="ru-RU" sz="2900" dirty="0" smtClean="0">
                <a:solidFill>
                  <a:srgbClr val="000000"/>
                </a:solidFill>
                <a:hlinkClick r:id="rId2"/>
              </a:rPr>
              <a:t> </a:t>
            </a:r>
            <a:r>
              <a:rPr lang="ru-RU" sz="2900" dirty="0" err="1" smtClean="0">
                <a:solidFill>
                  <a:srgbClr val="000000"/>
                </a:solidFill>
                <a:hlinkClick r:id="rId2"/>
              </a:rPr>
              <a:t>Craswell</a:t>
            </a:r>
            <a:r>
              <a:rPr lang="en-US" sz="2900" dirty="0" smtClean="0">
                <a:solidFill>
                  <a:srgbClr val="000000"/>
                </a:solidFill>
                <a:hlinkClick r:id="rId2"/>
              </a:rPr>
              <a:t>.</a:t>
            </a:r>
            <a:r>
              <a:rPr lang="en-US" sz="2900" dirty="0" smtClean="0">
                <a:hlinkClick r:id="rId2"/>
              </a:rPr>
              <a:t> 2007. ‘Contract Law’. In: </a:t>
            </a:r>
            <a:r>
              <a:rPr lang="en-US" sz="2900" dirty="0" err="1" smtClean="0">
                <a:hlinkClick r:id="rId2"/>
              </a:rPr>
              <a:t>Polinsky</a:t>
            </a:r>
            <a:r>
              <a:rPr lang="en-US" sz="2900" dirty="0" smtClean="0">
                <a:hlinkClick r:id="rId2"/>
              </a:rPr>
              <a:t> A.M., Shavell S. (Eds.), </a:t>
            </a:r>
            <a:r>
              <a:rPr lang="en-US" sz="2900" i="1" dirty="0" smtClean="0">
                <a:hlinkClick r:id="rId2"/>
              </a:rPr>
              <a:t>Handbook of Law and Economics</a:t>
            </a:r>
            <a:r>
              <a:rPr lang="ru-RU" sz="2900" i="1" dirty="0" smtClean="0">
                <a:hlinkClick r:id="rId2"/>
              </a:rPr>
              <a:t> </a:t>
            </a:r>
            <a:r>
              <a:rPr lang="en-US" sz="2900" dirty="0" smtClean="0">
                <a:hlinkClick r:id="rId2"/>
              </a:rPr>
              <a:t>V.1. Elsevier B.V., 3-</a:t>
            </a:r>
            <a:r>
              <a:rPr lang="ru-RU" sz="2900" dirty="0" smtClean="0">
                <a:hlinkClick r:id="rId2"/>
              </a:rPr>
              <a:t>1</a:t>
            </a:r>
            <a:r>
              <a:rPr lang="en-US" sz="2900" dirty="0" smtClean="0">
                <a:hlinkClick r:id="rId2"/>
              </a:rPr>
              <a:t>3</a:t>
            </a:r>
            <a:r>
              <a:rPr lang="ru-RU" sz="2900" dirty="0" smtClean="0">
                <a:hlinkClick r:id="rId2"/>
              </a:rPr>
              <a:t>8</a:t>
            </a:r>
            <a:r>
              <a:rPr lang="en-US" sz="2900" dirty="0" smtClean="0">
                <a:hlinkClick r:id="rId2"/>
              </a:rPr>
              <a:t> (chapter 1).</a:t>
            </a:r>
            <a:endParaRPr lang="en-US" sz="2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1385887" y="1844824"/>
            <a:ext cx="63722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000" b="1" i="1" dirty="0" smtClean="0">
                <a:latin typeface="Georgia" pitchFamily="18" charset="0"/>
              </a:rPr>
              <a:t>Внешние эффекты</a:t>
            </a:r>
            <a:endParaRPr lang="ru-RU" sz="3000" b="1" i="1" dirty="0">
              <a:latin typeface="Georgia" pitchFamily="18" charset="0"/>
            </a:endParaRPr>
          </a:p>
        </p:txBody>
      </p:sp>
      <p:pic>
        <p:nvPicPr>
          <p:cNvPr id="17410" name="Picture 2" descr="http://cs309425.userapi.com/v309425828/9a10/yhMPQ2BK-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5596" y="2422520"/>
            <a:ext cx="7272808" cy="4435480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трелка вниз 12"/>
          <p:cNvSpPr/>
          <p:nvPr/>
        </p:nvSpPr>
        <p:spPr>
          <a:xfrm>
            <a:off x="6786563" y="2857500"/>
            <a:ext cx="571500" cy="1584325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000" dirty="0">
              <a:solidFill>
                <a:srgbClr val="FFFFFF"/>
              </a:solidFill>
              <a:sym typeface="Wingdings" pitchFamily="2" charset="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650" y="1989138"/>
            <a:ext cx="7632700" cy="928687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dirty="0">
                <a:solidFill>
                  <a:srgbClr val="FFFFFF"/>
                </a:solidFill>
                <a:sym typeface="Wingdings" pitchFamily="2" charset="2"/>
              </a:rPr>
              <a:t>Монополия</a:t>
            </a:r>
          </a:p>
          <a:p>
            <a:pPr algn="ctr">
              <a:defRPr/>
            </a:pPr>
            <a:r>
              <a:rPr lang="ru-RU" sz="3000" i="1" dirty="0">
                <a:solidFill>
                  <a:srgbClr val="FFFFFF"/>
                </a:solidFill>
                <a:sym typeface="Wingdings" pitchFamily="2" charset="2"/>
              </a:rPr>
              <a:t>Доктрина недобросовестности</a:t>
            </a:r>
            <a:endParaRPr lang="ru-RU" sz="3000" i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215900" y="4508500"/>
            <a:ext cx="3641725" cy="1785938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3000" dirty="0">
                <a:solidFill>
                  <a:srgbClr val="FFFFFF"/>
                </a:solidFill>
                <a:latin typeface="Georgia" pitchFamily="18" charset="0"/>
              </a:rPr>
              <a:t>Договоры присоединения</a:t>
            </a:r>
          </a:p>
        </p:txBody>
      </p:sp>
      <p:sp>
        <p:nvSpPr>
          <p:cNvPr id="3" name="Скругленный прямоугольник 7"/>
          <p:cNvSpPr/>
          <p:nvPr/>
        </p:nvSpPr>
        <p:spPr>
          <a:xfrm>
            <a:off x="5286375" y="4508500"/>
            <a:ext cx="3568700" cy="178593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000" dirty="0" err="1">
                <a:solidFill>
                  <a:srgbClr val="FFFFFF"/>
                </a:solidFill>
              </a:rPr>
              <a:t>Недобросовест-ность</a:t>
            </a:r>
            <a:r>
              <a:rPr lang="ru-RU" sz="3000" dirty="0">
                <a:solidFill>
                  <a:srgbClr val="FFFFFF"/>
                </a:solidFill>
              </a:rPr>
              <a:t> в договорах с бедными покупателями</a:t>
            </a:r>
          </a:p>
        </p:txBody>
      </p:sp>
      <p:sp>
        <p:nvSpPr>
          <p:cNvPr id="5" name="Стрелка вниз 12"/>
          <p:cNvSpPr/>
          <p:nvPr/>
        </p:nvSpPr>
        <p:spPr>
          <a:xfrm>
            <a:off x="1785938" y="2928938"/>
            <a:ext cx="571500" cy="1584325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3000" dirty="0">
              <a:solidFill>
                <a:srgbClr val="FFFFFF"/>
              </a:solidFill>
              <a:sym typeface="Wingdings" pitchFamily="2" charset="2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8" grpId="0" animBg="1"/>
      <p:bldP spid="3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2816"/>
            <a:ext cx="9144000" cy="5013747"/>
          </a:xfrm>
        </p:spPr>
        <p:txBody>
          <a:bodyPr>
            <a:normAutofit fontScale="92500" lnSpcReduction="10000"/>
          </a:bodyPr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  <a:defRPr/>
            </a:pPr>
            <a:r>
              <a:rPr lang="ru-RU" b="1" i="1" dirty="0" smtClean="0"/>
              <a:t>Монополия</a:t>
            </a:r>
            <a:endParaRPr lang="en-US" b="1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sz="2700" i="1" dirty="0" smtClean="0"/>
              <a:t>Договоры присоединения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SzPct val="150000"/>
              <a:buFont typeface="Georgia" pitchFamily="18" charset="0"/>
              <a:buChar char="+"/>
              <a:defRPr/>
            </a:pPr>
            <a:r>
              <a:rPr lang="ru-RU" sz="2700" dirty="0" smtClean="0"/>
              <a:t>При использовании стандартных договоров существенно сокращаются трансакционные издержки их составления.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SzPct val="150000"/>
              <a:buFont typeface="Georgia" pitchFamily="18" charset="0"/>
              <a:buChar char="+"/>
              <a:defRPr/>
            </a:pPr>
            <a:r>
              <a:rPr lang="ru-RU" sz="2700" dirty="0" smtClean="0"/>
              <a:t>Стандартные договоры способствуют решению проблемы коррупции.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SzPct val="150000"/>
              <a:buFont typeface="Georgia" pitchFamily="18" charset="0"/>
              <a:buChar char="+"/>
              <a:defRPr/>
            </a:pPr>
            <a:r>
              <a:rPr lang="ru-RU" sz="2700" dirty="0" smtClean="0"/>
              <a:t>Потребители часто не имеют возможности до конца понять условия таких договоров, что объясняет отсутствие спроса на альтернативы.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SzPct val="150000"/>
              <a:buFont typeface="Georgia" pitchFamily="18" charset="0"/>
              <a:buChar char="+"/>
              <a:defRPr/>
            </a:pPr>
            <a:r>
              <a:rPr lang="ru-RU" sz="2700" b="1" dirty="0" smtClean="0"/>
              <a:t>Нет никаких оснований полагать, что монополисты предпочтут получать прибыль за счет ужесточения условий договора, а не за счет увеличения цены.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72816"/>
            <a:ext cx="9144000" cy="727497"/>
          </a:xfrm>
        </p:spPr>
        <p:txBody>
          <a:bodyPr/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b="1" i="1" dirty="0" smtClean="0"/>
              <a:t>Монополия</a:t>
            </a:r>
            <a:endParaRPr lang="en-US" b="1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700" i="1" dirty="0" smtClean="0"/>
              <a:t>Договоры с бедными покупателями</a:t>
            </a:r>
          </a:p>
        </p:txBody>
      </p:sp>
      <p:pic>
        <p:nvPicPr>
          <p:cNvPr id="1028" name="Picture 4" descr="E:\L&amp;E\Contract_Law\poor_family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714897"/>
            <a:ext cx="5879554" cy="399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>
            <a:spLocks noChangeArrowheads="1"/>
          </p:cNvSpPr>
          <p:nvPr/>
        </p:nvSpPr>
        <p:spPr bwMode="auto">
          <a:xfrm>
            <a:off x="1619250" y="1773759"/>
            <a:ext cx="7429500" cy="71913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Поиск потенциальных контрагентов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1606550" y="2709664"/>
            <a:ext cx="7429500" cy="12954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Получение и раскрытие релевантной информации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9" name="Скругленный прямоугольник 8"/>
          <p:cNvSpPr>
            <a:spLocks noChangeArrowheads="1"/>
          </p:cNvSpPr>
          <p:nvPr/>
        </p:nvSpPr>
        <p:spPr bwMode="auto">
          <a:xfrm>
            <a:off x="1606550" y="4293146"/>
            <a:ext cx="7429500" cy="100806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err="1" smtClean="0">
                <a:solidFill>
                  <a:srgbClr val="FFFFFF"/>
                </a:solidFill>
                <a:latin typeface="Georgia" pitchFamily="18" charset="0"/>
              </a:rPr>
              <a:t>Предконтрактные</a:t>
            </a:r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 инвестиции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0" name="Стрелка вправо 9"/>
          <p:cNvSpPr>
            <a:spLocks noChangeArrowheads="1"/>
          </p:cNvSpPr>
          <p:nvPr/>
        </p:nvSpPr>
        <p:spPr bwMode="auto">
          <a:xfrm>
            <a:off x="1187450" y="1919685"/>
            <a:ext cx="428625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1" name="Стрелка вправо 10"/>
          <p:cNvSpPr>
            <a:spLocks noChangeArrowheads="1"/>
          </p:cNvSpPr>
          <p:nvPr/>
        </p:nvSpPr>
        <p:spPr bwMode="auto">
          <a:xfrm>
            <a:off x="1187450" y="3143821"/>
            <a:ext cx="428625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2" name="Стрелка вправо 11"/>
          <p:cNvSpPr>
            <a:spLocks noChangeArrowheads="1"/>
          </p:cNvSpPr>
          <p:nvPr/>
        </p:nvSpPr>
        <p:spPr bwMode="auto">
          <a:xfrm>
            <a:off x="1190625" y="4581525"/>
            <a:ext cx="428625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2" name="Скругленный прямоугольник 8"/>
          <p:cNvSpPr>
            <a:spLocks noChangeArrowheads="1"/>
          </p:cNvSpPr>
          <p:nvPr/>
        </p:nvSpPr>
        <p:spPr bwMode="auto">
          <a:xfrm>
            <a:off x="1606550" y="5589588"/>
            <a:ext cx="7429500" cy="100806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Стратегическое поведение на переговорах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 rot="10800000">
            <a:off x="0" y="1772816"/>
            <a:ext cx="1187450" cy="5085184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Издержки заключения контрактов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Стрелка вправо 11"/>
          <p:cNvSpPr>
            <a:spLocks noChangeArrowheads="1"/>
          </p:cNvSpPr>
          <p:nvPr/>
        </p:nvSpPr>
        <p:spPr bwMode="auto">
          <a:xfrm>
            <a:off x="1187450" y="5949950"/>
            <a:ext cx="428625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F0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2" grpId="0" animBg="1"/>
      <p:bldP spid="78861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54" name="Group 70"/>
          <p:cNvGraphicFramePr>
            <a:graphicFrameLocks noGrp="1"/>
          </p:cNvGraphicFramePr>
          <p:nvPr/>
        </p:nvGraphicFramePr>
        <p:xfrm>
          <a:off x="177800" y="2011363"/>
          <a:ext cx="8858250" cy="4657726"/>
        </p:xfrm>
        <a:graphic>
          <a:graphicData uri="http://schemas.openxmlformats.org/drawingml/2006/table">
            <a:tbl>
              <a:tblPr/>
              <a:tblGrid>
                <a:gridCol w="2557463"/>
                <a:gridCol w="3167062"/>
                <a:gridCol w="3133725"/>
              </a:tblGrid>
              <a:tr h="9747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Отсутствие договора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4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В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 сотрудничает с </a:t>
                      </a: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А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В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присваивает выигрыш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3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А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инвестирует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0,5; 0,5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-1; 1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А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 не инвестирует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0; 0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0; 0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428624"/>
            <a:ext cx="9144000" cy="1416200"/>
          </a:xfrm>
        </p:spPr>
        <p:txBody>
          <a:bodyPr/>
          <a:lstStyle/>
          <a:p>
            <a:pPr algn="ctr" eaLnBrk="1" hangingPunct="1"/>
            <a:r>
              <a:rPr lang="en-US" sz="3100" dirty="0" smtClean="0"/>
              <a:t>6</a:t>
            </a:r>
            <a:r>
              <a:rPr lang="ru-RU" sz="3100" dirty="0" smtClean="0"/>
              <a:t>. Экономический анализ </a:t>
            </a:r>
            <a:r>
              <a:rPr lang="ru-RU" sz="3100" dirty="0" smtClean="0">
                <a:latin typeface="Arial" charset="0"/>
              </a:rPr>
              <a:t>контрактного права: экономические функции и свобода контрактов; заключение контрактов.</a:t>
            </a:r>
            <a:endParaRPr lang="ru-RU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21" name="Group 21"/>
          <p:cNvGraphicFramePr>
            <a:graphicFrameLocks noGrp="1"/>
          </p:cNvGraphicFramePr>
          <p:nvPr/>
        </p:nvGraphicFramePr>
        <p:xfrm>
          <a:off x="177800" y="2011363"/>
          <a:ext cx="8858250" cy="4657726"/>
        </p:xfrm>
        <a:graphic>
          <a:graphicData uri="http://schemas.openxmlformats.org/drawingml/2006/table">
            <a:tbl>
              <a:tblPr/>
              <a:tblGrid>
                <a:gridCol w="2557463"/>
                <a:gridCol w="3167062"/>
                <a:gridCol w="3133725"/>
              </a:tblGrid>
              <a:tr h="9747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Договор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4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В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 сотрудничает с </a:t>
                      </a: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А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В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присваивает выигрыш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33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А 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инвестирует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0,5; 0,5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0,5; -0,5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А</a:t>
                      </a: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 не инвестирует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0; 0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0; 0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0" y="428624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21" name="Group 21"/>
          <p:cNvGraphicFramePr>
            <a:graphicFrameLocks noGrp="1"/>
          </p:cNvGraphicFramePr>
          <p:nvPr/>
        </p:nvGraphicFramePr>
        <p:xfrm>
          <a:off x="177800" y="2011363"/>
          <a:ext cx="8858249" cy="4756723"/>
        </p:xfrm>
        <a:graphic>
          <a:graphicData uri="http://schemas.openxmlformats.org/drawingml/2006/table">
            <a:tbl>
              <a:tblPr/>
              <a:tblGrid>
                <a:gridCol w="793800"/>
                <a:gridCol w="2592288"/>
                <a:gridCol w="2592288"/>
                <a:gridCol w="2879873"/>
              </a:tblGrid>
              <a:tr h="974725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Покупатель</a:t>
                      </a:r>
                    </a:p>
                  </a:txBody>
                  <a:tcPr marL="46800" marR="46800" marT="46800" marB="46800" vert="vert27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Продавец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747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Покупает страховку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Не покупает страховку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3351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Покупает страховку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-1; -0,5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-1; 0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127476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Georgia" pitchFamily="18" charset="0"/>
                        </a:rPr>
                        <a:t>Не покупает страховку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0; -0,5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pitchFamily="18" charset="0"/>
                        </a:rPr>
                        <a:t>-2; -3</a:t>
                      </a:r>
                    </a:p>
                  </a:txBody>
                  <a:tcPr marL="46800" marR="468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0" y="428624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1691680" y="1916832"/>
            <a:ext cx="7200800" cy="108012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Когда стороны контракта имеют разное представление о будущем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9" name="Скругленный прямоугольник 8"/>
          <p:cNvSpPr>
            <a:spLocks noChangeArrowheads="1"/>
          </p:cNvSpPr>
          <p:nvPr/>
        </p:nvSpPr>
        <p:spPr bwMode="auto">
          <a:xfrm>
            <a:off x="1691680" y="3140968"/>
            <a:ext cx="7177980" cy="86409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Когда обмен совершается не </a:t>
            </a:r>
            <a:r>
              <a:rPr lang="ru-RU" sz="2800" dirty="0" err="1" smtClean="0">
                <a:solidFill>
                  <a:srgbClr val="FFFFFF"/>
                </a:solidFill>
                <a:latin typeface="Georgia" pitchFamily="18" charset="0"/>
              </a:rPr>
              <a:t>одномоментно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1" name="Стрелка вправо 10"/>
          <p:cNvSpPr>
            <a:spLocks noChangeArrowheads="1"/>
          </p:cNvSpPr>
          <p:nvPr/>
        </p:nvSpPr>
        <p:spPr bwMode="auto">
          <a:xfrm>
            <a:off x="1159488" y="2276872"/>
            <a:ext cx="532192" cy="35718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2" name="Стрелка вправо 11"/>
          <p:cNvSpPr>
            <a:spLocks noChangeArrowheads="1"/>
          </p:cNvSpPr>
          <p:nvPr/>
        </p:nvSpPr>
        <p:spPr bwMode="auto">
          <a:xfrm>
            <a:off x="1001404" y="3356992"/>
            <a:ext cx="690276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2" name="Скругленный прямоугольник 8"/>
          <p:cNvSpPr>
            <a:spLocks noChangeArrowheads="1"/>
          </p:cNvSpPr>
          <p:nvPr/>
        </p:nvSpPr>
        <p:spPr bwMode="auto">
          <a:xfrm>
            <a:off x="1606550" y="4149080"/>
            <a:ext cx="7285930" cy="115242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Когда одна из сторон обладает скрытой информацией о предмете обмена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 rot="10800000">
            <a:off x="0" y="1844824"/>
            <a:ext cx="1187450" cy="5013176"/>
          </a:xfrm>
          <a:prstGeom prst="rec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Возможность </a:t>
            </a:r>
            <a:r>
              <a:rPr lang="ru-RU" sz="2800" b="1" dirty="0" err="1" smtClean="0">
                <a:solidFill>
                  <a:schemeClr val="bg1"/>
                </a:solidFill>
              </a:rPr>
              <a:t>межвременного</a:t>
            </a:r>
            <a:r>
              <a:rPr lang="ru-RU" sz="2800" b="1" dirty="0" smtClean="0">
                <a:solidFill>
                  <a:schemeClr val="bg1"/>
                </a:solidFill>
              </a:rPr>
              <a:t> обмена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Стрелка вправо 11"/>
          <p:cNvSpPr>
            <a:spLocks noChangeArrowheads="1"/>
          </p:cNvSpPr>
          <p:nvPr/>
        </p:nvSpPr>
        <p:spPr bwMode="auto">
          <a:xfrm>
            <a:off x="1187450" y="4509120"/>
            <a:ext cx="428625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0" y="428624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Скругленный прямоугольник 8"/>
          <p:cNvSpPr>
            <a:spLocks noChangeArrowheads="1"/>
          </p:cNvSpPr>
          <p:nvPr/>
        </p:nvSpPr>
        <p:spPr bwMode="auto">
          <a:xfrm>
            <a:off x="1619672" y="5445224"/>
            <a:ext cx="7285930" cy="129644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Когда одной или обеим сторонам необходимо инвестировать в активы высокой специфичности</a:t>
            </a:r>
            <a:endParaRPr lang="ru-RU" sz="2800" dirty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5" name="Стрелка вправо 11"/>
          <p:cNvSpPr>
            <a:spLocks noChangeArrowheads="1"/>
          </p:cNvSpPr>
          <p:nvPr/>
        </p:nvSpPr>
        <p:spPr bwMode="auto">
          <a:xfrm>
            <a:off x="1191047" y="5952132"/>
            <a:ext cx="428625" cy="35718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>
              <a:solidFill>
                <a:srgbClr val="FFFFFF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2" grpId="0" animBg="1"/>
      <p:bldP spid="78861" grpId="0" animBg="1"/>
      <p:bldP spid="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88840"/>
            <a:ext cx="9144000" cy="504056"/>
          </a:xfrm>
        </p:spPr>
        <p:txBody>
          <a:bodyPr/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Font typeface="Georgia" pitchFamily="18" charset="0"/>
              <a:buNone/>
            </a:pPr>
            <a:r>
              <a:rPr lang="ru-RU" i="1" dirty="0" smtClean="0"/>
              <a:t>Ограничения эффективности контрактов</a:t>
            </a:r>
            <a:endParaRPr lang="en-US" i="1" dirty="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4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2492896"/>
            <a:ext cx="7704856" cy="936104"/>
          </a:xfrm>
          <a:prstGeom prst="roundRect">
            <a:avLst/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Невозможность сколько-нибудь точно предвидеть все возможные будущие события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9572" y="3717032"/>
            <a:ext cx="7704856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800" dirty="0" smtClean="0">
                <a:solidFill>
                  <a:srgbClr val="FFFFFF"/>
                </a:solidFill>
                <a:latin typeface="Georgia" pitchFamily="18" charset="0"/>
              </a:rPr>
              <a:t>Неполнота контрактов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9512" y="4437112"/>
            <a:ext cx="4176464" cy="230425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600" dirty="0" smtClean="0">
                <a:solidFill>
                  <a:srgbClr val="002060"/>
                </a:solidFill>
                <a:latin typeface="Georgia" pitchFamily="18" charset="0"/>
              </a:rPr>
              <a:t>Стороны могут в принципе не предусмотреть возможность события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16016" y="4437112"/>
            <a:ext cx="4176464" cy="23488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ru-RU" sz="2600" dirty="0" smtClean="0">
                <a:solidFill>
                  <a:srgbClr val="002060"/>
                </a:solidFill>
                <a:latin typeface="Georgia" pitchFamily="18" charset="0"/>
              </a:rPr>
              <a:t>Стороны могут в недостаточно четко представлять себе и, соответственно отразить последствия события в контракте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4427984" y="3429000"/>
            <a:ext cx="288032" cy="288032"/>
          </a:xfrm>
          <a:prstGeom prst="downArrow">
            <a:avLst/>
          </a:prstGeom>
          <a:solidFill>
            <a:schemeClr val="accent2"/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 dirty="0" smtClean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2195736" y="4293096"/>
            <a:ext cx="720080" cy="14401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 dirty="0" smtClean="0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6372200" y="4293096"/>
            <a:ext cx="792088" cy="14401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19050" algn="ctr">
            <a:solidFill>
              <a:srgbClr val="3B3B64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endParaRPr lang="ru-RU" sz="2800" dirty="0" smtClean="0">
              <a:solidFill>
                <a:srgbClr val="FFFFFF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916832"/>
            <a:ext cx="9144000" cy="4941168"/>
          </a:xfrm>
        </p:spPr>
        <p:txBody>
          <a:bodyPr/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ru-RU" i="1" dirty="0" smtClean="0"/>
              <a:t>Ограничения эффективности контрактов</a:t>
            </a:r>
            <a:endParaRPr lang="en-US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Издержки обеспечения соблюдения контракта (</a:t>
            </a:r>
            <a:r>
              <a:rPr lang="en-US" i="1" dirty="0" smtClean="0"/>
              <a:t>enforcement costs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  <a:endParaRPr lang="en-US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Ненаблюдаемые и неверифицируемые действия сторон контракта (</a:t>
            </a:r>
            <a:r>
              <a:rPr lang="en-US" i="1" dirty="0" smtClean="0"/>
              <a:t>unobservable and unverifiable actions</a:t>
            </a:r>
            <a:r>
              <a:rPr lang="en-US" dirty="0" smtClean="0"/>
              <a:t>).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Динамическая непоследовательность сторон контракта (</a:t>
            </a:r>
            <a:r>
              <a:rPr lang="en-US" i="1" dirty="0" smtClean="0"/>
              <a:t>dynamic inconsistency</a:t>
            </a:r>
            <a:r>
              <a:rPr lang="ru-RU" dirty="0" smtClean="0"/>
              <a:t>).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dirty="0" smtClean="0"/>
              <a:t>Необходимость в </a:t>
            </a:r>
            <a:r>
              <a:rPr lang="ru-RU" dirty="0" err="1" smtClean="0"/>
              <a:t>предконтрактных</a:t>
            </a:r>
            <a:r>
              <a:rPr lang="ru-RU" dirty="0" smtClean="0"/>
              <a:t> договоренностях (</a:t>
            </a:r>
            <a:r>
              <a:rPr lang="en-US" i="1" dirty="0" smtClean="0"/>
              <a:t>pre-contractual commitments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428624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700808"/>
            <a:ext cx="9144000" cy="5157192"/>
          </a:xfrm>
        </p:spPr>
        <p:txBody>
          <a:bodyPr/>
          <a:lstStyle/>
          <a:p>
            <a:pPr marL="642938" indent="-533400" algn="ctr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ru-RU" sz="2600" i="1" dirty="0" smtClean="0"/>
              <a:t>Теорема </a:t>
            </a:r>
            <a:r>
              <a:rPr lang="ru-RU" sz="2600" i="1" dirty="0" err="1" smtClean="0"/>
              <a:t>Коуза</a:t>
            </a:r>
            <a:endParaRPr lang="en-US" sz="2600" i="1" dirty="0" smtClean="0"/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300" dirty="0" smtClean="0"/>
              <a:t>Рассмотрим двухсторонние контрактные отношения, в которых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AutoNum type="romanLcParenBoth"/>
            </a:pPr>
            <a:r>
              <a:rPr lang="ru-RU" sz="2300" dirty="0" smtClean="0"/>
              <a:t>стороны действуют рационально, в соответствии со своими интересами;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AutoNum type="romanLcParenBoth"/>
            </a:pPr>
            <a:r>
              <a:rPr lang="ru-RU" sz="2300" dirty="0" smtClean="0"/>
              <a:t>отсутствуют </a:t>
            </a:r>
            <a:r>
              <a:rPr lang="ru-RU" sz="2300" dirty="0" err="1" smtClean="0"/>
              <a:t>трансакционные</a:t>
            </a:r>
            <a:r>
              <a:rPr lang="ru-RU" sz="2300" dirty="0" smtClean="0"/>
              <a:t> издержки контрактации;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AutoNum type="romanLcParenBoth"/>
            </a:pPr>
            <a:r>
              <a:rPr lang="ru-RU" sz="2300" dirty="0" smtClean="0"/>
              <a:t>полезности сторон аддитивно разделимы относительно аллокации реальных благ и денежных трансфертов (иными словами, полезности имеют форму </a:t>
            </a:r>
            <a:r>
              <a:rPr lang="en-US" sz="2300" i="1" dirty="0" err="1" smtClean="0"/>
              <a:t>u</a:t>
            </a:r>
            <a:r>
              <a:rPr lang="en-US" sz="2300" i="1" baseline="-25000" dirty="0" err="1" smtClean="0"/>
              <a:t>i</a:t>
            </a:r>
            <a:r>
              <a:rPr lang="en-US" sz="2300" i="1" dirty="0" err="1" smtClean="0"/>
              <a:t>+y</a:t>
            </a:r>
            <a:r>
              <a:rPr lang="en-US" sz="2300" i="1" baseline="-25000" dirty="0" err="1" smtClean="0"/>
              <a:t>i</a:t>
            </a:r>
            <a:r>
              <a:rPr lang="ru-RU" sz="2300" dirty="0" smtClean="0"/>
              <a:t>, где </a:t>
            </a:r>
            <a:r>
              <a:rPr lang="en-US" sz="2300" i="1" dirty="0" err="1" smtClean="0"/>
              <a:t>u</a:t>
            </a:r>
            <a:r>
              <a:rPr lang="en-US" sz="2300" i="1" baseline="-25000" dirty="0" err="1" smtClean="0"/>
              <a:t>i</a:t>
            </a:r>
            <a:r>
              <a:rPr lang="ru-RU" sz="2300" dirty="0" smtClean="0"/>
              <a:t> – полезность для стороны </a:t>
            </a:r>
            <a:r>
              <a:rPr lang="en-US" sz="2300" dirty="0" err="1" smtClean="0"/>
              <a:t>i</a:t>
            </a:r>
            <a:r>
              <a:rPr lang="ru-RU" sz="2300" dirty="0" smtClean="0"/>
              <a:t> реальных благ, а </a:t>
            </a:r>
            <a:r>
              <a:rPr lang="en-US" sz="2300" i="1" dirty="0" err="1" smtClean="0"/>
              <a:t>y</a:t>
            </a:r>
            <a:r>
              <a:rPr lang="en-US" sz="2300" i="1" baseline="-25000" dirty="0" err="1" smtClean="0"/>
              <a:t>i</a:t>
            </a:r>
            <a:r>
              <a:rPr lang="ru-RU" sz="2300" dirty="0" smtClean="0"/>
              <a:t> –  полезность для нее денежных трансфертов). </a:t>
            </a:r>
          </a:p>
          <a:p>
            <a:pPr marL="642938" indent="-533400" eaLnBrk="1" hangingPunct="1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300" dirty="0" smtClean="0"/>
              <a:t>При этих условиях </a:t>
            </a:r>
            <a:r>
              <a:rPr lang="ru-RU" sz="2300" dirty="0" err="1" smtClean="0"/>
              <a:t>аллокация</a:t>
            </a:r>
            <a:r>
              <a:rPr lang="ru-RU" sz="2300" dirty="0" smtClean="0"/>
              <a:t> реальных благ в результате контрактных отношений максимизирует общественное благосостояние вне зависимости от первоначальной их аллокации.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332656"/>
            <a:ext cx="9144000" cy="1416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Экономический анализ 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charset="0"/>
                <a:ea typeface="+mj-ea"/>
                <a:cs typeface="+mj-cs"/>
              </a:rPr>
              <a:t>контрактного права: экономические функции и свобода контрактов; заключение контрактов.</a:t>
            </a:r>
            <a:endParaRPr kumimoji="0" lang="ru-RU" sz="31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1221</Words>
  <Application>Microsoft Office PowerPoint</Application>
  <PresentationFormat>Экран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Городская</vt:lpstr>
      <vt:lpstr>ЭКОНОМИЧЕСКИЙ АНАЛИЗ ПРАВА</vt:lpstr>
      <vt:lpstr>6. Экономический анализ контрактного права: экономические функции и свобода контрактов; заключение контрактов.</vt:lpstr>
      <vt:lpstr>6. Экономический анализ контрактного права: экономические функции и свобода контрактов; заключение контрактов.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www.PHILka.RU</dc:creator>
  <cp:lastModifiedBy>Гриша</cp:lastModifiedBy>
  <cp:revision>149</cp:revision>
  <dcterms:created xsi:type="dcterms:W3CDTF">2011-02-06T17:02:24Z</dcterms:created>
  <dcterms:modified xsi:type="dcterms:W3CDTF">2015-02-26T10:20:22Z</dcterms:modified>
</cp:coreProperties>
</file>