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62" r:id="rId7"/>
    <p:sldId id="273" r:id="rId8"/>
    <p:sldId id="263" r:id="rId9"/>
    <p:sldId id="272" r:id="rId10"/>
    <p:sldId id="270" r:id="rId11"/>
    <p:sldId id="264" r:id="rId12"/>
    <p:sldId id="265" r:id="rId13"/>
    <p:sldId id="266" r:id="rId14"/>
    <p:sldId id="267" r:id="rId15"/>
    <p:sldId id="268" r:id="rId16"/>
    <p:sldId id="269" r:id="rId17"/>
    <p:sldId id="274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11EAE-072C-4E9B-A575-573BE1E29289}" type="datetimeFigureOut">
              <a:rPr lang="ru-RU" smtClean="0"/>
              <a:pPr/>
              <a:t>10.09.2015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82E58-7379-43A2-A4BF-DE8658FCB4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«Устойчивое развитие инновационных регионов Центра России»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1-й </a:t>
            </a:r>
            <a:r>
              <a:rPr lang="ru-RU" smtClean="0"/>
              <a:t>Международный Экологический </a:t>
            </a:r>
            <a:r>
              <a:rPr lang="ru-RU" dirty="0" smtClean="0"/>
              <a:t>Форум, г. Калуга, </a:t>
            </a:r>
          </a:p>
          <a:p>
            <a:r>
              <a:rPr lang="ru-RU" dirty="0" smtClean="0"/>
              <a:t>10-11 сентября 2015 г</a:t>
            </a:r>
          </a:p>
          <a:p>
            <a:r>
              <a:rPr lang="ru-RU" dirty="0"/>
              <a:t>д</a:t>
            </a:r>
            <a:r>
              <a:rPr lang="ru-RU" dirty="0" smtClean="0"/>
              <a:t>.э.н., ведущий научный сотрудник Экономического факультета МГУ имени М.В. Ломоносова </a:t>
            </a:r>
          </a:p>
          <a:p>
            <a:r>
              <a:rPr lang="ru-RU" dirty="0" smtClean="0"/>
              <a:t>Никоноров Сергей Михайлович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Рейтинг устойчивого развития городов – столиц регионов ПФО за 2013 год (173 города в выборке)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 расчете </a:t>
            </a:r>
            <a:r>
              <a:rPr lang="ru-RU" b="1" dirty="0"/>
              <a:t>индекса устойчивого развития городов </a:t>
            </a:r>
            <a:r>
              <a:rPr lang="ru-RU" dirty="0"/>
              <a:t>брались в расчет следующие показатели:</a:t>
            </a:r>
          </a:p>
          <a:p>
            <a:pPr marL="0" lvl="0" indent="0">
              <a:buNone/>
            </a:pPr>
            <a:r>
              <a:rPr lang="ru-RU" dirty="0" smtClean="0"/>
              <a:t>1) Блок </a:t>
            </a:r>
            <a:r>
              <a:rPr lang="ru-RU" dirty="0"/>
              <a:t>– </a:t>
            </a:r>
            <a:r>
              <a:rPr lang="ru-RU" dirty="0" smtClean="0"/>
              <a:t>Экономика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Блок – Социальная </a:t>
            </a:r>
            <a:r>
              <a:rPr lang="ru-RU" dirty="0" smtClean="0"/>
              <a:t>сфера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Блок – </a:t>
            </a:r>
            <a:r>
              <a:rPr lang="ru-RU" dirty="0" smtClean="0"/>
              <a:t>Экология</a:t>
            </a:r>
            <a:endParaRPr lang="ru-RU" dirty="0"/>
          </a:p>
          <a:p>
            <a:pPr>
              <a:buNone/>
            </a:pPr>
            <a:r>
              <a:rPr lang="ru-RU" dirty="0" smtClean="0"/>
              <a:t>Каждой </a:t>
            </a:r>
            <a:r>
              <a:rPr lang="ru-RU" dirty="0"/>
              <a:t>группе показателей придавался вес 1.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310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Топ – 100 (Лучших городов России по экологии за 2014 год)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652"/>
                <a:gridCol w="1914548"/>
                <a:gridCol w="1371600"/>
                <a:gridCol w="1285884"/>
                <a:gridCol w="1457316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 – столица субъекта ЦФО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Население, тыс. чел.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Доходы бюджета, тыс. руб./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Покупательская способность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Объем жилищного </a:t>
                      </a:r>
                      <a:r>
                        <a:rPr lang="ru-RU" dirty="0" err="1" smtClean="0"/>
                        <a:t>строит-ва</a:t>
                      </a:r>
                      <a:r>
                        <a:rPr lang="ru-RU" dirty="0" smtClean="0"/>
                        <a:t>, кв.м./ чел.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Белгород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373,5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2,9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0,5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Ярославль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599,2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Липецк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509,1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Калуга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331,4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23,0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493,8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Воронеж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1003,6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Орел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318,1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Топ – 100 (Лучших городов России по экологии за 2014 год)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652"/>
                <a:gridCol w="1914548"/>
                <a:gridCol w="1371600"/>
                <a:gridCol w="1285884"/>
                <a:gridCol w="1457316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Место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Город – столица субъекта ЦФО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Население, тыс. чел. 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Доходы бюджета, тыс. руб./ чел.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Покупательская способность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Объем жилищного </a:t>
                      </a:r>
                      <a:r>
                        <a:rPr lang="ru-RU" b="0" dirty="0" err="1" smtClean="0"/>
                        <a:t>строит-ва</a:t>
                      </a:r>
                      <a:r>
                        <a:rPr lang="ru-RU" b="0" dirty="0" smtClean="0"/>
                        <a:t>, кв.м./ чел.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60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Владимир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347,5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14,5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2,5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0,5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63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Рязань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527,9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13,9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2,7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0,7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67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Тверь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408,9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16,6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2,8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0,5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69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Тамбов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281,8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16,1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2,4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1,1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70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Курск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428,7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15,0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2,5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0,6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74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Смоленск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331,0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14,0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2,5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0,3</a:t>
                      </a:r>
                      <a:endParaRPr lang="ru-RU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Самые экологически грязные города России на 2013 год (Топ – 60</a:t>
            </a:r>
            <a:r>
              <a:rPr lang="ru-RU" dirty="0" smtClean="0"/>
              <a:t>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652"/>
                <a:gridCol w="2357454"/>
                <a:gridCol w="1571636"/>
                <a:gridCol w="1643074"/>
                <a:gridCol w="182878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выбросов, тыс. тонн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стационарных источников,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 автотранспорта,</a:t>
                      </a:r>
                      <a:r>
                        <a:rPr lang="ru-RU" baseline="0" dirty="0" smtClean="0"/>
                        <a:t>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995,4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92,86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Липецк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322,9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8,7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Воронеж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93,5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88,8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91,4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Ярославль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84,4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47,9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Рязань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37,6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Экологический рейтинг регионов России за 2011 год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098"/>
                <a:gridCol w="618650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r>
                        <a:rPr lang="ru-RU" baseline="0" dirty="0" smtClean="0"/>
                        <a:t> ЦФО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Белгородская область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Тамбовская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10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Курская</a:t>
                      </a:r>
                      <a:r>
                        <a:rPr lang="ru-RU" b="0" baseline="0" dirty="0" smtClean="0"/>
                        <a:t> область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Липецкая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Орловская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Ивановская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Костромская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Смоленская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Тверская область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Экологический рейтинг регионов России за 2011 год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098"/>
                <a:gridCol w="618650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Субъект </a:t>
                      </a:r>
                      <a:r>
                        <a:rPr lang="ru-RU" baseline="0" dirty="0" smtClean="0"/>
                        <a:t> ЦФО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47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Калужская область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Рязанская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53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Брянская область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Владимирская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Воронежская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Москва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Ярославская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Тульская область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Московская область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Экологический рейтинг регионов России за 2011 год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Сводный индекс составлялся из трех показателей: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Природно-охранный индекс;</a:t>
            </a:r>
          </a:p>
          <a:p>
            <a:pPr marL="514350" indent="-514350">
              <a:buAutoNum type="arabicParenR"/>
            </a:pPr>
            <a:r>
              <a:rPr lang="ru-RU" dirty="0" smtClean="0"/>
              <a:t>Социально-экологический индекс;</a:t>
            </a:r>
          </a:p>
          <a:p>
            <a:pPr marL="514350" indent="-514350">
              <a:buAutoNum type="arabicParenR"/>
            </a:pPr>
            <a:r>
              <a:rPr lang="ru-RU" dirty="0" smtClean="0"/>
              <a:t>Промышленно-экологический индекс.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Сравнительная оценка </a:t>
            </a:r>
            <a:r>
              <a:rPr lang="ru-RU" sz="2800" b="1" dirty="0"/>
              <a:t>региональной устойчивости нескольких субъектов России, объединенных в рамках решения единых стратегических </a:t>
            </a:r>
            <a:r>
              <a:rPr lang="ru-RU" sz="2800" b="1" dirty="0" smtClean="0"/>
              <a:t>задач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Для определения </a:t>
            </a:r>
            <a:r>
              <a:rPr lang="ru-RU" b="1" dirty="0"/>
              <a:t>стратегии экономического развития регионов </a:t>
            </a:r>
            <a:r>
              <a:rPr lang="ru-RU" dirty="0"/>
              <a:t>использовались следующие социально-экономические показатели: темпы прироста валового регионального продукта, темпы прироста промышленного производства, коэффициенты инфляции, доля населения с доходами ниже прожиточного минимума, индексы базовых отраслей производства, реальные денежные доходы населения региона, инвестиции в основной капитал, динамика цен в экономике, рост доходов и сбережений населения региона и т.д. При построении </a:t>
            </a:r>
            <a:r>
              <a:rPr lang="ru-RU" b="1" dirty="0"/>
              <a:t>долгосрочной программы социально-экономического развития макрорегиона </a:t>
            </a:r>
            <a:r>
              <a:rPr lang="ru-RU" b="1" dirty="0" smtClean="0"/>
              <a:t>(ЦФО</a:t>
            </a:r>
            <a:r>
              <a:rPr lang="ru-RU" b="1" dirty="0"/>
              <a:t>)</a:t>
            </a:r>
            <a:r>
              <a:rPr lang="ru-RU" dirty="0"/>
              <a:t>, все показатели можно условно объединить в </a:t>
            </a:r>
            <a:r>
              <a:rPr lang="ru-RU" b="1" dirty="0"/>
              <a:t>три группы</a:t>
            </a:r>
            <a:r>
              <a:rPr lang="ru-RU" dirty="0" smtClean="0"/>
              <a:t>: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показатели экономического развития региона;</a:t>
            </a:r>
          </a:p>
          <a:p>
            <a:pPr lvl="0"/>
            <a:r>
              <a:rPr lang="ru-RU" dirty="0"/>
              <a:t>степень социальной напряженности в регионе;</a:t>
            </a:r>
          </a:p>
          <a:p>
            <a:pPr lvl="0"/>
            <a:r>
              <a:rPr lang="ru-RU" dirty="0"/>
              <a:t>природно-ресурсный потенциал региона.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0718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стратегий и потенциала развития регионов – лидеров ЦФО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Выберем 2 региона – лидера из 18-ти субъектов ЦФО России: </a:t>
            </a:r>
            <a:r>
              <a:rPr lang="ru-RU" b="1" dirty="0" smtClean="0"/>
              <a:t>Белгородскую и Калужскую области.</a:t>
            </a:r>
          </a:p>
          <a:p>
            <a:r>
              <a:rPr lang="ru-RU" dirty="0" smtClean="0"/>
              <a:t>Регионы успешные и социально стабильные, с хорошей динамикой экономических показателей. В каждом из этих регионов выбрана модель развития, основанная на генерации добавленной стоимости, то есть региональные власти не рассматривают поддержку из центра в виде дотаций и субсидий как ключевой источник дохода регионального бюджета, а пытаются выстроить свою модель успешной экономики в границах субъекта.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Анализ стратегий и потенциала развития регионов – лидеров ЦФО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Аграрный юг  (Белгородская область) и старый промышленный центр (Калужская область) – сделали ставку на новую индустриализацию и диверсификацию экономики, но модели избрали отличные друг от друга, базирующиеся на разных отраслях промышленного производства.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Инвестиционный потенциал российских регионов в 2014 г.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1071570"/>
                <a:gridCol w="1214446"/>
                <a:gridCol w="1214446"/>
                <a:gridCol w="1071570"/>
                <a:gridCol w="9715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 (субъект</a:t>
                      </a:r>
                      <a:r>
                        <a:rPr lang="ru-RU" baseline="0" dirty="0" smtClean="0"/>
                        <a:t> России)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риска, 2013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2013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r>
                        <a:rPr lang="ru-RU" baseline="0" dirty="0" smtClean="0"/>
                        <a:t> в ЦФО,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в ЦЭР, 2014 г.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г. Москва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 Московская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 Белгородская область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 (+1)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-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Воронежская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5. Калужская область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31 (+1)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6. Тульская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7. Курская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8. Владимирская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9. Ярославская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Белгородская область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Белгородская область в начале 2000-х – регион по большому счету сырьевой. Поступления в бюджет обеспечивали добыча полезных ископаемых (в области сосредоточено более 40 % разведанных запасов железных руд страны) и их переработка на горно-обогатительных комбинатах. </a:t>
            </a:r>
          </a:p>
          <a:p>
            <a:r>
              <a:rPr lang="ru-RU" dirty="0" smtClean="0"/>
              <a:t>Однако уже к 2013 году свыше 50 % производства составляет пищевая промышленность. Год от года растут показатели сельскохозяйственного сектора. Региональная экономика сегодня зиждется на двух кластерах: продуктовом и сырьевом.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Калужская область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Калужская область природным сырьем не богата. Зато в советское время здесь был мощный промышленный сектор и крупные оборонные предприятия. Кадровый потенциал удалось сохранить и использовать для построения современного промышленного производства.</a:t>
            </a:r>
          </a:p>
          <a:p>
            <a:r>
              <a:rPr lang="ru-RU" dirty="0" smtClean="0"/>
              <a:t>Сегодня основной доход в областной бюджет приносят машиностроение и электроника. Ставка делается на продукцию с высокой добавленной стоимостью.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Регион как корпорация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Стиль управления в рассматриваемых регионах – «регион как корпорация».</a:t>
            </a:r>
          </a:p>
          <a:p>
            <a:r>
              <a:rPr lang="ru-RU" dirty="0" smtClean="0"/>
              <a:t>Это дает свои плоды – с момента когда был запущен процесс сознательного экономического развития региона, эти два региона обгоняли средний по России уровень и по удельному вводу жилья, и по темпам роста доходов и розничной торговли, а масштаб миграции в регион превышал среднероссийский уровень в несколько раз.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 элементов модели управления регионом – как бизнес – проектом: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Функции губернатора напоминают функции генерального директора корпорации.</a:t>
            </a:r>
          </a:p>
          <a:p>
            <a:pPr marL="514350" indent="-514350">
              <a:buAutoNum type="arabicPeriod"/>
            </a:pPr>
            <a:r>
              <a:rPr lang="ru-RU" dirty="0" smtClean="0"/>
              <a:t>Действует централизованная модель управления.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Основной источник доходной части бюджета не внешние вливания, а генерация доходов от экономики региона и их рост за счет регионального экономического развития.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Управление промышленностью региона схоже с управлением производственными активами крупной компании.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 элементов модели управления регионом – как бизнес – проектом: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5. Проводится инвестиционная политика, основанная на комплексном подходе к сопровождению инвестиционных проектов и проектном финансировании.</a:t>
            </a:r>
          </a:p>
          <a:p>
            <a:pPr marL="514350" indent="-514350">
              <a:buNone/>
            </a:pPr>
            <a:r>
              <a:rPr lang="ru-RU" dirty="0" smtClean="0"/>
              <a:t>6. Необходимо отметить сбалансированную структуру распределения доходов, учитывающую как необходимость текущего экономического состояния, так и необходимость инвестирования в развитие, человеческий капитал и социальную сферу.</a:t>
            </a:r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 элементов модели управления регионом – как бизнес – проектом: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7. Происходит внедрение инструментов программно-целевого планирования и проектного подхода в структурах государственного управления. Это относится и к экономике, кадрам и социальной сфере.</a:t>
            </a:r>
          </a:p>
          <a:p>
            <a:pPr marL="514350" indent="-514350">
              <a:buNone/>
            </a:pPr>
            <a:r>
              <a:rPr lang="ru-RU" dirty="0" smtClean="0"/>
              <a:t>8. Подбор кадров производится по формализованной системе с процедурами оценки компетенций.</a:t>
            </a:r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Рейтинг эффективности губернаторов на 09.06.2015 г.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Артамонов А.Д. Калужская область 97 баллов – 1-е место.</a:t>
            </a:r>
          </a:p>
          <a:p>
            <a:pPr marL="514350" indent="-514350">
              <a:buAutoNum type="arabicParenR"/>
            </a:pPr>
            <a:r>
              <a:rPr lang="ru-RU" dirty="0" smtClean="0"/>
              <a:t>Савченко Е.С. Белгородская область 96 баллов – 3-е место.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Ввести в эффективный контракт губернатора с начислением определенного количества баллов – </a:t>
            </a:r>
            <a:r>
              <a:rPr lang="ru-RU" b="1" dirty="0" smtClean="0"/>
              <a:t>социо-эколого-экономический индекс (</a:t>
            </a:r>
            <a:r>
              <a:rPr lang="ru-RU" b="1" dirty="0" err="1" smtClean="0"/>
              <a:t>индекс</a:t>
            </a:r>
            <a:r>
              <a:rPr lang="ru-RU" b="1" dirty="0" smtClean="0"/>
              <a:t> К.В. Папенова).</a:t>
            </a:r>
          </a:p>
          <a:p>
            <a:r>
              <a:rPr lang="ru-RU" b="1" dirty="0" smtClean="0"/>
              <a:t>Индекс К.В. Папенова </a:t>
            </a:r>
            <a:r>
              <a:rPr lang="ru-RU" dirty="0" smtClean="0"/>
              <a:t>рассчитывать исходя из среднеарифметической оценки трех индексов:</a:t>
            </a:r>
          </a:p>
          <a:p>
            <a:pPr marL="514350" indent="-514350">
              <a:buAutoNum type="arabicParenR"/>
            </a:pPr>
            <a:r>
              <a:rPr lang="ru-RU" dirty="0" smtClean="0"/>
              <a:t>Индекс эколого-экономический</a:t>
            </a:r>
          </a:p>
          <a:p>
            <a:pPr marL="514350" indent="-514350">
              <a:buAutoNum type="arabicParenR"/>
            </a:pPr>
            <a:r>
              <a:rPr lang="ru-RU" dirty="0" smtClean="0"/>
              <a:t>Индекс развития человеческого капитала</a:t>
            </a:r>
          </a:p>
          <a:p>
            <a:pPr marL="514350" indent="-514350">
              <a:buAutoNum type="arabicParenR"/>
            </a:pPr>
            <a:r>
              <a:rPr lang="ru-RU" dirty="0" smtClean="0"/>
              <a:t>Индекс человеческого счастья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ru-RU" b="1" dirty="0" smtClean="0"/>
              <a:t>Эколого-экономический индекс </a:t>
            </a:r>
            <a:r>
              <a:rPr lang="ru-RU" dirty="0" smtClean="0"/>
              <a:t>рассчитывать по методике С.Н. Бобылева, включающий 6 элементов: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выбросы СО2 в регионах;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затраты на охрану окружающей среды;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земли особо охраняемых природных территорий и объектов;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валовое накопление основного капитала;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инвестиции в основной капитал по виду деятельности;</a:t>
            </a:r>
          </a:p>
          <a:p>
            <a:pPr marL="514350" indent="-514350">
              <a:buFontTx/>
              <a:buChar char="-"/>
            </a:pPr>
            <a:r>
              <a:rPr lang="ru-RU" dirty="0" smtClean="0"/>
              <a:t>истощение природных ресурсов.</a:t>
            </a:r>
          </a:p>
          <a:p>
            <a:pPr marL="514350" indent="-514350">
              <a:buFontTx/>
              <a:buChar char="-"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2) Индекс человеческого развития</a:t>
            </a:r>
            <a:r>
              <a:rPr lang="ru-RU" dirty="0" smtClean="0"/>
              <a:t> (ИЧР), рассчитывать по методике ООН, включая три элемента:</a:t>
            </a:r>
          </a:p>
          <a:p>
            <a:pPr>
              <a:buFontTx/>
              <a:buChar char="-"/>
            </a:pPr>
            <a:r>
              <a:rPr lang="ru-RU" dirty="0" smtClean="0"/>
              <a:t>уровень жизни,</a:t>
            </a:r>
          </a:p>
          <a:p>
            <a:pPr>
              <a:buFontTx/>
              <a:buChar char="-"/>
            </a:pPr>
            <a:r>
              <a:rPr lang="ru-RU" dirty="0" smtClean="0"/>
              <a:t>грамотность и образованность,</a:t>
            </a:r>
          </a:p>
          <a:p>
            <a:pPr>
              <a:buFontTx/>
              <a:buChar char="-"/>
            </a:pPr>
            <a:r>
              <a:rPr lang="ru-RU" dirty="0" smtClean="0"/>
              <a:t>долголетие,</a:t>
            </a:r>
          </a:p>
          <a:p>
            <a:pPr>
              <a:buNone/>
            </a:pPr>
            <a:r>
              <a:rPr lang="ru-RU" dirty="0" smtClean="0"/>
              <a:t>    как основных характеристик человеческого потенциала исследуемой территории.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Инвестиционный потенциал российских регионов в 2014 г.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6040"/>
                <a:gridCol w="1071570"/>
                <a:gridCol w="1214446"/>
                <a:gridCol w="1214446"/>
                <a:gridCol w="1071570"/>
                <a:gridCol w="97152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 (субъект</a:t>
                      </a:r>
                      <a:r>
                        <a:rPr lang="ru-RU" baseline="0" dirty="0" smtClean="0"/>
                        <a:t> России)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риска, 2013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2013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 потенциала,</a:t>
                      </a:r>
                      <a:r>
                        <a:rPr lang="ru-RU" baseline="0" dirty="0" smtClean="0"/>
                        <a:t>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r>
                        <a:rPr lang="ru-RU" baseline="0" dirty="0" smtClean="0"/>
                        <a:t> в ЦФО,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в ЦЭР, 2014 г.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</a:t>
                      </a:r>
                      <a:r>
                        <a:rPr lang="ru-RU" baseline="0" dirty="0" smtClean="0"/>
                        <a:t> Липецкая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11. Брянская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12. Тверская</a:t>
                      </a:r>
                      <a:r>
                        <a:rPr lang="ru-RU" b="0" baseline="0" dirty="0" smtClean="0"/>
                        <a:t> область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 Смоленская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14.  Рязанская область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 Тамбовская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16. Ивановская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 Орловская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18. Костромская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Предложение: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Индекс человеческого счастья</a:t>
            </a:r>
            <a:r>
              <a:rPr lang="ru-RU" dirty="0" smtClean="0"/>
              <a:t>, рассчитывать по </a:t>
            </a:r>
            <a:r>
              <a:rPr lang="ru-RU" smtClean="0"/>
              <a:t>методике ООН (с доработками), </a:t>
            </a:r>
            <a:r>
              <a:rPr lang="ru-RU" dirty="0" smtClean="0"/>
              <a:t>включая следующие элементы:</a:t>
            </a:r>
          </a:p>
          <a:p>
            <a:pPr marL="514350" indent="-514350">
              <a:buFontTx/>
              <a:buChar char="-"/>
              <a:defRPr/>
            </a:pPr>
            <a:r>
              <a:rPr lang="ru-RU" dirty="0" smtClean="0"/>
              <a:t>удовлетворенность жизнью,</a:t>
            </a:r>
          </a:p>
          <a:p>
            <a:pPr marL="514350" indent="-514350">
              <a:buFontTx/>
              <a:buChar char="-"/>
              <a:defRPr/>
            </a:pPr>
            <a:r>
              <a:rPr lang="ru-RU" dirty="0" smtClean="0"/>
              <a:t>ожидаемая продолжительность жизни,</a:t>
            </a:r>
          </a:p>
          <a:p>
            <a:pPr marL="514350" indent="-514350">
              <a:buFontTx/>
              <a:buChar char="-"/>
              <a:defRPr/>
            </a:pPr>
            <a:r>
              <a:rPr lang="ru-RU" dirty="0" smtClean="0"/>
              <a:t>экологический след.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Социо-эколого-экономический индекс (</a:t>
            </a:r>
            <a:r>
              <a:rPr lang="ru-RU" b="1" dirty="0" err="1" smtClean="0"/>
              <a:t>индекс</a:t>
            </a:r>
            <a:r>
              <a:rPr lang="ru-RU" b="1" dirty="0" smtClean="0"/>
              <a:t> К.В. Папенова)</a:t>
            </a:r>
            <a:r>
              <a:rPr lang="ru-RU" dirty="0" smtClean="0"/>
              <a:t>, введенный в эффективный контракт губернатора, повысит экологическую составляющую устойчивого развития региона и станет эффективным инструментом регионального развития.</a:t>
            </a:r>
          </a:p>
          <a:p>
            <a:r>
              <a:rPr lang="ru-RU" dirty="0" smtClean="0"/>
              <a:t>Схожий индекс можно рассчитывать и для городов России, с обязательным условием внедрения его в эффективный контракт мэров и сити-менеджеров городов России.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Инвестиционный потенциал регионов – лидеров ЦФО в 2014 г.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 - лидер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Трудовой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Потребительский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Производственный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Институциональный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Инновационный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Инфраструктурный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Природно-ресурсный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Туристический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3. Белгородская область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5. Калужская</a:t>
                      </a:r>
                      <a:r>
                        <a:rPr lang="ru-RU" b="1" baseline="0" dirty="0" smtClean="0"/>
                        <a:t> область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Итоговый рейтинг устойчивого развития городов-лидеров по ЦФО за 2013 год (173 города</a:t>
            </a:r>
            <a:r>
              <a:rPr lang="ru-RU" sz="3200" b="1" dirty="0" smtClean="0"/>
              <a:t>) данные </a:t>
            </a:r>
            <a:r>
              <a:rPr lang="ru-RU" sz="3200" b="1" dirty="0" err="1" smtClean="0"/>
              <a:t>аг-ва</a:t>
            </a:r>
            <a:r>
              <a:rPr lang="ru-RU" sz="3200" b="1" dirty="0" smtClean="0"/>
              <a:t> </a:t>
            </a:r>
            <a:r>
              <a:rPr lang="ru-RU" sz="3200" b="1" smtClean="0"/>
              <a:t>Джи-Эс</a:t>
            </a:r>
            <a:r>
              <a:rPr lang="ru-RU" sz="3200" b="1" smtClean="0"/>
              <a:t>-Си</a:t>
            </a:r>
            <a:r>
              <a:rPr lang="ru-RU" sz="3200" b="1" smtClean="0"/>
              <a:t>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/>
                <a:gridCol w="842978"/>
                <a:gridCol w="1800228"/>
                <a:gridCol w="942972"/>
                <a:gridCol w="1843110"/>
                <a:gridCol w="900090"/>
              </a:tblGrid>
              <a:tr h="370840">
                <a:tc gridSpan="6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Группы городов по численности населения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Более 500,0 тыс. чел.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r>
                        <a:rPr lang="ru-RU" baseline="0" dirty="0" smtClean="0"/>
                        <a:t> – 500,0 тыс. чел.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Менее 250,0</a:t>
                      </a:r>
                      <a:r>
                        <a:rPr lang="ru-RU" baseline="0" dirty="0" smtClean="0"/>
                        <a:t> тыс. чел.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Москва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Белгород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Обнинск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Рязань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Тверь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Мытищи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Ярославль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Кострома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Красногорск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Устойчивое развитие городов – столиц субъектов ЦФО России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БЛОК ЭКОНОМИЧЕСКИХ ПОКАЗАТЕЛЕЙ:</a:t>
            </a:r>
          </a:p>
          <a:p>
            <a:pPr>
              <a:buNone/>
            </a:pPr>
            <a:r>
              <a:rPr lang="ru-RU" b="1" dirty="0" smtClean="0"/>
              <a:t>1. Экономическое развитие (6 показателей)</a:t>
            </a:r>
          </a:p>
          <a:p>
            <a:pPr>
              <a:buNone/>
            </a:pPr>
            <a:r>
              <a:rPr lang="ru-RU" dirty="0" smtClean="0"/>
              <a:t>A. Объем промышленного производства и инвестиций</a:t>
            </a:r>
          </a:p>
          <a:p>
            <a:pPr>
              <a:buNone/>
            </a:pPr>
            <a:r>
              <a:rPr lang="ru-RU" dirty="0" smtClean="0"/>
              <a:t>B. Диверсифицированность структуры экономики и рынка труда</a:t>
            </a:r>
          </a:p>
          <a:p>
            <a:pPr>
              <a:buNone/>
            </a:pPr>
            <a:r>
              <a:rPr lang="ru-RU" dirty="0" smtClean="0"/>
              <a:t>C. Доля убыточных предприятий</a:t>
            </a:r>
          </a:p>
          <a:p>
            <a:pPr>
              <a:buNone/>
            </a:pPr>
            <a:r>
              <a:rPr lang="ru-RU" dirty="0" smtClean="0"/>
              <a:t>D. Безработица</a:t>
            </a:r>
          </a:p>
          <a:p>
            <a:pPr>
              <a:buNone/>
            </a:pPr>
            <a:r>
              <a:rPr lang="ru-RU" dirty="0" smtClean="0"/>
              <a:t>E. Доходы и расходы населения</a:t>
            </a:r>
          </a:p>
          <a:p>
            <a:pPr>
              <a:buNone/>
            </a:pPr>
            <a:r>
              <a:rPr lang="ru-RU" dirty="0" smtClean="0"/>
              <a:t>F. Уровень дотационности муниципального бюджета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Устойчивое развитие городов – столиц субъектов ЦФО России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БЛОК ЭКОНОМИЧЕСКИХ ПОКАЗАТЕЛЕЙ:</a:t>
            </a:r>
          </a:p>
          <a:p>
            <a:pPr>
              <a:buNone/>
            </a:pPr>
            <a:r>
              <a:rPr lang="ru-RU" b="1" dirty="0" smtClean="0"/>
              <a:t>2. Городская инфраструктура (5 показателей)</a:t>
            </a:r>
          </a:p>
          <a:p>
            <a:pPr>
              <a:buNone/>
            </a:pPr>
            <a:r>
              <a:rPr lang="ru-RU" dirty="0" smtClean="0"/>
              <a:t>A. Строительство жилья</a:t>
            </a:r>
          </a:p>
          <a:p>
            <a:pPr>
              <a:buNone/>
            </a:pPr>
            <a:r>
              <a:rPr lang="ru-RU" dirty="0" smtClean="0"/>
              <a:t>B. Благоустроенность жилого фонда</a:t>
            </a:r>
          </a:p>
          <a:p>
            <a:pPr>
              <a:buNone/>
            </a:pPr>
            <a:r>
              <a:rPr lang="ru-RU" dirty="0" smtClean="0"/>
              <a:t>C. Доля семей, нуждающихся в улучшении жилищных условий</a:t>
            </a:r>
          </a:p>
          <a:p>
            <a:pPr>
              <a:buNone/>
            </a:pPr>
            <a:r>
              <a:rPr lang="ru-RU" dirty="0" smtClean="0"/>
              <a:t>D. Эффективность системы теплоснабжения</a:t>
            </a:r>
          </a:p>
          <a:p>
            <a:pPr>
              <a:buNone/>
            </a:pPr>
            <a:r>
              <a:rPr lang="ru-RU" dirty="0" smtClean="0"/>
              <a:t>E. Уровень развития общественного транспорта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Устойчивое развитие городов – столиц субъектов ЦФО России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БЛОК ПОКАЗАТЕЛЕЙ СОЦИАЛЬНОЙ СФЕРЫ:</a:t>
            </a:r>
          </a:p>
          <a:p>
            <a:pPr>
              <a:buNone/>
            </a:pPr>
            <a:r>
              <a:rPr lang="ru-RU" b="1" dirty="0" smtClean="0"/>
              <a:t>3. Демография и население (3 показателя)</a:t>
            </a:r>
          </a:p>
          <a:p>
            <a:pPr>
              <a:buNone/>
            </a:pPr>
            <a:r>
              <a:rPr lang="ru-RU" dirty="0" smtClean="0"/>
              <a:t>A. Демографическая нагрузка</a:t>
            </a:r>
          </a:p>
          <a:p>
            <a:pPr>
              <a:buNone/>
            </a:pPr>
            <a:r>
              <a:rPr lang="ru-RU" dirty="0" smtClean="0"/>
              <a:t>B. Естественный прирост</a:t>
            </a:r>
          </a:p>
          <a:p>
            <a:pPr>
              <a:buNone/>
            </a:pPr>
            <a:r>
              <a:rPr lang="ru-RU" dirty="0" smtClean="0"/>
              <a:t>C. Миграционный прирост</a:t>
            </a:r>
          </a:p>
          <a:p>
            <a:pPr>
              <a:buNone/>
            </a:pPr>
            <a:r>
              <a:rPr lang="ru-RU" b="1" dirty="0" smtClean="0"/>
              <a:t>4. Социальная инфраструктура (4 показателя)</a:t>
            </a:r>
          </a:p>
          <a:p>
            <a:pPr>
              <a:buNone/>
            </a:pPr>
            <a:r>
              <a:rPr lang="ru-RU" dirty="0" smtClean="0"/>
              <a:t>A. Медицинское обслуживание</a:t>
            </a:r>
          </a:p>
          <a:p>
            <a:pPr>
              <a:buNone/>
            </a:pPr>
            <a:r>
              <a:rPr lang="ru-RU" dirty="0" smtClean="0"/>
              <a:t>B. Дошкольное образование</a:t>
            </a:r>
          </a:p>
          <a:p>
            <a:pPr>
              <a:buNone/>
            </a:pPr>
            <a:r>
              <a:rPr lang="ru-RU" dirty="0" smtClean="0"/>
              <a:t>C. Школьное образование</a:t>
            </a:r>
          </a:p>
          <a:p>
            <a:pPr>
              <a:buNone/>
            </a:pPr>
            <a:r>
              <a:rPr lang="ru-RU" dirty="0" smtClean="0"/>
              <a:t>D. Высшее и среднее специальное образование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Устойчивое развитие городов – столиц субъектов ЦФО России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ЭКОЛОГИЧЕСКИЙ БЛОК ПОКАЗАТЕЛЕЙ:</a:t>
            </a:r>
          </a:p>
          <a:p>
            <a:pPr>
              <a:buNone/>
            </a:pPr>
            <a:r>
              <a:rPr lang="ru-RU" b="1" dirty="0" smtClean="0"/>
              <a:t>5. Состояние окружающей среды (1 показатель)</a:t>
            </a:r>
          </a:p>
          <a:p>
            <a:pPr>
              <a:buNone/>
            </a:pPr>
            <a:r>
              <a:rPr lang="ru-RU" dirty="0" smtClean="0"/>
              <a:t>A. Уровень загрязнения атмосферы (индекс загрязнения атмосферы, ИЗА)</a:t>
            </a:r>
          </a:p>
          <a:p>
            <a:pPr>
              <a:buNone/>
            </a:pPr>
            <a:r>
              <a:rPr lang="ru-RU" b="1" dirty="0" smtClean="0"/>
              <a:t>6. Экологическая эффективность производств (2 показателя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A. Удельные выбросы в атмосферу на одного занятого</a:t>
            </a:r>
          </a:p>
          <a:p>
            <a:pPr>
              <a:buNone/>
            </a:pPr>
            <a:r>
              <a:rPr lang="ru-RU" dirty="0" smtClean="0"/>
              <a:t>B. Удельные объемы использования водных ресурсов на единицу продукции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1839</Words>
  <Application>Microsoft Office PowerPoint</Application>
  <PresentationFormat>Экран (4:3)</PresentationFormat>
  <Paragraphs>464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«Устойчивое развитие инновационных регионов Центра России»</vt:lpstr>
      <vt:lpstr>Инвестиционный потенциал российских регионов в 2014 г.</vt:lpstr>
      <vt:lpstr>Инвестиционный потенциал российских регионов в 2014 г.</vt:lpstr>
      <vt:lpstr>Инвестиционный потенциал регионов – лидеров ЦФО в 2014 г.</vt:lpstr>
      <vt:lpstr>Итоговый рейтинг устойчивого развития городов-лидеров по ЦФО за 2013 год (173 города) данные аг-ва Джи-Эс-Си </vt:lpstr>
      <vt:lpstr>Устойчивое развитие городов – столиц субъектов ЦФО России</vt:lpstr>
      <vt:lpstr>Устойчивое развитие городов – столиц субъектов ЦФО России</vt:lpstr>
      <vt:lpstr>Устойчивое развитие городов – столиц субъектов ЦФО России</vt:lpstr>
      <vt:lpstr>Устойчивое развитие городов – столиц субъектов ЦФО России</vt:lpstr>
      <vt:lpstr>Рейтинг устойчивого развития городов – столиц регионов ПФО за 2013 год (173 города в выборке)</vt:lpstr>
      <vt:lpstr>Топ – 100 (Лучших городов России по экологии за 2014 год)</vt:lpstr>
      <vt:lpstr>Топ – 100 (Лучших городов России по экологии за 2014 год)</vt:lpstr>
      <vt:lpstr>Самые экологически грязные города России на 2013 год (Топ – 60)</vt:lpstr>
      <vt:lpstr>Экологический рейтинг регионов России за 2011 год </vt:lpstr>
      <vt:lpstr>Экологический рейтинг регионов России за 2011 год </vt:lpstr>
      <vt:lpstr>Экологический рейтинг регионов России за 2011 год </vt:lpstr>
      <vt:lpstr>Сравнительная оценка региональной устойчивости нескольких субъектов России, объединенных в рамках решения единых стратегических задач</vt:lpstr>
      <vt:lpstr>Анализ стратегий и потенциала развития регионов – лидеров ЦФО</vt:lpstr>
      <vt:lpstr>Анализ стратегий и потенциала развития регионов – лидеров ЦФО</vt:lpstr>
      <vt:lpstr>Белгородская область</vt:lpstr>
      <vt:lpstr>Калужская область</vt:lpstr>
      <vt:lpstr>Регион как корпорация</vt:lpstr>
      <vt:lpstr>8 элементов модели управления регионом – как бизнес – проектом:</vt:lpstr>
      <vt:lpstr>8 элементов модели управления регионом – как бизнес – проектом:</vt:lpstr>
      <vt:lpstr>8 элементов модели управления регионом – как бизнес – проектом:</vt:lpstr>
      <vt:lpstr>Рейтинг эффективности губернаторов на 09.06.2015 г.</vt:lpstr>
      <vt:lpstr>Предложение:</vt:lpstr>
      <vt:lpstr>Предложение:</vt:lpstr>
      <vt:lpstr>Предложение:</vt:lpstr>
      <vt:lpstr>Предложение: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«Устойчивое развитие инновационных регионов Центра России»</dc:title>
  <dc:creator>AdminPro</dc:creator>
  <cp:lastModifiedBy>AdminPro</cp:lastModifiedBy>
  <cp:revision>33</cp:revision>
  <dcterms:created xsi:type="dcterms:W3CDTF">2015-07-17T08:03:19Z</dcterms:created>
  <dcterms:modified xsi:type="dcterms:W3CDTF">2015-09-10T17:53:02Z</dcterms:modified>
</cp:coreProperties>
</file>