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85" r:id="rId3"/>
    <p:sldId id="274" r:id="rId4"/>
    <p:sldId id="286" r:id="rId5"/>
    <p:sldId id="287" r:id="rId6"/>
    <p:sldId id="281" r:id="rId7"/>
    <p:sldId id="282" r:id="rId8"/>
    <p:sldId id="278" r:id="rId9"/>
    <p:sldId id="276" r:id="rId10"/>
    <p:sldId id="275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FAA3"/>
    <a:srgbClr val="B9FC86"/>
    <a:srgbClr val="5B9BD5"/>
    <a:srgbClr val="FFC000"/>
    <a:srgbClr val="EBEBEB"/>
    <a:srgbClr val="D3D3D3"/>
    <a:srgbClr val="44546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eas/job_offer/" TargetMode="External"/><Relationship Id="rId2" Type="http://schemas.openxmlformats.org/officeDocument/2006/relationships/image" Target="../media/image14.png"/><Relationship Id="rId1" Type="http://schemas.openxmlformats.org/officeDocument/2006/relationships/hyperlink" Target="https://www.econ.msu.ru/students/eas/practice/" TargetMode="External"/><Relationship Id="rId4" Type="http://schemas.openxmlformats.org/officeDocument/2006/relationships/hyperlink" Target="https://jobkadrov.ru/vacancies/city/moskva_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5C2C9-EBD9-4B0E-9E78-8B383307F7E9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B8F63F-245C-4FC3-A171-983E079B34BC}">
      <dgm:prSet phldrT="[Текст]"/>
      <dgm:spPr/>
      <dgm:t>
        <a:bodyPr/>
        <a:lstStyle/>
        <a:p>
          <a:r>
            <a:rPr lang="ru-RU" b="1" dirty="0" smtClean="0"/>
            <a:t>практики</a:t>
          </a:r>
          <a:endParaRPr lang="ru-RU" dirty="0"/>
        </a:p>
      </dgm:t>
    </dgm:pt>
    <dgm:pt modelId="{B3D66CC0-99F2-47AE-84D8-317D29E651F8}" type="parTrans" cxnId="{8016D8D3-925D-472F-BAD9-21C322A7FE5E}">
      <dgm:prSet/>
      <dgm:spPr/>
      <dgm:t>
        <a:bodyPr/>
        <a:lstStyle/>
        <a:p>
          <a:endParaRPr lang="ru-RU"/>
        </a:p>
      </dgm:t>
    </dgm:pt>
    <dgm:pt modelId="{5EF8A1DF-5C3F-4FFE-BA41-5142D604DFF4}" type="sibTrans" cxnId="{8016D8D3-925D-472F-BAD9-21C322A7FE5E}">
      <dgm:prSet/>
      <dgm:spPr/>
      <dgm:t>
        <a:bodyPr/>
        <a:lstStyle/>
        <a:p>
          <a:endParaRPr lang="ru-RU"/>
        </a:p>
      </dgm:t>
    </dgm:pt>
    <dgm:pt modelId="{FCF4E7C7-B405-4119-880B-DEDB886C6721}">
      <dgm:prSet phldrT="[Текст]"/>
      <dgm:spPr/>
      <dgm:t>
        <a:bodyPr/>
        <a:lstStyle/>
        <a:p>
          <a:r>
            <a:rPr lang="ru-RU" b="1" dirty="0" smtClean="0"/>
            <a:t>стажировки</a:t>
          </a:r>
          <a:endParaRPr lang="ru-RU" b="1" dirty="0"/>
        </a:p>
      </dgm:t>
    </dgm:pt>
    <dgm:pt modelId="{E14AA95B-7EDE-4882-998C-41052CF7256F}" type="parTrans" cxnId="{D86808D1-386C-4151-B379-FB42871EFFA5}">
      <dgm:prSet/>
      <dgm:spPr/>
      <dgm:t>
        <a:bodyPr/>
        <a:lstStyle/>
        <a:p>
          <a:endParaRPr lang="ru-RU"/>
        </a:p>
      </dgm:t>
    </dgm:pt>
    <dgm:pt modelId="{716D07EA-97BA-4487-BC19-D4EA022B7BD6}" type="sibTrans" cxnId="{D86808D1-386C-4151-B379-FB42871EFFA5}">
      <dgm:prSet/>
      <dgm:spPr/>
      <dgm:t>
        <a:bodyPr/>
        <a:lstStyle/>
        <a:p>
          <a:endParaRPr lang="ru-RU"/>
        </a:p>
      </dgm:t>
    </dgm:pt>
    <dgm:pt modelId="{25508A75-0BCA-41E7-A569-1E46390A055E}">
      <dgm:prSet phldrT="[Текст]" custT="1"/>
      <dgm:spPr/>
      <dgm:t>
        <a:bodyPr/>
        <a:lstStyle/>
        <a:p>
          <a:r>
            <a:rPr lang="ru-RU" sz="1800" b="1" dirty="0" smtClean="0"/>
            <a:t>стажировки проводятся по желанию студентов;</a:t>
          </a:r>
          <a:endParaRPr lang="ru-RU" sz="1800" b="1" dirty="0"/>
        </a:p>
      </dgm:t>
    </dgm:pt>
    <dgm:pt modelId="{8F27B44A-1084-4F30-8BCD-F85BB7C9E1F8}" type="parTrans" cxnId="{21A9A700-DC71-4475-B11B-B4077B9CBA00}">
      <dgm:prSet/>
      <dgm:spPr/>
      <dgm:t>
        <a:bodyPr/>
        <a:lstStyle/>
        <a:p>
          <a:endParaRPr lang="ru-RU"/>
        </a:p>
      </dgm:t>
    </dgm:pt>
    <dgm:pt modelId="{C0983988-CA9B-4D2D-B85E-90944FDECE5D}" type="sibTrans" cxnId="{21A9A700-DC71-4475-B11B-B4077B9CBA00}">
      <dgm:prSet/>
      <dgm:spPr/>
      <dgm:t>
        <a:bodyPr/>
        <a:lstStyle/>
        <a:p>
          <a:endParaRPr lang="ru-RU"/>
        </a:p>
      </dgm:t>
    </dgm:pt>
    <dgm:pt modelId="{925F259F-05A3-4F56-B5FE-972F540497E8}">
      <dgm:prSet phldrT="[Текст]"/>
      <dgm:spPr/>
      <dgm:t>
        <a:bodyPr/>
        <a:lstStyle/>
        <a:p>
          <a:r>
            <a:rPr lang="ru-RU" b="1" dirty="0" smtClean="0"/>
            <a:t>трудоустройство</a:t>
          </a:r>
          <a:endParaRPr lang="ru-RU" b="1" dirty="0"/>
        </a:p>
      </dgm:t>
    </dgm:pt>
    <dgm:pt modelId="{BC784F47-9FE3-4555-BDCF-DA97DB4B0A49}" type="parTrans" cxnId="{21B6FF2D-E29F-4135-B88C-C69C8845F45D}">
      <dgm:prSet/>
      <dgm:spPr/>
      <dgm:t>
        <a:bodyPr/>
        <a:lstStyle/>
        <a:p>
          <a:endParaRPr lang="ru-RU"/>
        </a:p>
      </dgm:t>
    </dgm:pt>
    <dgm:pt modelId="{A4858DDF-34EC-4CB2-A517-16B97B2153E6}" type="sibTrans" cxnId="{21B6FF2D-E29F-4135-B88C-C69C8845F45D}">
      <dgm:prSet/>
      <dgm:spPr/>
      <dgm:t>
        <a:bodyPr/>
        <a:lstStyle/>
        <a:p>
          <a:endParaRPr lang="ru-RU"/>
        </a:p>
      </dgm:t>
    </dgm:pt>
    <dgm:pt modelId="{4434FCC5-E683-4EA6-A02D-C325D9A5E341}">
      <dgm:prSet phldrT="[Текст]" custT="1"/>
      <dgm:spPr/>
      <dgm:t>
        <a:bodyPr/>
        <a:lstStyle/>
        <a:p>
          <a:r>
            <a:rPr lang="ru-RU" sz="1800" b="1" dirty="0" smtClean="0"/>
            <a:t>резюме;</a:t>
          </a:r>
          <a:endParaRPr lang="ru-RU" sz="1800" b="1" dirty="0"/>
        </a:p>
      </dgm:t>
    </dgm:pt>
    <dgm:pt modelId="{FBA3A1CA-DD95-4376-B9FF-FC3A9486708A}" type="parTrans" cxnId="{8919ED52-0710-4AB4-8A8F-C6B9093A8006}">
      <dgm:prSet/>
      <dgm:spPr/>
      <dgm:t>
        <a:bodyPr/>
        <a:lstStyle/>
        <a:p>
          <a:endParaRPr lang="ru-RU"/>
        </a:p>
      </dgm:t>
    </dgm:pt>
    <dgm:pt modelId="{7C4BF6D9-AAC0-4E34-B3B4-55713D54A698}" type="sibTrans" cxnId="{8919ED52-0710-4AB4-8A8F-C6B9093A8006}">
      <dgm:prSet/>
      <dgm:spPr/>
      <dgm:t>
        <a:bodyPr/>
        <a:lstStyle/>
        <a:p>
          <a:endParaRPr lang="ru-RU"/>
        </a:p>
      </dgm:t>
    </dgm:pt>
    <dgm:pt modelId="{9AB3A5DD-D973-4FEE-B855-9F5B2FDC7206}">
      <dgm:prSet phldrT="[Текст]" custT="1"/>
      <dgm:spPr/>
      <dgm:t>
        <a:bodyPr/>
        <a:lstStyle/>
        <a:p>
          <a:r>
            <a:rPr lang="ru-RU" sz="1800" b="1" dirty="0" smtClean="0"/>
            <a:t>обязанности стажера могут выходить за рамки учебной программы;</a:t>
          </a:r>
          <a:endParaRPr lang="ru-RU" sz="1800" b="1" dirty="0"/>
        </a:p>
      </dgm:t>
    </dgm:pt>
    <dgm:pt modelId="{D88C3E12-8086-4BFD-BB44-58C24054FA33}" type="parTrans" cxnId="{EE2782A1-7C9C-42E1-B9F1-7D51EAA00068}">
      <dgm:prSet/>
      <dgm:spPr/>
      <dgm:t>
        <a:bodyPr/>
        <a:lstStyle/>
        <a:p>
          <a:endParaRPr lang="ru-RU"/>
        </a:p>
      </dgm:t>
    </dgm:pt>
    <dgm:pt modelId="{CB51CC9A-9837-4F47-8313-003A69CBD7D7}" type="sibTrans" cxnId="{EE2782A1-7C9C-42E1-B9F1-7D51EAA00068}">
      <dgm:prSet/>
      <dgm:spPr/>
      <dgm:t>
        <a:bodyPr/>
        <a:lstStyle/>
        <a:p>
          <a:endParaRPr lang="ru-RU"/>
        </a:p>
      </dgm:t>
    </dgm:pt>
    <dgm:pt modelId="{F9CC5BEA-321B-4ACB-A3C8-D6FA52FF987E}">
      <dgm:prSet phldrT="[Текст]" custT="1"/>
      <dgm:spPr/>
      <dgm:t>
        <a:bodyPr/>
        <a:lstStyle/>
        <a:p>
          <a:r>
            <a:rPr lang="ru-RU" sz="1800" b="1" dirty="0" smtClean="0"/>
            <a:t>после стажировки можно получить постоянное рабочее место в компании</a:t>
          </a:r>
          <a:endParaRPr lang="ru-RU" sz="1800" b="1" dirty="0"/>
        </a:p>
      </dgm:t>
    </dgm:pt>
    <dgm:pt modelId="{B06EA068-6161-4F01-A7EC-D37384E5F1F5}" type="parTrans" cxnId="{791C2D79-E5C2-4C10-B6BF-A8199BD884F8}">
      <dgm:prSet/>
      <dgm:spPr/>
      <dgm:t>
        <a:bodyPr/>
        <a:lstStyle/>
        <a:p>
          <a:endParaRPr lang="ru-RU"/>
        </a:p>
      </dgm:t>
    </dgm:pt>
    <dgm:pt modelId="{0259ECF1-9772-4FF6-9864-403C290F9E0A}" type="sibTrans" cxnId="{791C2D79-E5C2-4C10-B6BF-A8199BD884F8}">
      <dgm:prSet/>
      <dgm:spPr/>
      <dgm:t>
        <a:bodyPr/>
        <a:lstStyle/>
        <a:p>
          <a:endParaRPr lang="ru-RU"/>
        </a:p>
      </dgm:t>
    </dgm:pt>
    <dgm:pt modelId="{7DB4640B-F513-4981-954A-0A18C8AD5877}">
      <dgm:prSet phldrT="[Текст]" custT="1"/>
      <dgm:spPr/>
      <dgm:t>
        <a:bodyPr/>
        <a:lstStyle/>
        <a:p>
          <a:endParaRPr lang="ru-RU" sz="2000" b="1" dirty="0"/>
        </a:p>
      </dgm:t>
    </dgm:pt>
    <dgm:pt modelId="{BAB12D8F-2312-4C7B-8C21-F6BC4FB81A88}" type="parTrans" cxnId="{DEDE959B-2857-45F9-9A94-B73BCF0BC57A}">
      <dgm:prSet/>
      <dgm:spPr/>
      <dgm:t>
        <a:bodyPr/>
        <a:lstStyle/>
        <a:p>
          <a:endParaRPr lang="ru-RU"/>
        </a:p>
      </dgm:t>
    </dgm:pt>
    <dgm:pt modelId="{7A9C0A91-200A-4381-90D2-912379B01F8A}" type="sibTrans" cxnId="{DEDE959B-2857-45F9-9A94-B73BCF0BC57A}">
      <dgm:prSet/>
      <dgm:spPr/>
      <dgm:t>
        <a:bodyPr/>
        <a:lstStyle/>
        <a:p>
          <a:endParaRPr lang="ru-RU"/>
        </a:p>
      </dgm:t>
    </dgm:pt>
    <dgm:pt modelId="{B6C2B4C3-7B5D-477E-A64E-BCB6D0B2CB56}">
      <dgm:prSet phldrT="[Текст]"/>
      <dgm:spPr/>
      <dgm:t>
        <a:bodyPr/>
        <a:lstStyle/>
        <a:p>
          <a:endParaRPr lang="ru-RU" sz="1700" dirty="0"/>
        </a:p>
      </dgm:t>
    </dgm:pt>
    <dgm:pt modelId="{EE0181D5-5423-420E-8759-4B6B1BB0B1E8}" type="parTrans" cxnId="{FD1C992A-1A1C-45D7-A40D-A7ABE7563953}">
      <dgm:prSet/>
      <dgm:spPr/>
      <dgm:t>
        <a:bodyPr/>
        <a:lstStyle/>
        <a:p>
          <a:endParaRPr lang="ru-RU"/>
        </a:p>
      </dgm:t>
    </dgm:pt>
    <dgm:pt modelId="{FB785457-C1E4-4960-B384-6C1DBF2FE1F3}" type="sibTrans" cxnId="{FD1C992A-1A1C-45D7-A40D-A7ABE7563953}">
      <dgm:prSet/>
      <dgm:spPr/>
      <dgm:t>
        <a:bodyPr/>
        <a:lstStyle/>
        <a:p>
          <a:endParaRPr lang="ru-RU"/>
        </a:p>
      </dgm:t>
    </dgm:pt>
    <dgm:pt modelId="{87941935-6D2E-48FB-AFA3-49BAF61D58EA}">
      <dgm:prSet phldrT="[Текст]" custT="1"/>
      <dgm:spPr/>
      <dgm:t>
        <a:bodyPr/>
        <a:lstStyle/>
        <a:p>
          <a:r>
            <a:rPr lang="ru-RU" sz="1800" b="1" dirty="0" smtClean="0"/>
            <a:t>подготовка к первому собеседованию</a:t>
          </a:r>
          <a:endParaRPr lang="ru-RU" sz="1800" b="1" dirty="0"/>
        </a:p>
      </dgm:t>
    </dgm:pt>
    <dgm:pt modelId="{34D985CA-1FBA-40A0-B271-3AA136CDED72}" type="parTrans" cxnId="{7F27AB3F-C0EF-44D2-997B-FE319D81E1F4}">
      <dgm:prSet/>
      <dgm:spPr/>
      <dgm:t>
        <a:bodyPr/>
        <a:lstStyle/>
        <a:p>
          <a:endParaRPr lang="ru-RU"/>
        </a:p>
      </dgm:t>
    </dgm:pt>
    <dgm:pt modelId="{0C07017F-AA37-4979-9E17-D538BA7696D6}" type="sibTrans" cxnId="{7F27AB3F-C0EF-44D2-997B-FE319D81E1F4}">
      <dgm:prSet/>
      <dgm:spPr/>
      <dgm:t>
        <a:bodyPr/>
        <a:lstStyle/>
        <a:p>
          <a:endParaRPr lang="ru-RU"/>
        </a:p>
      </dgm:t>
    </dgm:pt>
    <dgm:pt modelId="{31977A9C-6A19-4197-8D81-C169F5BB2D44}">
      <dgm:prSet phldrT="[Текст]" custT="1"/>
      <dgm:spPr/>
      <dgm:t>
        <a:bodyPr/>
        <a:lstStyle/>
        <a:p>
          <a:r>
            <a:rPr lang="ru-RU" sz="1800" b="1" dirty="0" smtClean="0"/>
            <a:t>написание мотивационного письма;</a:t>
          </a:r>
          <a:endParaRPr lang="ru-RU" sz="1800" b="1" dirty="0"/>
        </a:p>
      </dgm:t>
    </dgm:pt>
    <dgm:pt modelId="{F4D43EE5-CC7B-4AFC-9A11-6DF5D91652AC}" type="parTrans" cxnId="{D3FB243E-1AA3-4463-97BE-92C8F6B16B89}">
      <dgm:prSet/>
      <dgm:spPr/>
      <dgm:t>
        <a:bodyPr/>
        <a:lstStyle/>
        <a:p>
          <a:endParaRPr lang="ru-RU"/>
        </a:p>
      </dgm:t>
    </dgm:pt>
    <dgm:pt modelId="{B174A873-355F-42AF-9C06-116ED28AEB04}" type="sibTrans" cxnId="{D3FB243E-1AA3-4463-97BE-92C8F6B16B89}">
      <dgm:prSet/>
      <dgm:spPr/>
      <dgm:t>
        <a:bodyPr/>
        <a:lstStyle/>
        <a:p>
          <a:endParaRPr lang="ru-RU"/>
        </a:p>
      </dgm:t>
    </dgm:pt>
    <dgm:pt modelId="{994742A7-E751-4131-8F6D-F0E10D0166B1}">
      <dgm:prSet phldrT="[Текст]" custT="1"/>
      <dgm:spPr/>
      <dgm:t>
        <a:bodyPr/>
        <a:lstStyle/>
        <a:p>
          <a:endParaRPr lang="ru-RU" sz="1400" b="1" dirty="0"/>
        </a:p>
      </dgm:t>
    </dgm:pt>
    <dgm:pt modelId="{BDB96693-EDCB-4D89-B69F-A68947314FEF}" type="parTrans" cxnId="{07D799A9-38AB-4AD5-9514-AC57975C21A9}">
      <dgm:prSet/>
      <dgm:spPr/>
    </dgm:pt>
    <dgm:pt modelId="{EE8780A2-672E-46AE-A55A-F088416B8738}" type="sibTrans" cxnId="{07D799A9-38AB-4AD5-9514-AC57975C21A9}">
      <dgm:prSet/>
      <dgm:spPr/>
    </dgm:pt>
    <dgm:pt modelId="{84FDE950-0AF3-47D1-8904-55B68B40F254}">
      <dgm:prSet phldrT="[Текст]" custT="1"/>
      <dgm:spPr/>
      <dgm:t>
        <a:bodyPr/>
        <a:lstStyle/>
        <a:p>
          <a:r>
            <a:rPr lang="ru-RU" sz="2000" b="1" dirty="0" smtClean="0"/>
            <a:t>Педагогическая практика</a:t>
          </a:r>
          <a:endParaRPr lang="ru-RU" sz="2000" b="1" dirty="0"/>
        </a:p>
      </dgm:t>
    </dgm:pt>
    <dgm:pt modelId="{4C2611F8-079B-44EB-9031-5CD6764DEB35}" type="parTrans" cxnId="{AFCF01C7-3724-4706-830F-62D4A0760808}">
      <dgm:prSet/>
      <dgm:spPr/>
    </dgm:pt>
    <dgm:pt modelId="{7702B98B-8326-4680-95D0-FA5620713FF2}" type="sibTrans" cxnId="{AFCF01C7-3724-4706-830F-62D4A0760808}">
      <dgm:prSet/>
      <dgm:spPr/>
    </dgm:pt>
    <dgm:pt modelId="{67D51589-7958-48FD-8BBB-F89CEAF6E900}" type="pres">
      <dgm:prSet presAssocID="{7155C2C9-EBD9-4B0E-9E78-8B383307F7E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AABF2F-9619-4EA2-8865-1020DC07DC03}" type="pres">
      <dgm:prSet presAssocID="{FBB8F63F-245C-4FC3-A171-983E079B34BC}" presName="compositeNode" presStyleCnt="0">
        <dgm:presLayoutVars>
          <dgm:bulletEnabled val="1"/>
        </dgm:presLayoutVars>
      </dgm:prSet>
      <dgm:spPr/>
    </dgm:pt>
    <dgm:pt modelId="{AD460CC6-ED7F-4D2B-B93B-C823BA1BADCC}" type="pres">
      <dgm:prSet presAssocID="{FBB8F63F-245C-4FC3-A171-983E079B34BC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C5EE2A9A-0A6D-4D83-875B-02BBE0C99D82}" type="pres">
      <dgm:prSet presAssocID="{FBB8F63F-245C-4FC3-A171-983E079B34B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59052-DA29-4C22-8710-72C3A911562B}" type="pres">
      <dgm:prSet presAssocID="{FBB8F63F-245C-4FC3-A171-983E079B34B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D2142-5E0F-4767-9200-59DAC9CB1D1B}" type="pres">
      <dgm:prSet presAssocID="{5EF8A1DF-5C3F-4FFE-BA41-5142D604DFF4}" presName="sibTrans" presStyleCnt="0"/>
      <dgm:spPr/>
    </dgm:pt>
    <dgm:pt modelId="{28C39075-67A9-4D31-8E2D-16EB6F3DE475}" type="pres">
      <dgm:prSet presAssocID="{FCF4E7C7-B405-4119-880B-DEDB886C6721}" presName="compositeNode" presStyleCnt="0">
        <dgm:presLayoutVars>
          <dgm:bulletEnabled val="1"/>
        </dgm:presLayoutVars>
      </dgm:prSet>
      <dgm:spPr/>
    </dgm:pt>
    <dgm:pt modelId="{96CBAFE5-A1E6-4E97-8742-0D8B76E5E1D8}" type="pres">
      <dgm:prSet presAssocID="{FCF4E7C7-B405-4119-880B-DEDB886C6721}" presName="image" presStyleLbl="fgImgPlace1" presStyleIdx="1" presStyleCnt="3" custLinFactNeighborX="2593" custLinFactNeighborY="8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720E5A7F-5059-4E15-B875-3E2E1FE40C39}" type="pres">
      <dgm:prSet presAssocID="{FCF4E7C7-B405-4119-880B-DEDB886C672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74C9C-4F9E-477D-9688-1AF39044E886}" type="pres">
      <dgm:prSet presAssocID="{FCF4E7C7-B405-4119-880B-DEDB886C672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1C02E-4AC6-4EF5-951B-8DEE91B550CB}" type="pres">
      <dgm:prSet presAssocID="{716D07EA-97BA-4487-BC19-D4EA022B7BD6}" presName="sibTrans" presStyleCnt="0"/>
      <dgm:spPr/>
    </dgm:pt>
    <dgm:pt modelId="{47B8DF64-8E5B-4836-B7A2-B6845C495F5B}" type="pres">
      <dgm:prSet presAssocID="{925F259F-05A3-4F56-B5FE-972F540497E8}" presName="compositeNode" presStyleCnt="0">
        <dgm:presLayoutVars>
          <dgm:bulletEnabled val="1"/>
        </dgm:presLayoutVars>
      </dgm:prSet>
      <dgm:spPr/>
    </dgm:pt>
    <dgm:pt modelId="{FCB12196-00E6-41EB-8E7D-99DAEAEE7E8E}" type="pres">
      <dgm:prSet presAssocID="{925F259F-05A3-4F56-B5FE-972F540497E8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A5B09BAF-0157-4966-B6B0-87593257199D}" type="pres">
      <dgm:prSet presAssocID="{925F259F-05A3-4F56-B5FE-972F540497E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0FA8F-B325-4ABF-91D7-F96C261BE9A0}" type="pres">
      <dgm:prSet presAssocID="{925F259F-05A3-4F56-B5FE-972F540497E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E959B-2857-45F9-9A94-B73BCF0BC57A}" srcId="{FBB8F63F-245C-4FC3-A171-983E079B34BC}" destId="{7DB4640B-F513-4981-954A-0A18C8AD5877}" srcOrd="0" destOrd="0" parTransId="{BAB12D8F-2312-4C7B-8C21-F6BC4FB81A88}" sibTransId="{7A9C0A91-200A-4381-90D2-912379B01F8A}"/>
    <dgm:cxn modelId="{EE2782A1-7C9C-42E1-B9F1-7D51EAA00068}" srcId="{FCF4E7C7-B405-4119-880B-DEDB886C6721}" destId="{9AB3A5DD-D973-4FEE-B855-9F5B2FDC7206}" srcOrd="1" destOrd="0" parTransId="{D88C3E12-8086-4BFD-BB44-58C24054FA33}" sibTransId="{CB51CC9A-9837-4F47-8313-003A69CBD7D7}"/>
    <dgm:cxn modelId="{8016D8D3-925D-472F-BAD9-21C322A7FE5E}" srcId="{7155C2C9-EBD9-4B0E-9E78-8B383307F7E9}" destId="{FBB8F63F-245C-4FC3-A171-983E079B34BC}" srcOrd="0" destOrd="0" parTransId="{B3D66CC0-99F2-47AE-84D8-317D29E651F8}" sibTransId="{5EF8A1DF-5C3F-4FFE-BA41-5142D604DFF4}"/>
    <dgm:cxn modelId="{CB980604-AB04-4FE5-98E6-3FC3A6434DED}" type="presOf" srcId="{87941935-6D2E-48FB-AFA3-49BAF61D58EA}" destId="{A5B09BAF-0157-4966-B6B0-87593257199D}" srcOrd="0" destOrd="2" presId="urn:microsoft.com/office/officeart/2005/8/layout/hList2"/>
    <dgm:cxn modelId="{FFCE06CD-70CF-4E9D-BF41-BAF7D28B194E}" type="presOf" srcId="{FBB8F63F-245C-4FC3-A171-983E079B34BC}" destId="{28059052-DA29-4C22-8710-72C3A911562B}" srcOrd="0" destOrd="0" presId="urn:microsoft.com/office/officeart/2005/8/layout/hList2"/>
    <dgm:cxn modelId="{AFCF01C7-3724-4706-830F-62D4A0760808}" srcId="{FBB8F63F-245C-4FC3-A171-983E079B34BC}" destId="{84FDE950-0AF3-47D1-8904-55B68B40F254}" srcOrd="1" destOrd="0" parTransId="{4C2611F8-079B-44EB-9031-5CD6764DEB35}" sibTransId="{7702B98B-8326-4680-95D0-FA5620713FF2}"/>
    <dgm:cxn modelId="{81C22D69-9CFE-412D-B6BA-553FD504FCF7}" type="presOf" srcId="{F9CC5BEA-321B-4ACB-A3C8-D6FA52FF987E}" destId="{720E5A7F-5059-4E15-B875-3E2E1FE40C39}" srcOrd="0" destOrd="2" presId="urn:microsoft.com/office/officeart/2005/8/layout/hList2"/>
    <dgm:cxn modelId="{FD1C992A-1A1C-45D7-A40D-A7ABE7563953}" srcId="{925F259F-05A3-4F56-B5FE-972F540497E8}" destId="{B6C2B4C3-7B5D-477E-A64E-BCB6D0B2CB56}" srcOrd="3" destOrd="0" parTransId="{EE0181D5-5423-420E-8759-4B6B1BB0B1E8}" sibTransId="{FB785457-C1E4-4960-B384-6C1DBF2FE1F3}"/>
    <dgm:cxn modelId="{C2B82A65-4074-4260-8789-7D5612565C3D}" type="presOf" srcId="{994742A7-E751-4131-8F6D-F0E10D0166B1}" destId="{720E5A7F-5059-4E15-B875-3E2E1FE40C39}" srcOrd="0" destOrd="3" presId="urn:microsoft.com/office/officeart/2005/8/layout/hList2"/>
    <dgm:cxn modelId="{BE2D3E41-0337-407F-8527-3E0023890510}" type="presOf" srcId="{84FDE950-0AF3-47D1-8904-55B68B40F254}" destId="{C5EE2A9A-0A6D-4D83-875B-02BBE0C99D82}" srcOrd="0" destOrd="1" presId="urn:microsoft.com/office/officeart/2005/8/layout/hList2"/>
    <dgm:cxn modelId="{5533A810-6DED-48E0-BD71-A6E27A080A8B}" type="presOf" srcId="{FCF4E7C7-B405-4119-880B-DEDB886C6721}" destId="{7BF74C9C-4F9E-477D-9688-1AF39044E886}" srcOrd="0" destOrd="0" presId="urn:microsoft.com/office/officeart/2005/8/layout/hList2"/>
    <dgm:cxn modelId="{51B780C1-9685-4180-800D-AC141BBBFAFE}" type="presOf" srcId="{925F259F-05A3-4F56-B5FE-972F540497E8}" destId="{7060FA8F-B325-4ABF-91D7-F96C261BE9A0}" srcOrd="0" destOrd="0" presId="urn:microsoft.com/office/officeart/2005/8/layout/hList2"/>
    <dgm:cxn modelId="{07D799A9-38AB-4AD5-9514-AC57975C21A9}" srcId="{FCF4E7C7-B405-4119-880B-DEDB886C6721}" destId="{994742A7-E751-4131-8F6D-F0E10D0166B1}" srcOrd="3" destOrd="0" parTransId="{BDB96693-EDCB-4D89-B69F-A68947314FEF}" sibTransId="{EE8780A2-672E-46AE-A55A-F088416B8738}"/>
    <dgm:cxn modelId="{7F27AB3F-C0EF-44D2-997B-FE319D81E1F4}" srcId="{925F259F-05A3-4F56-B5FE-972F540497E8}" destId="{87941935-6D2E-48FB-AFA3-49BAF61D58EA}" srcOrd="2" destOrd="0" parTransId="{34D985CA-1FBA-40A0-B271-3AA136CDED72}" sibTransId="{0C07017F-AA37-4979-9E17-D538BA7696D6}"/>
    <dgm:cxn modelId="{51C7107D-14E7-4072-BDD8-1C0A07600677}" type="presOf" srcId="{B6C2B4C3-7B5D-477E-A64E-BCB6D0B2CB56}" destId="{A5B09BAF-0157-4966-B6B0-87593257199D}" srcOrd="0" destOrd="3" presId="urn:microsoft.com/office/officeart/2005/8/layout/hList2"/>
    <dgm:cxn modelId="{8919ED52-0710-4AB4-8A8F-C6B9093A8006}" srcId="{925F259F-05A3-4F56-B5FE-972F540497E8}" destId="{4434FCC5-E683-4EA6-A02D-C325D9A5E341}" srcOrd="0" destOrd="0" parTransId="{FBA3A1CA-DD95-4376-B9FF-FC3A9486708A}" sibTransId="{7C4BF6D9-AAC0-4E34-B3B4-55713D54A698}"/>
    <dgm:cxn modelId="{D77E63C6-FA06-45EA-B769-140851359E30}" type="presOf" srcId="{7155C2C9-EBD9-4B0E-9E78-8B383307F7E9}" destId="{67D51589-7958-48FD-8BBB-F89CEAF6E900}" srcOrd="0" destOrd="0" presId="urn:microsoft.com/office/officeart/2005/8/layout/hList2"/>
    <dgm:cxn modelId="{39AED3D5-0C78-4041-994F-E9A827515B7D}" type="presOf" srcId="{31977A9C-6A19-4197-8D81-C169F5BB2D44}" destId="{A5B09BAF-0157-4966-B6B0-87593257199D}" srcOrd="0" destOrd="1" presId="urn:microsoft.com/office/officeart/2005/8/layout/hList2"/>
    <dgm:cxn modelId="{EEFAC62B-230E-4A44-A149-DC43660C8F20}" type="presOf" srcId="{4434FCC5-E683-4EA6-A02D-C325D9A5E341}" destId="{A5B09BAF-0157-4966-B6B0-87593257199D}" srcOrd="0" destOrd="0" presId="urn:microsoft.com/office/officeart/2005/8/layout/hList2"/>
    <dgm:cxn modelId="{58FF8F85-8FC3-4329-A9BA-1CDEB1F6A912}" type="presOf" srcId="{25508A75-0BCA-41E7-A569-1E46390A055E}" destId="{720E5A7F-5059-4E15-B875-3E2E1FE40C39}" srcOrd="0" destOrd="0" presId="urn:microsoft.com/office/officeart/2005/8/layout/hList2"/>
    <dgm:cxn modelId="{21A9A700-DC71-4475-B11B-B4077B9CBA00}" srcId="{FCF4E7C7-B405-4119-880B-DEDB886C6721}" destId="{25508A75-0BCA-41E7-A569-1E46390A055E}" srcOrd="0" destOrd="0" parTransId="{8F27B44A-1084-4F30-8BCD-F85BB7C9E1F8}" sibTransId="{C0983988-CA9B-4D2D-B85E-90944FDECE5D}"/>
    <dgm:cxn modelId="{791C2D79-E5C2-4C10-B6BF-A8199BD884F8}" srcId="{FCF4E7C7-B405-4119-880B-DEDB886C6721}" destId="{F9CC5BEA-321B-4ACB-A3C8-D6FA52FF987E}" srcOrd="2" destOrd="0" parTransId="{B06EA068-6161-4F01-A7EC-D37384E5F1F5}" sibTransId="{0259ECF1-9772-4FF6-9864-403C290F9E0A}"/>
    <dgm:cxn modelId="{D3FB243E-1AA3-4463-97BE-92C8F6B16B89}" srcId="{925F259F-05A3-4F56-B5FE-972F540497E8}" destId="{31977A9C-6A19-4197-8D81-C169F5BB2D44}" srcOrd="1" destOrd="0" parTransId="{F4D43EE5-CC7B-4AFC-9A11-6DF5D91652AC}" sibTransId="{B174A873-355F-42AF-9C06-116ED28AEB04}"/>
    <dgm:cxn modelId="{D779F603-2154-47F4-823D-EF92FDC5EFE1}" type="presOf" srcId="{7DB4640B-F513-4981-954A-0A18C8AD5877}" destId="{C5EE2A9A-0A6D-4D83-875B-02BBE0C99D82}" srcOrd="0" destOrd="0" presId="urn:microsoft.com/office/officeart/2005/8/layout/hList2"/>
    <dgm:cxn modelId="{9799200B-987E-4109-B4BF-ED521B230E23}" type="presOf" srcId="{9AB3A5DD-D973-4FEE-B855-9F5B2FDC7206}" destId="{720E5A7F-5059-4E15-B875-3E2E1FE40C39}" srcOrd="0" destOrd="1" presId="urn:microsoft.com/office/officeart/2005/8/layout/hList2"/>
    <dgm:cxn modelId="{D86808D1-386C-4151-B379-FB42871EFFA5}" srcId="{7155C2C9-EBD9-4B0E-9E78-8B383307F7E9}" destId="{FCF4E7C7-B405-4119-880B-DEDB886C6721}" srcOrd="1" destOrd="0" parTransId="{E14AA95B-7EDE-4882-998C-41052CF7256F}" sibTransId="{716D07EA-97BA-4487-BC19-D4EA022B7BD6}"/>
    <dgm:cxn modelId="{21B6FF2D-E29F-4135-B88C-C69C8845F45D}" srcId="{7155C2C9-EBD9-4B0E-9E78-8B383307F7E9}" destId="{925F259F-05A3-4F56-B5FE-972F540497E8}" srcOrd="2" destOrd="0" parTransId="{BC784F47-9FE3-4555-BDCF-DA97DB4B0A49}" sibTransId="{A4858DDF-34EC-4CB2-A517-16B97B2153E6}"/>
    <dgm:cxn modelId="{0C805CAF-A0DB-45FE-A3B4-B0E7669B77E4}" type="presParOf" srcId="{67D51589-7958-48FD-8BBB-F89CEAF6E900}" destId="{A4AABF2F-9619-4EA2-8865-1020DC07DC03}" srcOrd="0" destOrd="0" presId="urn:microsoft.com/office/officeart/2005/8/layout/hList2"/>
    <dgm:cxn modelId="{AF1D346D-3662-4393-98F0-994A35F11832}" type="presParOf" srcId="{A4AABF2F-9619-4EA2-8865-1020DC07DC03}" destId="{AD460CC6-ED7F-4D2B-B93B-C823BA1BADCC}" srcOrd="0" destOrd="0" presId="urn:microsoft.com/office/officeart/2005/8/layout/hList2"/>
    <dgm:cxn modelId="{97C9A65D-7F17-4986-B884-06501271ADCB}" type="presParOf" srcId="{A4AABF2F-9619-4EA2-8865-1020DC07DC03}" destId="{C5EE2A9A-0A6D-4D83-875B-02BBE0C99D82}" srcOrd="1" destOrd="0" presId="urn:microsoft.com/office/officeart/2005/8/layout/hList2"/>
    <dgm:cxn modelId="{A8CE03FB-D853-496F-A174-85A3BBB3780A}" type="presParOf" srcId="{A4AABF2F-9619-4EA2-8865-1020DC07DC03}" destId="{28059052-DA29-4C22-8710-72C3A911562B}" srcOrd="2" destOrd="0" presId="urn:microsoft.com/office/officeart/2005/8/layout/hList2"/>
    <dgm:cxn modelId="{0521B6B7-D59A-41AA-9E2C-49DD07990EFD}" type="presParOf" srcId="{67D51589-7958-48FD-8BBB-F89CEAF6E900}" destId="{EA2D2142-5E0F-4767-9200-59DAC9CB1D1B}" srcOrd="1" destOrd="0" presId="urn:microsoft.com/office/officeart/2005/8/layout/hList2"/>
    <dgm:cxn modelId="{50ACE02A-25E1-4F02-BB3F-8731C01B88B0}" type="presParOf" srcId="{67D51589-7958-48FD-8BBB-F89CEAF6E900}" destId="{28C39075-67A9-4D31-8E2D-16EB6F3DE475}" srcOrd="2" destOrd="0" presId="urn:microsoft.com/office/officeart/2005/8/layout/hList2"/>
    <dgm:cxn modelId="{DCBCA557-812B-4637-9AF5-EF7E316B2438}" type="presParOf" srcId="{28C39075-67A9-4D31-8E2D-16EB6F3DE475}" destId="{96CBAFE5-A1E6-4E97-8742-0D8B76E5E1D8}" srcOrd="0" destOrd="0" presId="urn:microsoft.com/office/officeart/2005/8/layout/hList2"/>
    <dgm:cxn modelId="{AF74D810-E493-4010-8C6E-0372DECBFB88}" type="presParOf" srcId="{28C39075-67A9-4D31-8E2D-16EB6F3DE475}" destId="{720E5A7F-5059-4E15-B875-3E2E1FE40C39}" srcOrd="1" destOrd="0" presId="urn:microsoft.com/office/officeart/2005/8/layout/hList2"/>
    <dgm:cxn modelId="{FE4F268A-7DC7-4BCA-9CEE-12450BE10E5F}" type="presParOf" srcId="{28C39075-67A9-4D31-8E2D-16EB6F3DE475}" destId="{7BF74C9C-4F9E-477D-9688-1AF39044E886}" srcOrd="2" destOrd="0" presId="urn:microsoft.com/office/officeart/2005/8/layout/hList2"/>
    <dgm:cxn modelId="{6D125863-0911-4D96-9057-E3A9B9E543A7}" type="presParOf" srcId="{67D51589-7958-48FD-8BBB-F89CEAF6E900}" destId="{8641C02E-4AC6-4EF5-951B-8DEE91B550CB}" srcOrd="3" destOrd="0" presId="urn:microsoft.com/office/officeart/2005/8/layout/hList2"/>
    <dgm:cxn modelId="{9394BBA2-F3F6-405F-A940-CB24D66B0884}" type="presParOf" srcId="{67D51589-7958-48FD-8BBB-F89CEAF6E900}" destId="{47B8DF64-8E5B-4836-B7A2-B6845C495F5B}" srcOrd="4" destOrd="0" presId="urn:microsoft.com/office/officeart/2005/8/layout/hList2"/>
    <dgm:cxn modelId="{A0B08084-CAB6-49C9-818D-7F389AA38522}" type="presParOf" srcId="{47B8DF64-8E5B-4836-B7A2-B6845C495F5B}" destId="{FCB12196-00E6-41EB-8E7D-99DAEAEE7E8E}" srcOrd="0" destOrd="0" presId="urn:microsoft.com/office/officeart/2005/8/layout/hList2"/>
    <dgm:cxn modelId="{C0A21AA9-161C-413A-A07D-826F1F491159}" type="presParOf" srcId="{47B8DF64-8E5B-4836-B7A2-B6845C495F5B}" destId="{A5B09BAF-0157-4966-B6B0-87593257199D}" srcOrd="1" destOrd="0" presId="urn:microsoft.com/office/officeart/2005/8/layout/hList2"/>
    <dgm:cxn modelId="{95738AB8-A3BC-4A81-9490-60E0D63BBE0C}" type="presParOf" srcId="{47B8DF64-8E5B-4836-B7A2-B6845C495F5B}" destId="{7060FA8F-B325-4ABF-91D7-F96C261BE9A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BF2EA-AF73-4BD1-AB28-E19A82AD6B0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124853-9E6A-4EBF-BBA4-357C128731D0}">
      <dgm:prSet phldrT="[Текст]" custT="1"/>
      <dgm:spPr/>
      <dgm:t>
        <a:bodyPr/>
        <a:lstStyle/>
        <a:p>
          <a:r>
            <a:rPr lang="ru-RU" sz="1600" dirty="0" smtClean="0">
              <a:hlinkClick xmlns:r="http://schemas.openxmlformats.org/officeDocument/2006/relationships" r:id="rId1"/>
            </a:rPr>
            <a:t>Практики</a:t>
          </a:r>
          <a:endParaRPr lang="ru-RU" sz="1600" dirty="0"/>
        </a:p>
      </dgm:t>
    </dgm:pt>
    <dgm:pt modelId="{53F5CBDA-66C7-4A27-ACF5-6C8DE2352A18}" type="parTrans" cxnId="{4E1EFEE8-76F3-49FD-B5FF-EEF841779A70}">
      <dgm:prSet/>
      <dgm:spPr/>
      <dgm:t>
        <a:bodyPr/>
        <a:lstStyle/>
        <a:p>
          <a:endParaRPr lang="ru-RU"/>
        </a:p>
      </dgm:t>
    </dgm:pt>
    <dgm:pt modelId="{32D7D3AB-E1C9-4110-846A-95E40A5CEE23}" type="sibTrans" cxnId="{4E1EFEE8-76F3-49FD-B5FF-EEF841779A7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B536457-0FC3-46E0-AB88-3A2DDB0B8B60}">
      <dgm:prSet phldrT="[Текст]" custT="1"/>
      <dgm:spPr/>
      <dgm:t>
        <a:bodyPr/>
        <a:lstStyle/>
        <a:p>
          <a:r>
            <a:rPr lang="ru-RU" sz="1600" b="1" dirty="0" smtClean="0"/>
            <a:t>Полезные ресурсы</a:t>
          </a:r>
          <a:endParaRPr lang="ru-RU" sz="1600" b="1" dirty="0"/>
        </a:p>
      </dgm:t>
    </dgm:pt>
    <dgm:pt modelId="{165FA182-E9AE-4B28-A6FF-AFBABC1B4045}" type="parTrans" cxnId="{D3AAE5EA-515E-40A0-AC3C-A94BAF34472E}">
      <dgm:prSet/>
      <dgm:spPr/>
      <dgm:t>
        <a:bodyPr/>
        <a:lstStyle/>
        <a:p>
          <a:endParaRPr lang="ru-RU"/>
        </a:p>
      </dgm:t>
    </dgm:pt>
    <dgm:pt modelId="{0FE38C62-9E71-4430-9CED-7B2E00582550}" type="sibTrans" cxnId="{D3AAE5EA-515E-40A0-AC3C-A94BAF34472E}">
      <dgm:prSet/>
      <dgm:spPr/>
      <dgm:t>
        <a:bodyPr/>
        <a:lstStyle/>
        <a:p>
          <a:endParaRPr lang="ru-RU"/>
        </a:p>
      </dgm:t>
    </dgm:pt>
    <dgm:pt modelId="{CCB5E8F7-1FE9-486D-9124-6FD2240FE67B}">
      <dgm:prSet phldrT="[Текст]" custT="1"/>
      <dgm:spPr/>
      <dgm:t>
        <a:bodyPr/>
        <a:lstStyle/>
        <a:p>
          <a:r>
            <a:rPr lang="ru-RU" sz="1600" dirty="0" smtClean="0">
              <a:hlinkClick xmlns:r="http://schemas.openxmlformats.org/officeDocument/2006/relationships" r:id="rId3"/>
            </a:rPr>
            <a:t>Стажировки</a:t>
          </a:r>
          <a:r>
            <a:rPr lang="ru-RU" sz="1600" dirty="0" smtClean="0"/>
            <a:t> </a:t>
          </a:r>
          <a:endParaRPr lang="ru-RU" sz="1600" dirty="0"/>
        </a:p>
      </dgm:t>
    </dgm:pt>
    <dgm:pt modelId="{E2797A22-AF38-49E6-B5E0-751CF10A4ED0}" type="parTrans" cxnId="{CB8C56C1-AEA7-4378-9196-86AA56F30380}">
      <dgm:prSet/>
      <dgm:spPr/>
      <dgm:t>
        <a:bodyPr/>
        <a:lstStyle/>
        <a:p>
          <a:endParaRPr lang="ru-RU"/>
        </a:p>
      </dgm:t>
    </dgm:pt>
    <dgm:pt modelId="{FABFF110-EBED-4653-BFBD-9E64F9127A92}" type="sibTrans" cxnId="{CB8C56C1-AEA7-4378-9196-86AA56F30380}">
      <dgm:prSet/>
      <dgm:spPr/>
      <dgm:t>
        <a:bodyPr/>
        <a:lstStyle/>
        <a:p>
          <a:endParaRPr lang="ru-RU"/>
        </a:p>
      </dgm:t>
    </dgm:pt>
    <dgm:pt modelId="{60B30D66-E336-4FAF-9932-44FF46B5295C}">
      <dgm:prSet phldrT="[Текст]" custT="1"/>
      <dgm:spPr/>
      <dgm:t>
        <a:bodyPr/>
        <a:lstStyle/>
        <a:p>
          <a:pPr algn="ctr"/>
          <a:r>
            <a:rPr lang="ru-RU" sz="1600" b="1" dirty="0" smtClean="0"/>
            <a:t>Сайт ЭФ МГУ</a:t>
          </a:r>
          <a:endParaRPr lang="ru-RU" sz="1600" b="1" dirty="0"/>
        </a:p>
      </dgm:t>
    </dgm:pt>
    <dgm:pt modelId="{18388D31-FD6B-4E16-9876-3E52273005AB}" type="parTrans" cxnId="{A84B37F1-0BC0-48BC-969D-882AF8EE873C}">
      <dgm:prSet/>
      <dgm:spPr/>
      <dgm:t>
        <a:bodyPr/>
        <a:lstStyle/>
        <a:p>
          <a:endParaRPr lang="ru-RU"/>
        </a:p>
      </dgm:t>
    </dgm:pt>
    <dgm:pt modelId="{63EF4452-B152-4FF1-AFBE-1417311CBA69}" type="sibTrans" cxnId="{A84B37F1-0BC0-48BC-969D-882AF8EE873C}">
      <dgm:prSet/>
      <dgm:spPr/>
      <dgm:t>
        <a:bodyPr/>
        <a:lstStyle/>
        <a:p>
          <a:endParaRPr lang="ru-RU"/>
        </a:p>
      </dgm:t>
    </dgm:pt>
    <dgm:pt modelId="{B6ED97CB-79CA-4224-BE1A-7178C7C196DC}">
      <dgm:prSet phldrT="[Текст]" custT="1"/>
      <dgm:spPr/>
      <dgm:t>
        <a:bodyPr/>
        <a:lstStyle/>
        <a:p>
          <a:r>
            <a:rPr lang="ru-RU" sz="1600" dirty="0" smtClean="0">
              <a:hlinkClick xmlns:r="http://schemas.openxmlformats.org/officeDocument/2006/relationships" r:id="rId3"/>
            </a:rPr>
            <a:t>Трудоустройство</a:t>
          </a:r>
          <a:endParaRPr lang="ru-RU" sz="1600" dirty="0"/>
        </a:p>
      </dgm:t>
    </dgm:pt>
    <dgm:pt modelId="{3287BA05-E406-49B1-AEC0-DD76E122BB7C}" type="parTrans" cxnId="{523F8910-1B5B-4858-B980-559B68ACE0FE}">
      <dgm:prSet/>
      <dgm:spPr/>
      <dgm:t>
        <a:bodyPr/>
        <a:lstStyle/>
        <a:p>
          <a:endParaRPr lang="ru-RU"/>
        </a:p>
      </dgm:t>
    </dgm:pt>
    <dgm:pt modelId="{78143AB4-9563-4BE4-843E-8796943D4B4D}" type="sibTrans" cxnId="{523F8910-1B5B-4858-B980-559B68ACE0FE}">
      <dgm:prSet custT="1"/>
      <dgm:spPr/>
      <dgm:t>
        <a:bodyPr/>
        <a:lstStyle/>
        <a:p>
          <a:endParaRPr lang="ru-RU" sz="3200" b="0" dirty="0"/>
        </a:p>
      </dgm:t>
    </dgm:pt>
    <dgm:pt modelId="{984040A2-0D4C-4F6D-959A-C59EFC1F6A1B}">
      <dgm:prSet phldrT="[Текст]" custT="1"/>
      <dgm:spPr/>
      <dgm:t>
        <a:bodyPr/>
        <a:lstStyle/>
        <a:p>
          <a:endParaRPr lang="ru-RU" sz="1600" b="1" dirty="0"/>
        </a:p>
      </dgm:t>
    </dgm:pt>
    <dgm:pt modelId="{0ED182D6-D587-4FB3-A3BB-BD163D289B03}" type="parTrans" cxnId="{88CAB412-FD90-4FCC-B946-21824C469E69}">
      <dgm:prSet/>
      <dgm:spPr/>
      <dgm:t>
        <a:bodyPr/>
        <a:lstStyle/>
        <a:p>
          <a:endParaRPr lang="ru-RU"/>
        </a:p>
      </dgm:t>
    </dgm:pt>
    <dgm:pt modelId="{66E9B216-4A84-4A1F-A145-E435231A7C19}" type="sibTrans" cxnId="{88CAB412-FD90-4FCC-B946-21824C469E69}">
      <dgm:prSet/>
      <dgm:spPr/>
      <dgm:t>
        <a:bodyPr/>
        <a:lstStyle/>
        <a:p>
          <a:endParaRPr lang="ru-RU"/>
        </a:p>
      </dgm:t>
    </dgm:pt>
    <dgm:pt modelId="{FBCF4299-2E15-4795-AD30-93EE53F3FB30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bg1"/>
              </a:solidFill>
              <a:hlinkClick xmlns:r="http://schemas.openxmlformats.org/officeDocument/2006/relationships" r:id="rId4"/>
            </a:rPr>
            <a:t>Работа для студентов от Центра Занятости Населения Москвы</a:t>
          </a:r>
          <a:endParaRPr lang="ru-RU" sz="1400" dirty="0">
            <a:solidFill>
              <a:schemeClr val="bg1"/>
            </a:solidFill>
          </a:endParaRPr>
        </a:p>
      </dgm:t>
    </dgm:pt>
    <dgm:pt modelId="{C40E8C2F-FBED-4C62-829E-69690F02CD5D}" type="parTrans" cxnId="{3737FF8B-F7B6-422F-A0F1-01CD48086278}">
      <dgm:prSet/>
      <dgm:spPr/>
      <dgm:t>
        <a:bodyPr/>
        <a:lstStyle/>
        <a:p>
          <a:endParaRPr lang="ru-RU"/>
        </a:p>
      </dgm:t>
    </dgm:pt>
    <dgm:pt modelId="{5C0F660B-7CD4-438A-8BA4-A6EF335EF393}" type="sibTrans" cxnId="{3737FF8B-F7B6-422F-A0F1-01CD48086278}">
      <dgm:prSet/>
      <dgm:spPr/>
      <dgm:t>
        <a:bodyPr/>
        <a:lstStyle/>
        <a:p>
          <a:endParaRPr lang="ru-RU"/>
        </a:p>
      </dgm:t>
    </dgm:pt>
    <dgm:pt modelId="{3ED82222-54EB-449D-BBDE-D7D606D6C16D}" type="pres">
      <dgm:prSet presAssocID="{B2ABF2EA-AF73-4BD1-AB28-E19A82AD6B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C7087FE-2F36-48AB-AD07-9667E0EAE507}" type="pres">
      <dgm:prSet presAssocID="{AB124853-9E6A-4EBF-BBA4-357C128731D0}" presName="composite" presStyleCnt="0"/>
      <dgm:spPr/>
    </dgm:pt>
    <dgm:pt modelId="{03EEE7EC-0B82-41CA-B459-C97AC7716A77}" type="pres">
      <dgm:prSet presAssocID="{AB124853-9E6A-4EBF-BBA4-357C128731D0}" presName="Parent1" presStyleLbl="node1" presStyleIdx="0" presStyleCnt="8" custScaleX="697998" custScaleY="202824" custLinFactX="-300000" custLinFactY="16531" custLinFactNeighborX="-346778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8A73B-CCB5-4C46-A747-C0386B7DA52B}" type="pres">
      <dgm:prSet presAssocID="{AB124853-9E6A-4EBF-BBA4-357C128731D0}" presName="Childtext1" presStyleLbl="revTx" presStyleIdx="0" presStyleCnt="4" custScaleX="336559" custLinFactX="66420" custLinFactNeighborX="100000" custLinFactNeighborY="-1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BDA4F-1F91-4E5E-B42D-54E1204EE1F1}" type="pres">
      <dgm:prSet presAssocID="{AB124853-9E6A-4EBF-BBA4-357C128731D0}" presName="BalanceSpacing" presStyleCnt="0"/>
      <dgm:spPr/>
    </dgm:pt>
    <dgm:pt modelId="{2FAC465E-A978-4270-897A-F96B2AD6513C}" type="pres">
      <dgm:prSet presAssocID="{AB124853-9E6A-4EBF-BBA4-357C128731D0}" presName="BalanceSpacing1" presStyleCnt="0"/>
      <dgm:spPr/>
    </dgm:pt>
    <dgm:pt modelId="{F3D9FC05-C29F-46F5-A2BB-FC4F97957D61}" type="pres">
      <dgm:prSet presAssocID="{32D7D3AB-E1C9-4110-846A-95E40A5CEE23}" presName="Accent1Text" presStyleLbl="node1" presStyleIdx="1" presStyleCnt="8" custScaleX="261808" custScaleY="238536" custLinFactX="186557" custLinFactY="90722" custLinFactNeighborX="200000" custLinFactNeighborY="100000"/>
      <dgm:spPr/>
      <dgm:t>
        <a:bodyPr/>
        <a:lstStyle/>
        <a:p>
          <a:endParaRPr lang="ru-RU"/>
        </a:p>
      </dgm:t>
    </dgm:pt>
    <dgm:pt modelId="{A8DCB6CD-1F8A-4A5A-B2AE-6ABF92F9A183}" type="pres">
      <dgm:prSet presAssocID="{32D7D3AB-E1C9-4110-846A-95E40A5CEE23}" presName="spaceBetweenRectangles" presStyleCnt="0"/>
      <dgm:spPr/>
    </dgm:pt>
    <dgm:pt modelId="{5071D032-C5DF-49DD-B5BF-8609A7EDD636}" type="pres">
      <dgm:prSet presAssocID="{CCB5E8F7-1FE9-486D-9124-6FD2240FE67B}" presName="composite" presStyleCnt="0"/>
      <dgm:spPr/>
    </dgm:pt>
    <dgm:pt modelId="{ED95E6E0-E073-46EB-9DC8-43371BB28D64}" type="pres">
      <dgm:prSet presAssocID="{CCB5E8F7-1FE9-486D-9124-6FD2240FE67B}" presName="Parent1" presStyleLbl="node1" presStyleIdx="2" presStyleCnt="8" custScaleX="717206" custScaleY="239574" custLinFactX="-300000" custLinFactY="62869" custLinFactNeighborX="-37809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DD328-3E29-4853-8480-EB33A9E18BBC}" type="pres">
      <dgm:prSet presAssocID="{CCB5E8F7-1FE9-486D-9124-6FD2240FE67B}" presName="Childtext1" presStyleLbl="revTx" presStyleIdx="1" presStyleCnt="4" custScaleX="459877" custScaleY="176274" custLinFactX="-328962" custLinFactY="-200000" custLinFactNeighborX="-400000" custLinFactNeighborY="-288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6BDB2-1A6F-462C-9D4F-60FF6B45F944}" type="pres">
      <dgm:prSet presAssocID="{CCB5E8F7-1FE9-486D-9124-6FD2240FE67B}" presName="BalanceSpacing" presStyleCnt="0"/>
      <dgm:spPr/>
    </dgm:pt>
    <dgm:pt modelId="{5F599D82-2ADB-460A-8961-0DF51E7E634A}" type="pres">
      <dgm:prSet presAssocID="{CCB5E8F7-1FE9-486D-9124-6FD2240FE67B}" presName="BalanceSpacing1" presStyleCnt="0"/>
      <dgm:spPr/>
    </dgm:pt>
    <dgm:pt modelId="{E7FB4A52-F6D9-456F-AB3C-C2314818F2BE}" type="pres">
      <dgm:prSet presAssocID="{FABFF110-EBED-4653-BFBD-9E64F9127A92}" presName="Accent1Text" presStyleLbl="node1" presStyleIdx="3" presStyleCnt="8" custScaleX="284241" custScaleY="248141" custLinFactX="35506" custLinFactY="141382" custLinFactNeighborX="100000" custLinFactNeighborY="200000"/>
      <dgm:spPr/>
      <dgm:t>
        <a:bodyPr/>
        <a:lstStyle/>
        <a:p>
          <a:endParaRPr lang="ru-RU"/>
        </a:p>
      </dgm:t>
    </dgm:pt>
    <dgm:pt modelId="{2D0466EB-2DD3-4EBF-82E1-4B3F0C380098}" type="pres">
      <dgm:prSet presAssocID="{FABFF110-EBED-4653-BFBD-9E64F9127A92}" presName="spaceBetweenRectangles" presStyleCnt="0"/>
      <dgm:spPr/>
    </dgm:pt>
    <dgm:pt modelId="{42CEFA88-F8E4-49EE-9733-A073C3803B8F}" type="pres">
      <dgm:prSet presAssocID="{B6ED97CB-79CA-4224-BE1A-7178C7C196DC}" presName="composite" presStyleCnt="0"/>
      <dgm:spPr/>
    </dgm:pt>
    <dgm:pt modelId="{3492A9B6-B80D-45F7-A233-6FD5173AD0B4}" type="pres">
      <dgm:prSet presAssocID="{B6ED97CB-79CA-4224-BE1A-7178C7C196DC}" presName="Parent1" presStyleLbl="node1" presStyleIdx="4" presStyleCnt="8" custScaleX="740011" custScaleY="225680" custLinFactX="-300000" custLinFactY="100000" custLinFactNeighborX="-363839" custLinFactNeighborY="1458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D0564-A0C9-4128-83A5-F437F2115618}" type="pres">
      <dgm:prSet presAssocID="{B6ED97CB-79CA-4224-BE1A-7178C7C196DC}" presName="Childtext1" presStyleLbl="revTx" presStyleIdx="2" presStyleCnt="4" custScaleX="29369" custScaleY="73090" custLinFactX="-119669" custLinFactY="95605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EB5B8-2C0C-4FB8-9F57-EB78710BD527}" type="pres">
      <dgm:prSet presAssocID="{B6ED97CB-79CA-4224-BE1A-7178C7C196DC}" presName="BalanceSpacing" presStyleCnt="0"/>
      <dgm:spPr/>
    </dgm:pt>
    <dgm:pt modelId="{2AC661C7-6115-4EC4-B3C5-6D102F91567B}" type="pres">
      <dgm:prSet presAssocID="{B6ED97CB-79CA-4224-BE1A-7178C7C196DC}" presName="BalanceSpacing1" presStyleCnt="0"/>
      <dgm:spPr/>
    </dgm:pt>
    <dgm:pt modelId="{5C1EC02B-F6E7-4F5E-A1AF-BE5647FFCA61}" type="pres">
      <dgm:prSet presAssocID="{78143AB4-9563-4BE4-843E-8796943D4B4D}" presName="Accent1Text" presStyleLbl="node1" presStyleIdx="5" presStyleCnt="8" custScaleX="288466" custScaleY="237886" custLinFactX="100000" custLinFactNeighborX="121387" custLinFactNeighborY="-86272"/>
      <dgm:spPr/>
      <dgm:t>
        <a:bodyPr/>
        <a:lstStyle/>
        <a:p>
          <a:endParaRPr lang="ru-RU"/>
        </a:p>
      </dgm:t>
    </dgm:pt>
    <dgm:pt modelId="{BF766002-0141-421E-9A34-87D4E47652C4}" type="pres">
      <dgm:prSet presAssocID="{78143AB4-9563-4BE4-843E-8796943D4B4D}" presName="spaceBetweenRectangles" presStyleCnt="0"/>
      <dgm:spPr/>
    </dgm:pt>
    <dgm:pt modelId="{39F22D5E-50F9-4CE1-81CF-128406472DE8}" type="pres">
      <dgm:prSet presAssocID="{FBCF4299-2E15-4795-AD30-93EE53F3FB30}" presName="composite" presStyleCnt="0"/>
      <dgm:spPr/>
    </dgm:pt>
    <dgm:pt modelId="{B492F027-93F9-4D12-91FF-B64A1FE3DCFD}" type="pres">
      <dgm:prSet presAssocID="{FBCF4299-2E15-4795-AD30-93EE53F3FB30}" presName="Parent1" presStyleLbl="node1" presStyleIdx="6" presStyleCnt="8" custScaleX="936834" custScaleY="305743" custLinFactX="479212" custLinFactY="-159124" custLinFactNeighborX="500000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1FF64-7F32-4D2E-A3BA-447AE8042293}" type="pres">
      <dgm:prSet presAssocID="{FBCF4299-2E15-4795-AD30-93EE53F3FB3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225496D-17DC-4E36-9C5C-D1661696DDBE}" type="pres">
      <dgm:prSet presAssocID="{FBCF4299-2E15-4795-AD30-93EE53F3FB30}" presName="BalanceSpacing" presStyleCnt="0"/>
      <dgm:spPr/>
    </dgm:pt>
    <dgm:pt modelId="{E64B2C1A-7A1C-4A29-94A0-5BBBD8BB39C2}" type="pres">
      <dgm:prSet presAssocID="{FBCF4299-2E15-4795-AD30-93EE53F3FB30}" presName="BalanceSpacing1" presStyleCnt="0"/>
      <dgm:spPr/>
    </dgm:pt>
    <dgm:pt modelId="{CBB3F454-6C45-46E5-8101-A7B6B0D3A50F}" type="pres">
      <dgm:prSet presAssocID="{5C0F660B-7CD4-438A-8BA4-A6EF335EF393}" presName="Accent1Text" presStyleLbl="node1" presStyleIdx="7" presStyleCnt="8" custScaleX="259809" custScaleY="222433" custLinFactX="-700000" custLinFactY="-133115" custLinFactNeighborX="-741737" custLinFactNeighborY="-200000"/>
      <dgm:spPr/>
      <dgm:t>
        <a:bodyPr/>
        <a:lstStyle/>
        <a:p>
          <a:endParaRPr lang="ru-RU"/>
        </a:p>
      </dgm:t>
    </dgm:pt>
  </dgm:ptLst>
  <dgm:cxnLst>
    <dgm:cxn modelId="{6869F0A1-7E2C-42E5-A86E-954095B397F7}" type="presOf" srcId="{32D7D3AB-E1C9-4110-846A-95E40A5CEE23}" destId="{F3D9FC05-C29F-46F5-A2BB-FC4F97957D61}" srcOrd="0" destOrd="0" presId="urn:microsoft.com/office/officeart/2008/layout/AlternatingHexagons"/>
    <dgm:cxn modelId="{7AB907FC-3CD7-486A-BF5F-4BA0C07C29A0}" type="presOf" srcId="{B6ED97CB-79CA-4224-BE1A-7178C7C196DC}" destId="{3492A9B6-B80D-45F7-A233-6FD5173AD0B4}" srcOrd="0" destOrd="0" presId="urn:microsoft.com/office/officeart/2008/layout/AlternatingHexagons"/>
    <dgm:cxn modelId="{7BF1BA36-D97C-47D4-A6CA-67FAF33246D7}" type="presOf" srcId="{B2ABF2EA-AF73-4BD1-AB28-E19A82AD6B00}" destId="{3ED82222-54EB-449D-BBDE-D7D606D6C16D}" srcOrd="0" destOrd="0" presId="urn:microsoft.com/office/officeart/2008/layout/AlternatingHexagons"/>
    <dgm:cxn modelId="{5B9D5AF7-E50F-4290-89BE-2060112DBAE5}" type="presOf" srcId="{AB124853-9E6A-4EBF-BBA4-357C128731D0}" destId="{03EEE7EC-0B82-41CA-B459-C97AC7716A77}" srcOrd="0" destOrd="0" presId="urn:microsoft.com/office/officeart/2008/layout/AlternatingHexagons"/>
    <dgm:cxn modelId="{3737FF8B-F7B6-422F-A0F1-01CD48086278}" srcId="{B2ABF2EA-AF73-4BD1-AB28-E19A82AD6B00}" destId="{FBCF4299-2E15-4795-AD30-93EE53F3FB30}" srcOrd="3" destOrd="0" parTransId="{C40E8C2F-FBED-4C62-829E-69690F02CD5D}" sibTransId="{5C0F660B-7CD4-438A-8BA4-A6EF335EF393}"/>
    <dgm:cxn modelId="{D3AAE5EA-515E-40A0-AC3C-A94BAF34472E}" srcId="{AB124853-9E6A-4EBF-BBA4-357C128731D0}" destId="{2B536457-0FC3-46E0-AB88-3A2DDB0B8B60}" srcOrd="0" destOrd="0" parTransId="{165FA182-E9AE-4B28-A6FF-AFBABC1B4045}" sibTransId="{0FE38C62-9E71-4430-9CED-7B2E00582550}"/>
    <dgm:cxn modelId="{ADEBB861-7C6F-4194-B9BB-0FB194439966}" type="presOf" srcId="{CCB5E8F7-1FE9-486D-9124-6FD2240FE67B}" destId="{ED95E6E0-E073-46EB-9DC8-43371BB28D64}" srcOrd="0" destOrd="0" presId="urn:microsoft.com/office/officeart/2008/layout/AlternatingHexagons"/>
    <dgm:cxn modelId="{6A3D064A-79A4-4C0E-83A2-F711C0C187C5}" type="presOf" srcId="{60B30D66-E336-4FAF-9932-44FF46B5295C}" destId="{317DD328-3E29-4853-8480-EB33A9E18BBC}" srcOrd="0" destOrd="0" presId="urn:microsoft.com/office/officeart/2008/layout/AlternatingHexagons"/>
    <dgm:cxn modelId="{04DED2E5-E592-4928-AC7C-E14EC7098128}" type="presOf" srcId="{984040A2-0D4C-4F6D-959A-C59EFC1F6A1B}" destId="{0CBD0564-A0C9-4128-83A5-F437F2115618}" srcOrd="0" destOrd="0" presId="urn:microsoft.com/office/officeart/2008/layout/AlternatingHexagons"/>
    <dgm:cxn modelId="{B80AFB41-C0E4-4C28-86C1-1F4BFE08B1C5}" type="presOf" srcId="{FBCF4299-2E15-4795-AD30-93EE53F3FB30}" destId="{B492F027-93F9-4D12-91FF-B64A1FE3DCFD}" srcOrd="0" destOrd="0" presId="urn:microsoft.com/office/officeart/2008/layout/AlternatingHexagons"/>
    <dgm:cxn modelId="{867790DB-A3D5-4764-8FF3-313C691450DB}" type="presOf" srcId="{FABFF110-EBED-4653-BFBD-9E64F9127A92}" destId="{E7FB4A52-F6D9-456F-AB3C-C2314818F2BE}" srcOrd="0" destOrd="0" presId="urn:microsoft.com/office/officeart/2008/layout/AlternatingHexagons"/>
    <dgm:cxn modelId="{88CAB412-FD90-4FCC-B946-21824C469E69}" srcId="{B6ED97CB-79CA-4224-BE1A-7178C7C196DC}" destId="{984040A2-0D4C-4F6D-959A-C59EFC1F6A1B}" srcOrd="0" destOrd="0" parTransId="{0ED182D6-D587-4FB3-A3BB-BD163D289B03}" sibTransId="{66E9B216-4A84-4A1F-A145-E435231A7C19}"/>
    <dgm:cxn modelId="{A91B7BE1-5974-45C4-BC5C-0563BBF8725E}" type="presOf" srcId="{5C0F660B-7CD4-438A-8BA4-A6EF335EF393}" destId="{CBB3F454-6C45-46E5-8101-A7B6B0D3A50F}" srcOrd="0" destOrd="0" presId="urn:microsoft.com/office/officeart/2008/layout/AlternatingHexagons"/>
    <dgm:cxn modelId="{523F8910-1B5B-4858-B980-559B68ACE0FE}" srcId="{B2ABF2EA-AF73-4BD1-AB28-E19A82AD6B00}" destId="{B6ED97CB-79CA-4224-BE1A-7178C7C196DC}" srcOrd="2" destOrd="0" parTransId="{3287BA05-E406-49B1-AEC0-DD76E122BB7C}" sibTransId="{78143AB4-9563-4BE4-843E-8796943D4B4D}"/>
    <dgm:cxn modelId="{CB8C56C1-AEA7-4378-9196-86AA56F30380}" srcId="{B2ABF2EA-AF73-4BD1-AB28-E19A82AD6B00}" destId="{CCB5E8F7-1FE9-486D-9124-6FD2240FE67B}" srcOrd="1" destOrd="0" parTransId="{E2797A22-AF38-49E6-B5E0-751CF10A4ED0}" sibTransId="{FABFF110-EBED-4653-BFBD-9E64F9127A92}"/>
    <dgm:cxn modelId="{A84B37F1-0BC0-48BC-969D-882AF8EE873C}" srcId="{CCB5E8F7-1FE9-486D-9124-6FD2240FE67B}" destId="{60B30D66-E336-4FAF-9932-44FF46B5295C}" srcOrd="0" destOrd="0" parTransId="{18388D31-FD6B-4E16-9876-3E52273005AB}" sibTransId="{63EF4452-B152-4FF1-AFBE-1417311CBA69}"/>
    <dgm:cxn modelId="{E70A75BA-E63D-4653-9EC7-398D6CB23425}" type="presOf" srcId="{2B536457-0FC3-46E0-AB88-3A2DDB0B8B60}" destId="{8428A73B-CCB5-4C46-A747-C0386B7DA52B}" srcOrd="0" destOrd="0" presId="urn:microsoft.com/office/officeart/2008/layout/AlternatingHexagons"/>
    <dgm:cxn modelId="{4E1EFEE8-76F3-49FD-B5FF-EEF841779A70}" srcId="{B2ABF2EA-AF73-4BD1-AB28-E19A82AD6B00}" destId="{AB124853-9E6A-4EBF-BBA4-357C128731D0}" srcOrd="0" destOrd="0" parTransId="{53F5CBDA-66C7-4A27-ACF5-6C8DE2352A18}" sibTransId="{32D7D3AB-E1C9-4110-846A-95E40A5CEE23}"/>
    <dgm:cxn modelId="{63F754BA-729E-43ED-AF69-0DE46FC06674}" type="presOf" srcId="{78143AB4-9563-4BE4-843E-8796943D4B4D}" destId="{5C1EC02B-F6E7-4F5E-A1AF-BE5647FFCA61}" srcOrd="0" destOrd="0" presId="urn:microsoft.com/office/officeart/2008/layout/AlternatingHexagons"/>
    <dgm:cxn modelId="{04A8731E-31DC-4A91-9E87-53BEF474AABD}" type="presParOf" srcId="{3ED82222-54EB-449D-BBDE-D7D606D6C16D}" destId="{1C7087FE-2F36-48AB-AD07-9667E0EAE507}" srcOrd="0" destOrd="0" presId="urn:microsoft.com/office/officeart/2008/layout/AlternatingHexagons"/>
    <dgm:cxn modelId="{6FE7A86E-3179-4E42-9E90-45CCFE7BEC58}" type="presParOf" srcId="{1C7087FE-2F36-48AB-AD07-9667E0EAE507}" destId="{03EEE7EC-0B82-41CA-B459-C97AC7716A77}" srcOrd="0" destOrd="0" presId="urn:microsoft.com/office/officeart/2008/layout/AlternatingHexagons"/>
    <dgm:cxn modelId="{282E6E1A-636C-4AD5-B771-34A3182BDE87}" type="presParOf" srcId="{1C7087FE-2F36-48AB-AD07-9667E0EAE507}" destId="{8428A73B-CCB5-4C46-A747-C0386B7DA52B}" srcOrd="1" destOrd="0" presId="urn:microsoft.com/office/officeart/2008/layout/AlternatingHexagons"/>
    <dgm:cxn modelId="{0964DBC1-7002-47BB-BA05-A417F511EC15}" type="presParOf" srcId="{1C7087FE-2F36-48AB-AD07-9667E0EAE507}" destId="{6DBBDA4F-1F91-4E5E-B42D-54E1204EE1F1}" srcOrd="2" destOrd="0" presId="urn:microsoft.com/office/officeart/2008/layout/AlternatingHexagons"/>
    <dgm:cxn modelId="{26B8A1A3-3F20-461D-9663-DF17E1971948}" type="presParOf" srcId="{1C7087FE-2F36-48AB-AD07-9667E0EAE507}" destId="{2FAC465E-A978-4270-897A-F96B2AD6513C}" srcOrd="3" destOrd="0" presId="urn:microsoft.com/office/officeart/2008/layout/AlternatingHexagons"/>
    <dgm:cxn modelId="{FEB8EC1F-F858-42DD-B700-4A91E654109B}" type="presParOf" srcId="{1C7087FE-2F36-48AB-AD07-9667E0EAE507}" destId="{F3D9FC05-C29F-46F5-A2BB-FC4F97957D61}" srcOrd="4" destOrd="0" presId="urn:microsoft.com/office/officeart/2008/layout/AlternatingHexagons"/>
    <dgm:cxn modelId="{B38843A5-077E-41AE-8BAC-C214595AF1CF}" type="presParOf" srcId="{3ED82222-54EB-449D-BBDE-D7D606D6C16D}" destId="{A8DCB6CD-1F8A-4A5A-B2AE-6ABF92F9A183}" srcOrd="1" destOrd="0" presId="urn:microsoft.com/office/officeart/2008/layout/AlternatingHexagons"/>
    <dgm:cxn modelId="{BE505049-F23F-498F-BAD9-FFE72925AA3A}" type="presParOf" srcId="{3ED82222-54EB-449D-BBDE-D7D606D6C16D}" destId="{5071D032-C5DF-49DD-B5BF-8609A7EDD636}" srcOrd="2" destOrd="0" presId="urn:microsoft.com/office/officeart/2008/layout/AlternatingHexagons"/>
    <dgm:cxn modelId="{30AFFDD9-7FE5-48F1-9109-94DFCEC3A9CA}" type="presParOf" srcId="{5071D032-C5DF-49DD-B5BF-8609A7EDD636}" destId="{ED95E6E0-E073-46EB-9DC8-43371BB28D64}" srcOrd="0" destOrd="0" presId="urn:microsoft.com/office/officeart/2008/layout/AlternatingHexagons"/>
    <dgm:cxn modelId="{95ACA6F7-2BF2-403E-BAA6-A11FEC9D3C07}" type="presParOf" srcId="{5071D032-C5DF-49DD-B5BF-8609A7EDD636}" destId="{317DD328-3E29-4853-8480-EB33A9E18BBC}" srcOrd="1" destOrd="0" presId="urn:microsoft.com/office/officeart/2008/layout/AlternatingHexagons"/>
    <dgm:cxn modelId="{13859B47-BB2C-415D-A8C0-75B93D8E105B}" type="presParOf" srcId="{5071D032-C5DF-49DD-B5BF-8609A7EDD636}" destId="{B726BDB2-1A6F-462C-9D4F-60FF6B45F944}" srcOrd="2" destOrd="0" presId="urn:microsoft.com/office/officeart/2008/layout/AlternatingHexagons"/>
    <dgm:cxn modelId="{890FEA3A-73DB-4CF4-8D73-F7EC03083755}" type="presParOf" srcId="{5071D032-C5DF-49DD-B5BF-8609A7EDD636}" destId="{5F599D82-2ADB-460A-8961-0DF51E7E634A}" srcOrd="3" destOrd="0" presId="urn:microsoft.com/office/officeart/2008/layout/AlternatingHexagons"/>
    <dgm:cxn modelId="{192C902E-53B9-4E3B-A11B-2321362F1426}" type="presParOf" srcId="{5071D032-C5DF-49DD-B5BF-8609A7EDD636}" destId="{E7FB4A52-F6D9-456F-AB3C-C2314818F2BE}" srcOrd="4" destOrd="0" presId="urn:microsoft.com/office/officeart/2008/layout/AlternatingHexagons"/>
    <dgm:cxn modelId="{97090F42-9866-4FB7-98A4-0E903655D3BD}" type="presParOf" srcId="{3ED82222-54EB-449D-BBDE-D7D606D6C16D}" destId="{2D0466EB-2DD3-4EBF-82E1-4B3F0C380098}" srcOrd="3" destOrd="0" presId="urn:microsoft.com/office/officeart/2008/layout/AlternatingHexagons"/>
    <dgm:cxn modelId="{88963675-D2AD-484A-A976-DF6D18BD977A}" type="presParOf" srcId="{3ED82222-54EB-449D-BBDE-D7D606D6C16D}" destId="{42CEFA88-F8E4-49EE-9733-A073C3803B8F}" srcOrd="4" destOrd="0" presId="urn:microsoft.com/office/officeart/2008/layout/AlternatingHexagons"/>
    <dgm:cxn modelId="{A25EAA99-C7A5-496F-8467-BB3207650C3F}" type="presParOf" srcId="{42CEFA88-F8E4-49EE-9733-A073C3803B8F}" destId="{3492A9B6-B80D-45F7-A233-6FD5173AD0B4}" srcOrd="0" destOrd="0" presId="urn:microsoft.com/office/officeart/2008/layout/AlternatingHexagons"/>
    <dgm:cxn modelId="{6437ABD2-90B0-4865-A462-B612D6EE3820}" type="presParOf" srcId="{42CEFA88-F8E4-49EE-9733-A073C3803B8F}" destId="{0CBD0564-A0C9-4128-83A5-F437F2115618}" srcOrd="1" destOrd="0" presId="urn:microsoft.com/office/officeart/2008/layout/AlternatingHexagons"/>
    <dgm:cxn modelId="{8D1FB846-7413-4C45-A4BF-08008E55C052}" type="presParOf" srcId="{42CEFA88-F8E4-49EE-9733-A073C3803B8F}" destId="{5F9EB5B8-2C0C-4FB8-9F57-EB78710BD527}" srcOrd="2" destOrd="0" presId="urn:microsoft.com/office/officeart/2008/layout/AlternatingHexagons"/>
    <dgm:cxn modelId="{64EB59F4-297B-44F5-955D-242EF4142220}" type="presParOf" srcId="{42CEFA88-F8E4-49EE-9733-A073C3803B8F}" destId="{2AC661C7-6115-4EC4-B3C5-6D102F91567B}" srcOrd="3" destOrd="0" presId="urn:microsoft.com/office/officeart/2008/layout/AlternatingHexagons"/>
    <dgm:cxn modelId="{716A91FB-72D2-414C-88EA-D803C043AD43}" type="presParOf" srcId="{42CEFA88-F8E4-49EE-9733-A073C3803B8F}" destId="{5C1EC02B-F6E7-4F5E-A1AF-BE5647FFCA61}" srcOrd="4" destOrd="0" presId="urn:microsoft.com/office/officeart/2008/layout/AlternatingHexagons"/>
    <dgm:cxn modelId="{07D190C6-4079-44FF-B883-42B785D061C0}" type="presParOf" srcId="{3ED82222-54EB-449D-BBDE-D7D606D6C16D}" destId="{BF766002-0141-421E-9A34-87D4E47652C4}" srcOrd="5" destOrd="0" presId="urn:microsoft.com/office/officeart/2008/layout/AlternatingHexagons"/>
    <dgm:cxn modelId="{F614EB83-016B-43C5-8B1B-1B6D3E3218B7}" type="presParOf" srcId="{3ED82222-54EB-449D-BBDE-D7D606D6C16D}" destId="{39F22D5E-50F9-4CE1-81CF-128406472DE8}" srcOrd="6" destOrd="0" presId="urn:microsoft.com/office/officeart/2008/layout/AlternatingHexagons"/>
    <dgm:cxn modelId="{93750318-CDD8-4DA7-AD30-6CC62CC10262}" type="presParOf" srcId="{39F22D5E-50F9-4CE1-81CF-128406472DE8}" destId="{B492F027-93F9-4D12-91FF-B64A1FE3DCFD}" srcOrd="0" destOrd="0" presId="urn:microsoft.com/office/officeart/2008/layout/AlternatingHexagons"/>
    <dgm:cxn modelId="{466553A7-8CA3-4636-BAF8-48628BA8DEA8}" type="presParOf" srcId="{39F22D5E-50F9-4CE1-81CF-128406472DE8}" destId="{71A1FF64-7F32-4D2E-A3BA-447AE8042293}" srcOrd="1" destOrd="0" presId="urn:microsoft.com/office/officeart/2008/layout/AlternatingHexagons"/>
    <dgm:cxn modelId="{CF68BF54-AE2F-4161-855B-382075BC7FE9}" type="presParOf" srcId="{39F22D5E-50F9-4CE1-81CF-128406472DE8}" destId="{B225496D-17DC-4E36-9C5C-D1661696DDBE}" srcOrd="2" destOrd="0" presId="urn:microsoft.com/office/officeart/2008/layout/AlternatingHexagons"/>
    <dgm:cxn modelId="{0D4A845A-ADF3-409C-ABBE-2E88C9BE8F54}" type="presParOf" srcId="{39F22D5E-50F9-4CE1-81CF-128406472DE8}" destId="{E64B2C1A-7A1C-4A29-94A0-5BBBD8BB39C2}" srcOrd="3" destOrd="0" presId="urn:microsoft.com/office/officeart/2008/layout/AlternatingHexagons"/>
    <dgm:cxn modelId="{FA865B80-A2ED-48D7-B1FB-F399E41F2B5D}" type="presParOf" srcId="{39F22D5E-50F9-4CE1-81CF-128406472DE8}" destId="{CBB3F454-6C45-46E5-8101-A7B6B0D3A50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9106-EA17-434F-85AF-0609ABC7EB5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06D2-88C4-4358-999A-E8112CF76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2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1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0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0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3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3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9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3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6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2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0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7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4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2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7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0FDF-A328-4DF1-8CD8-EA2D94FB6B9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0425-694F-4D14-9B8C-0368B3E9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43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hangellenge.com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www.facultetus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ip.econ.msu.ru/" TargetMode="External"/><Relationship Id="rId7" Type="http://schemas.openxmlformats.org/officeDocument/2006/relationships/hyperlink" Target="https://www.econ.msu.ru/students/eas/infost/vocational_quidance/" TargetMode="External"/><Relationship Id="rId2" Type="http://schemas.openxmlformats.org/officeDocument/2006/relationships/hyperlink" Target="https://www.econ.msu.ru/students/eas/cv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con.msu.ru/students/eas/infost/video/" TargetMode="External"/><Relationship Id="rId5" Type="http://schemas.openxmlformats.org/officeDocument/2006/relationships/hyperlink" Target="https://www.econ.msu.ru/students/eas/job_offer/employment/" TargetMode="External"/><Relationship Id="rId4" Type="http://schemas.openxmlformats.org/officeDocument/2006/relationships/hyperlink" Target="https://on.econ.msu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mailto:career.econ.msu@gmail.com" TargetMode="External"/><Relationship Id="rId3" Type="http://schemas.openxmlformats.org/officeDocument/2006/relationships/hyperlink" Target="https://www.instagram.com/sst.econ.msu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hyperlink" Target="https://vk.com/sstecon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hyperlink" Target="mailto:career.econ.msu@gm%D0%B0il.com" TargetMode="External"/><Relationship Id="rId5" Type="http://schemas.openxmlformats.org/officeDocument/2006/relationships/hyperlink" Target="http://telegram.me/vacancyMSU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vk.com/ssteconom?w=app5708398_-8568770" TargetMode="External"/><Relationship Id="rId4" Type="http://schemas.openxmlformats.org/officeDocument/2006/relationships/hyperlink" Target="http://telegram.me/CareerMSU" TargetMode="External"/><Relationship Id="rId9" Type="http://schemas.openxmlformats.org/officeDocument/2006/relationships/hyperlink" Target="https://zip.econ.msu.ru/cv/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AAEB9C-FC85-44A4-8586-2E40526D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738" y="755780"/>
            <a:ext cx="9295621" cy="2929812"/>
          </a:xfrm>
        </p:spPr>
        <p:txBody>
          <a:bodyPr anchor="ctr">
            <a:noAutofit/>
          </a:bodyPr>
          <a:lstStyle/>
          <a:p>
            <a:r>
              <a:rPr lang="ru-RU" sz="4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4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4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научные стажировки,  педагогическая практика,                 трудоустройство</a:t>
            </a:r>
            <a:br>
              <a:rPr lang="ru-RU" sz="4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для аспирантов,</a:t>
            </a:r>
            <a:br>
              <a:rPr lang="ru-RU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поступивших в 2022</a:t>
            </a:r>
            <a:r>
              <a:rPr lang="ru-RU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году</a:t>
            </a:r>
            <a:endParaRPr lang="ru-RU" sz="4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EF16C0-3C82-4A68-A524-2B999CDE7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418" y="4136727"/>
            <a:ext cx="3258675" cy="1737360"/>
          </a:xfrm>
        </p:spPr>
        <p:txBody>
          <a:bodyPr anchor="ctr">
            <a:noAutofit/>
          </a:bodyPr>
          <a:lstStyle/>
          <a:p>
            <a:pPr algn="l"/>
            <a:r>
              <a:rPr lang="ru-RU" sz="2400" dirty="0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</a:t>
            </a:r>
            <a:r>
              <a:rPr lang="ru-RU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лужба</a:t>
            </a:r>
          </a:p>
          <a:p>
            <a:pPr algn="l"/>
            <a:r>
              <a:rPr lang="ru-RU" sz="2400" dirty="0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</a:t>
            </a:r>
            <a:r>
              <a:rPr lang="ru-RU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одействия</a:t>
            </a:r>
          </a:p>
          <a:p>
            <a:pPr algn="l"/>
            <a:r>
              <a:rPr lang="ru-RU" sz="2400" dirty="0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</a:t>
            </a:r>
            <a:r>
              <a:rPr lang="ru-RU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рудоустройству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(кабинет </a:t>
            </a:r>
            <a:r>
              <a:rPr lang="ru-RU" sz="24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452)</a:t>
            </a:r>
            <a:endParaRPr lang="ru-RU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85193"/>
            <a:ext cx="9258009" cy="1539550"/>
          </a:xfrm>
        </p:spPr>
        <p:txBody>
          <a:bodyPr/>
          <a:lstStyle/>
          <a:p>
            <a:pPr algn="ctr"/>
            <a:r>
              <a:rPr lang="ru-RU" dirty="0" smtClean="0"/>
              <a:t>Ресурсы, на которых можно подобрать практики, стажировки, вакансии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8602191"/>
              </p:ext>
            </p:extLst>
          </p:nvPr>
        </p:nvGraphicFramePr>
        <p:xfrm>
          <a:off x="470119" y="2328116"/>
          <a:ext cx="11224727" cy="434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8020839" y="2328116"/>
            <a:ext cx="3674006" cy="1352939"/>
            <a:chOff x="1939340" y="57094"/>
            <a:chExt cx="3444429" cy="936494"/>
          </a:xfrm>
        </p:grpSpPr>
        <p:sp>
          <p:nvSpPr>
            <p:cNvPr id="11" name="Шестиугольник 10"/>
            <p:cNvSpPr/>
            <p:nvPr/>
          </p:nvSpPr>
          <p:spPr>
            <a:xfrm rot="5400000">
              <a:off x="3193308" y="-1196874"/>
              <a:ext cx="936494" cy="344442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Шестиугольник 4"/>
            <p:cNvSpPr txBox="1"/>
            <p:nvPr/>
          </p:nvSpPr>
          <p:spPr>
            <a:xfrm>
              <a:off x="2513412" y="213175"/>
              <a:ext cx="2296286" cy="624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hlinkClick r:id="rId7"/>
                </a:rPr>
                <a:t>Факультетус</a:t>
              </a:r>
              <a:endParaRPr lang="ru-RU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020839" y="5108927"/>
            <a:ext cx="3534048" cy="1558537"/>
            <a:chOff x="2404809" y="57094"/>
            <a:chExt cx="2978960" cy="746624"/>
          </a:xfrm>
        </p:grpSpPr>
        <p:sp>
          <p:nvSpPr>
            <p:cNvPr id="14" name="Шестиугольник 13"/>
            <p:cNvSpPr/>
            <p:nvPr/>
          </p:nvSpPr>
          <p:spPr>
            <a:xfrm rot="5400000">
              <a:off x="3520977" y="-1059074"/>
              <a:ext cx="746624" cy="297896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4"/>
            <p:cNvSpPr txBox="1"/>
            <p:nvPr/>
          </p:nvSpPr>
          <p:spPr>
            <a:xfrm>
              <a:off x="3040607" y="297095"/>
              <a:ext cx="1897704" cy="406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Портал </a:t>
              </a:r>
              <a:r>
                <a:rPr lang="ru-RU" sz="1600" dirty="0"/>
                <a:t>о поиске работы и карьере: </a:t>
              </a:r>
              <a:r>
                <a:rPr lang="ru-RU" sz="1600" u="sng" dirty="0">
                  <a:hlinkClick r:id="rId8"/>
                </a:rPr>
                <a:t>https://changellenge.com/</a:t>
              </a:r>
              <a:endParaRPr lang="ru-RU" sz="1600" dirty="0"/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715" y="3208722"/>
            <a:ext cx="989347" cy="10483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715" y="4803220"/>
            <a:ext cx="1042559" cy="109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3065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Если Вам хочется личного общения со специалистом СТ и вам не подходит электронная подача заявки на практику, или есть вопросы по научной стажировке, мы ждем Вас в 452 </a:t>
            </a:r>
            <a:r>
              <a:rPr lang="ru-RU" sz="2400" dirty="0" err="1" smtClean="0"/>
              <a:t>каб</a:t>
            </a:r>
            <a:r>
              <a:rPr lang="ru-RU" sz="2400" dirty="0" smtClean="0"/>
              <a:t>. С</a:t>
            </a:r>
            <a:r>
              <a:rPr lang="ru-RU" sz="3600" dirty="0" smtClean="0"/>
              <a:t> 11.00 </a:t>
            </a:r>
            <a:r>
              <a:rPr lang="ru-RU" sz="2400" b="1" dirty="0" smtClean="0"/>
              <a:t>ч</a:t>
            </a:r>
            <a:r>
              <a:rPr lang="ru-RU" sz="3600" dirty="0" smtClean="0"/>
              <a:t>. </a:t>
            </a:r>
            <a:r>
              <a:rPr lang="ru-RU" sz="2800" dirty="0" smtClean="0"/>
              <a:t>До</a:t>
            </a:r>
            <a:r>
              <a:rPr lang="ru-RU" sz="3600" dirty="0" smtClean="0"/>
              <a:t> 17.00 </a:t>
            </a:r>
            <a:r>
              <a:rPr lang="ru-RU" sz="2400" b="1" dirty="0" smtClean="0"/>
              <a:t>ч</a:t>
            </a:r>
            <a:r>
              <a:rPr lang="ru-RU" sz="3600" dirty="0" smtClean="0"/>
              <a:t>., </a:t>
            </a:r>
            <a:br>
              <a:rPr lang="ru-RU" sz="3600" dirty="0" smtClean="0"/>
            </a:br>
            <a:r>
              <a:rPr lang="ru-RU" sz="2400" dirty="0" smtClean="0"/>
              <a:t>с</a:t>
            </a:r>
            <a:r>
              <a:rPr lang="ru-RU" sz="3600" dirty="0" smtClean="0"/>
              <a:t> </a:t>
            </a:r>
            <a:r>
              <a:rPr lang="ru-RU" sz="2800" dirty="0" smtClean="0"/>
              <a:t>понедельника по пятницу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860"/>
            <a:ext cx="4038102" cy="27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5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70"/>
            <a:ext cx="12192000" cy="56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06490"/>
            <a:ext cx="9612573" cy="10741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ОТДЕЛ </a:t>
            </a:r>
            <a:br>
              <a:rPr lang="ru-RU" dirty="0" smtClean="0"/>
            </a:br>
            <a:r>
              <a:rPr lang="ru-RU" dirty="0" smtClean="0"/>
              <a:t>СОДЕЙСТВИЯ  ТРУДОУСТРОЙСТВУ</a:t>
            </a:r>
            <a:r>
              <a:rPr lang="ru-RU" sz="2400" dirty="0" smtClean="0"/>
              <a:t>(452</a:t>
            </a:r>
            <a:r>
              <a:rPr lang="ru-RU" dirty="0" smtClean="0"/>
              <a:t> </a:t>
            </a:r>
            <a:r>
              <a:rPr lang="ru-RU" sz="2400" dirty="0" smtClean="0"/>
              <a:t>каб.)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7804380"/>
              </p:ext>
            </p:extLst>
          </p:nvPr>
        </p:nvGraphicFramePr>
        <p:xfrm>
          <a:off x="494522" y="2136710"/>
          <a:ext cx="11252719" cy="43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0095" y="149769"/>
            <a:ext cx="7821768" cy="719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7030A0"/>
                </a:solidFill>
              </a:rPr>
              <a:t>Научные Стажировки можно пройти в этих организациях и компаниях:</a:t>
            </a: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3849" y="1004552"/>
            <a:ext cx="8791575" cy="3880589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rabicPeriod"/>
            </a:pPr>
            <a:r>
              <a:rPr lang="ru-RU" sz="6000" b="1" dirty="0" smtClean="0">
                <a:solidFill>
                  <a:srgbClr val="B9FC86"/>
                </a:solidFill>
              </a:rPr>
              <a:t>Центральный </a:t>
            </a:r>
            <a:r>
              <a:rPr lang="ru-RU" sz="6000" b="1" dirty="0">
                <a:solidFill>
                  <a:srgbClr val="B9FC86"/>
                </a:solidFill>
              </a:rPr>
              <a:t>банк </a:t>
            </a:r>
            <a:r>
              <a:rPr lang="ru-RU" sz="6000" b="1" dirty="0" smtClean="0">
                <a:solidFill>
                  <a:srgbClr val="B9FC86"/>
                </a:solidFill>
              </a:rPr>
              <a:t>РФ (стажировка 6 мес.)</a:t>
            </a:r>
          </a:p>
          <a:p>
            <a:pPr marL="457200" indent="-457200"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Акционерный коммерческий банк «Держава</a:t>
            </a:r>
            <a:r>
              <a:rPr lang="ru-RU" sz="6000" b="1" dirty="0" smtClean="0">
                <a:solidFill>
                  <a:srgbClr val="B9FC86"/>
                </a:solidFill>
              </a:rPr>
              <a:t>»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АО "</a:t>
            </a:r>
            <a:r>
              <a:rPr lang="ru-RU" sz="6000" b="1" dirty="0" smtClean="0">
                <a:solidFill>
                  <a:srgbClr val="B9FC86"/>
                </a:solidFill>
              </a:rPr>
              <a:t>АЛЬФА-БАНК»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ЮНИКРЕДИТ </a:t>
            </a:r>
            <a:r>
              <a:rPr lang="ru-RU" sz="6000" b="1" dirty="0" smtClean="0">
                <a:solidFill>
                  <a:srgbClr val="B9FC86"/>
                </a:solidFill>
              </a:rPr>
              <a:t>БАНК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ПАО «Сбербанк»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 Институт экономической политики имени Е.Т. </a:t>
            </a:r>
            <a:r>
              <a:rPr lang="ru-RU" sz="6000" b="1" dirty="0" smtClean="0">
                <a:solidFill>
                  <a:srgbClr val="B9FC86"/>
                </a:solidFill>
              </a:rPr>
              <a:t>Гайдара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ОАО РЖД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ООО "КБ </a:t>
            </a:r>
            <a:r>
              <a:rPr lang="ru-RU" sz="6000" b="1" dirty="0" smtClean="0">
                <a:solidFill>
                  <a:srgbClr val="B9FC86"/>
                </a:solidFill>
              </a:rPr>
              <a:t>Стрелка« (международная компания. Развитие городской среды)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 smtClean="0">
                <a:solidFill>
                  <a:srgbClr val="B9FC86"/>
                </a:solidFill>
              </a:rPr>
              <a:t>Правительство Москвы (стажировка 6 мес.)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6000" b="1" dirty="0" smtClean="0">
                <a:solidFill>
                  <a:srgbClr val="B9FC86"/>
                </a:solidFill>
              </a:rPr>
              <a:t>SBS</a:t>
            </a:r>
            <a:r>
              <a:rPr lang="ru-RU" sz="6000" b="1" dirty="0" smtClean="0">
                <a:solidFill>
                  <a:srgbClr val="B9FC86"/>
                </a:solidFill>
              </a:rPr>
              <a:t> </a:t>
            </a:r>
            <a:r>
              <a:rPr lang="en-US" sz="6000" b="1" dirty="0">
                <a:solidFill>
                  <a:srgbClr val="B9FC86"/>
                </a:solidFill>
              </a:rPr>
              <a:t>Consulting</a:t>
            </a:r>
            <a:r>
              <a:rPr lang="ru-RU" sz="6000" b="1" dirty="0" smtClean="0">
                <a:solidFill>
                  <a:srgbClr val="B9FC86"/>
                </a:solidFill>
              </a:rPr>
              <a:t> (стажировка 9 мес.)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Инновационный центр «Безопасный транспорт</a:t>
            </a:r>
            <a:r>
              <a:rPr lang="ru-RU" sz="6000" b="1" dirty="0" smtClean="0">
                <a:solidFill>
                  <a:srgbClr val="B9FC86"/>
                </a:solidFill>
              </a:rPr>
              <a:t>» (Метрополитен г. Москвы)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ГАЗПРОМНЕФТЬ - СМАЗОЧНЫЕ </a:t>
            </a:r>
            <a:r>
              <a:rPr lang="ru-RU" sz="6000" b="1" dirty="0" smtClean="0">
                <a:solidFill>
                  <a:srgbClr val="B9FC86"/>
                </a:solidFill>
              </a:rPr>
              <a:t>МАТЕРИАЛЫ (международный маркетинг)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 smtClean="0">
                <a:solidFill>
                  <a:srgbClr val="B9FC86"/>
                </a:solidFill>
              </a:rPr>
              <a:t>ДОМ.РФ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ЕВРАЗИЙСКАЯ ЭКОНОМИЧЕСКАЯ КОМИССИЯ, Департамент макроэкономической </a:t>
            </a:r>
            <a:r>
              <a:rPr lang="ru-RU" sz="6000" b="1" dirty="0" smtClean="0">
                <a:solidFill>
                  <a:srgbClr val="B9FC86"/>
                </a:solidFill>
              </a:rPr>
              <a:t>политики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6000" b="1" dirty="0">
                <a:solidFill>
                  <a:srgbClr val="B9FC86"/>
                </a:solidFill>
              </a:rPr>
              <a:t>Министерство финансов РФ (МИНФИН РОССИИ)Департамент международных финансовых отношений</a:t>
            </a:r>
            <a:endParaRPr lang="ru-RU" sz="6000" b="1" dirty="0" smtClean="0">
              <a:solidFill>
                <a:srgbClr val="B9FC86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6000" b="1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6000" b="1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0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5670" y="292166"/>
            <a:ext cx="9714562" cy="6565834"/>
          </a:xfrm>
        </p:spPr>
        <p:txBody>
          <a:bodyPr>
            <a:normAutofit fontScale="62500" lnSpcReduction="20000"/>
          </a:bodyPr>
          <a:lstStyle/>
          <a:p>
            <a:r>
              <a:rPr lang="ru-RU" sz="2400" b="1" dirty="0" smtClean="0">
                <a:solidFill>
                  <a:srgbClr val="88FAA3"/>
                </a:solidFill>
              </a:rPr>
              <a:t>16. «Технологии </a:t>
            </a:r>
            <a:r>
              <a:rPr lang="ru-RU" sz="2400" b="1" dirty="0">
                <a:solidFill>
                  <a:srgbClr val="88FAA3"/>
                </a:solidFill>
              </a:rPr>
              <a:t>доверия" (ранее PwC </a:t>
            </a:r>
            <a:r>
              <a:rPr lang="ru-RU" sz="2400" b="1" dirty="0" err="1">
                <a:solidFill>
                  <a:srgbClr val="88FAA3"/>
                </a:solidFill>
              </a:rPr>
              <a:t>Russia</a:t>
            </a:r>
            <a:r>
              <a:rPr lang="ru-RU" sz="2400" b="1" dirty="0" smtClean="0">
                <a:solidFill>
                  <a:srgbClr val="88FAA3"/>
                </a:solidFill>
              </a:rPr>
              <a:t>)</a:t>
            </a:r>
          </a:p>
          <a:p>
            <a:pPr marL="457200" indent="-457200">
              <a:buAutoNum type="arabicPeriod" startAt="17"/>
            </a:pPr>
            <a:r>
              <a:rPr lang="ru-RU" sz="2400" b="1" dirty="0" smtClean="0">
                <a:solidFill>
                  <a:srgbClr val="88FAA3"/>
                </a:solidFill>
              </a:rPr>
              <a:t>Яндекс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«Деловые Решения и Технологии» (прежнее название </a:t>
            </a:r>
            <a:r>
              <a:rPr lang="ru-RU" sz="2400" b="1" dirty="0" err="1">
                <a:solidFill>
                  <a:srgbClr val="88FAA3"/>
                </a:solidFill>
              </a:rPr>
              <a:t>Deloitte</a:t>
            </a:r>
            <a:r>
              <a:rPr lang="ru-RU" sz="2400" b="1" dirty="0" smtClean="0">
                <a:solidFill>
                  <a:srgbClr val="88FAA3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ООО "Центр аудиторских технологий и решений – аудиторские </a:t>
            </a:r>
            <a:r>
              <a:rPr lang="ru-RU" sz="2400" b="1" dirty="0" smtClean="0">
                <a:solidFill>
                  <a:srgbClr val="88FAA3"/>
                </a:solidFill>
              </a:rPr>
              <a:t>услуги» (ранее </a:t>
            </a:r>
            <a:r>
              <a:rPr lang="en-US" sz="2400" b="1" dirty="0" err="1" smtClean="0">
                <a:solidFill>
                  <a:srgbClr val="88FAA3"/>
                </a:solidFill>
              </a:rPr>
              <a:t>ey</a:t>
            </a:r>
            <a:r>
              <a:rPr lang="en-US" sz="2400" b="1" dirty="0" smtClean="0">
                <a:solidFill>
                  <a:srgbClr val="88FAA3"/>
                </a:solidFill>
              </a:rPr>
              <a:t>)</a:t>
            </a:r>
            <a:endParaRPr lang="ru-RU" sz="2400" b="1" dirty="0" smtClean="0">
              <a:solidFill>
                <a:srgbClr val="88FAA3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 smtClean="0">
                <a:solidFill>
                  <a:srgbClr val="88FAA3"/>
                </a:solidFill>
              </a:rPr>
              <a:t>АО «</a:t>
            </a:r>
            <a:r>
              <a:rPr lang="ru-RU" sz="2400" b="1" dirty="0" err="1" smtClean="0">
                <a:solidFill>
                  <a:srgbClr val="88FAA3"/>
                </a:solidFill>
              </a:rPr>
              <a:t>миц</a:t>
            </a:r>
            <a:r>
              <a:rPr lang="ru-RU" sz="2400" b="1" dirty="0" smtClean="0">
                <a:solidFill>
                  <a:srgbClr val="88FAA3"/>
                </a:solidFill>
              </a:rPr>
              <a:t>» (ранее </a:t>
            </a:r>
            <a:r>
              <a:rPr lang="ru-RU" sz="2400" b="1" dirty="0" err="1" smtClean="0">
                <a:solidFill>
                  <a:srgbClr val="88FAA3"/>
                </a:solidFill>
              </a:rPr>
              <a:t>кантар</a:t>
            </a:r>
            <a:r>
              <a:rPr lang="ru-RU" sz="2400" b="1" dirty="0" smtClean="0">
                <a:solidFill>
                  <a:srgbClr val="88FAA3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en-US" sz="2400" b="1" dirty="0" smtClean="0">
                <a:solidFill>
                  <a:srgbClr val="88FAA3"/>
                </a:solidFill>
              </a:rPr>
              <a:t>OZON</a:t>
            </a:r>
            <a:endParaRPr lang="ru-RU" sz="2400" b="1" dirty="0" smtClean="0">
              <a:solidFill>
                <a:srgbClr val="88FAA3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en-US" sz="2400" b="1" dirty="0" smtClean="0">
                <a:solidFill>
                  <a:srgbClr val="88FAA3"/>
                </a:solidFill>
              </a:rPr>
              <a:t>PROCTER&amp;GAMBLE</a:t>
            </a:r>
            <a:endParaRPr lang="ru-RU" sz="2400" b="1" dirty="0" smtClean="0">
              <a:solidFill>
                <a:srgbClr val="88FAA3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АО «</a:t>
            </a:r>
            <a:r>
              <a:rPr lang="ru-RU" sz="2400" b="1" dirty="0" err="1">
                <a:solidFill>
                  <a:srgbClr val="88FAA3"/>
                </a:solidFill>
              </a:rPr>
              <a:t>Русатом</a:t>
            </a:r>
            <a:r>
              <a:rPr lang="ru-RU" sz="2400" b="1" dirty="0">
                <a:solidFill>
                  <a:srgbClr val="88FAA3"/>
                </a:solidFill>
              </a:rPr>
              <a:t> инфраструктурные решения» (</a:t>
            </a:r>
            <a:r>
              <a:rPr lang="ru-RU" sz="2400" b="1" dirty="0" err="1">
                <a:solidFill>
                  <a:srgbClr val="88FAA3"/>
                </a:solidFill>
              </a:rPr>
              <a:t>Росатом</a:t>
            </a:r>
            <a:r>
              <a:rPr lang="ru-RU" sz="2400" b="1" dirty="0" smtClean="0">
                <a:solidFill>
                  <a:srgbClr val="88FAA3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Министерство социального развития Московской </a:t>
            </a:r>
            <a:r>
              <a:rPr lang="ru-RU" sz="2400" b="1" dirty="0" smtClean="0">
                <a:solidFill>
                  <a:srgbClr val="88FAA3"/>
                </a:solidFill>
              </a:rPr>
              <a:t>области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Институт мировой экономики и международных отношений (ИМЭМО), Департамент науки и инноваций, отдел экономики и </a:t>
            </a:r>
            <a:r>
              <a:rPr lang="ru-RU" sz="2400" b="1" dirty="0" smtClean="0">
                <a:solidFill>
                  <a:srgbClr val="88FAA3"/>
                </a:solidFill>
              </a:rPr>
              <a:t>инноваций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ООО «СМ Про</a:t>
            </a:r>
            <a:r>
              <a:rPr lang="ru-RU" sz="2400" b="1" dirty="0" smtClean="0">
                <a:solidFill>
                  <a:srgbClr val="88FAA3"/>
                </a:solidFill>
              </a:rPr>
              <a:t>»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Компания </a:t>
            </a:r>
            <a:r>
              <a:rPr lang="ru-RU" sz="2400" b="1" dirty="0" smtClean="0">
                <a:solidFill>
                  <a:srgbClr val="88FAA3"/>
                </a:solidFill>
              </a:rPr>
              <a:t>ЕВРАЗ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Научный парк </a:t>
            </a:r>
            <a:r>
              <a:rPr lang="ru-RU" sz="2400" b="1" dirty="0" smtClean="0">
                <a:solidFill>
                  <a:srgbClr val="88FAA3"/>
                </a:solidFill>
              </a:rPr>
              <a:t>МГУ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ООО "Международное инвестиционно-правовое </a:t>
            </a:r>
            <a:r>
              <a:rPr lang="ru-RU" sz="2400" b="1" dirty="0" err="1" smtClean="0">
                <a:solidFill>
                  <a:srgbClr val="88FAA3"/>
                </a:solidFill>
              </a:rPr>
              <a:t>агенство</a:t>
            </a:r>
            <a:r>
              <a:rPr lang="ru-RU" sz="2400" b="1" dirty="0" smtClean="0">
                <a:solidFill>
                  <a:srgbClr val="88FAA3"/>
                </a:solidFill>
              </a:rPr>
              <a:t>«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ПАО «Объединенная авиастроительная корпорация</a:t>
            </a:r>
            <a:r>
              <a:rPr lang="ru-RU" sz="2400" b="1" dirty="0" smtClean="0">
                <a:solidFill>
                  <a:srgbClr val="88FAA3"/>
                </a:solidFill>
              </a:rPr>
              <a:t>»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Фонд "Центр экономического анализа и прогнозирования" (Фонд ЦСР</a:t>
            </a:r>
            <a:r>
              <a:rPr lang="ru-RU" sz="2400" b="1" dirty="0" smtClean="0">
                <a:solidFill>
                  <a:srgbClr val="88FAA3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r>
              <a:rPr lang="ru-RU" sz="2400" b="1" dirty="0">
                <a:solidFill>
                  <a:srgbClr val="88FAA3"/>
                </a:solidFill>
              </a:rPr>
              <a:t>Центр экономики инфраструктуры</a:t>
            </a:r>
            <a:endParaRPr lang="ru-RU" sz="2400" b="1" dirty="0" smtClean="0">
              <a:solidFill>
                <a:srgbClr val="88FAA3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endParaRPr lang="ru-RU" b="1" dirty="0" smtClean="0"/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endParaRPr lang="ru-RU" b="1" dirty="0" smtClean="0"/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AutoNum type="arabicPeriod" startAt="17"/>
            </a:pPr>
            <a:endParaRPr lang="ru-RU" b="1" dirty="0"/>
          </a:p>
          <a:p>
            <a:pPr marL="457200" indent="-457200">
              <a:buAutoNum type="arabicPeriod" startAt="17"/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62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475" y="233265"/>
            <a:ext cx="9815804" cy="1427584"/>
          </a:xfrm>
        </p:spPr>
        <p:txBody>
          <a:bodyPr/>
          <a:lstStyle/>
          <a:p>
            <a:pPr algn="ctr"/>
            <a:r>
              <a:rPr lang="ru-RU" dirty="0" smtClean="0"/>
              <a:t>Подбор педагогической практики с помощью специалиста СТ (452 каб.)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9128" y="1660849"/>
            <a:ext cx="5087225" cy="3918598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 smtClean="0">
                <a:solidFill>
                  <a:schemeClr val="tx1"/>
                </a:solidFill>
              </a:rPr>
              <a:t>Подать заявку на </a:t>
            </a:r>
            <a:r>
              <a:rPr lang="ru-RU" sz="2100" dirty="0" smtClean="0"/>
              <a:t>стажировку</a:t>
            </a:r>
            <a:r>
              <a:rPr lang="ru-RU" sz="2100" dirty="0" smtClean="0">
                <a:solidFill>
                  <a:schemeClr val="tx1"/>
                </a:solidFill>
              </a:rPr>
              <a:t> через </a:t>
            </a:r>
            <a:r>
              <a:rPr lang="en-US" sz="2100" u="sng" dirty="0" smtClean="0">
                <a:solidFill>
                  <a:srgbClr val="002060"/>
                </a:solidFill>
              </a:rPr>
              <a:t>zip.econ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endParaRPr lang="ru-RU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chemeClr val="tx1"/>
                </a:solidFill>
              </a:rPr>
              <a:t>Авторизуемся  логином и паролем от </a:t>
            </a:r>
            <a:r>
              <a:rPr lang="en-US" sz="2100" u="sng" dirty="0" smtClean="0">
                <a:solidFill>
                  <a:srgbClr val="002060"/>
                </a:solidFill>
              </a:rPr>
              <a:t>on.econ.msu.ru</a:t>
            </a:r>
            <a:endParaRPr lang="ru-RU" sz="2100" u="sng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chemeClr val="tx1"/>
                </a:solidFill>
              </a:rPr>
              <a:t>Входим в </a:t>
            </a:r>
            <a:r>
              <a:rPr lang="ru-RU" sz="2100" dirty="0" smtClean="0">
                <a:solidFill>
                  <a:srgbClr val="002060"/>
                </a:solidFill>
              </a:rPr>
              <a:t>Личный кабинет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Нажимаем вкладку  </a:t>
            </a:r>
            <a:r>
              <a:rPr lang="ru-RU" sz="2100" dirty="0" smtClean="0">
                <a:solidFill>
                  <a:srgbClr val="002060"/>
                </a:solidFill>
              </a:rPr>
              <a:t>«Выбор практики»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Нажимаем кнопку </a:t>
            </a:r>
            <a:r>
              <a:rPr lang="ru-RU" sz="2100" dirty="0" smtClean="0">
                <a:solidFill>
                  <a:srgbClr val="002060"/>
                </a:solidFill>
              </a:rPr>
              <a:t>«Найти!»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Выбираете </a:t>
            </a:r>
            <a:r>
              <a:rPr lang="ru-RU" sz="2100" dirty="0">
                <a:solidFill>
                  <a:schemeClr val="tx1"/>
                </a:solidFill>
                <a:ea typeface="Roboto Condensed" panose="02000000000000000000" pitchFamily="2" charset="0"/>
              </a:rPr>
              <a:t>место практики из представленного </a:t>
            </a:r>
            <a:r>
              <a:rPr lang="ru-RU" sz="2100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списка организаций (у всех организаций из списка заключен договор с ЭФ МГУ)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Если в списке нет организации, в которой Вы хоте ли бы пойти практику,  выбираете пункт №1 </a:t>
            </a:r>
            <a:r>
              <a:rPr lang="ru-RU" sz="2100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«Индивидуальный подбор практики с помощью специалиста ССТ»</a:t>
            </a:r>
            <a:endParaRPr lang="ru-RU" sz="21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67332" y="1660849"/>
            <a:ext cx="5277272" cy="352671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Заполняете разделы: </a:t>
            </a:r>
            <a:r>
              <a:rPr lang="ru-RU" sz="1600" dirty="0" smtClean="0">
                <a:solidFill>
                  <a:srgbClr val="002060"/>
                </a:solidFill>
              </a:rPr>
              <a:t>«Название компании», «Период практики» и «Примечание», </a:t>
            </a:r>
            <a:r>
              <a:rPr lang="ru-RU" sz="1600" dirty="0" smtClean="0">
                <a:solidFill>
                  <a:schemeClr val="tx1"/>
                </a:solidFill>
              </a:rPr>
              <a:t>где необходимо указать 2-3 департамента/управления/ отдела в которых Вы хотите пройти практику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Нажмите на вкладку </a:t>
            </a:r>
            <a:r>
              <a:rPr lang="ru-RU" sz="1600" dirty="0" smtClean="0">
                <a:solidFill>
                  <a:srgbClr val="002060"/>
                </a:solidFill>
              </a:rPr>
              <a:t>«Подать заявку»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Период рассмотрения Вашей заявки составляет 3-4 недели, поэтому заявку следует подавать заблаговременно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Ожидаете подтверждения заявки на практику в </a:t>
            </a:r>
            <a:r>
              <a:rPr lang="ru-RU" sz="1600" dirty="0" smtClean="0">
                <a:solidFill>
                  <a:srgbClr val="002060"/>
                </a:solidFill>
              </a:rPr>
              <a:t>Личном кабинете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601" y="350442"/>
            <a:ext cx="8761413" cy="10088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Статусы заявки в личном кабинете 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zip.econ.msu.ru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3755" y="1670439"/>
            <a:ext cx="8825659" cy="379730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Заявка принята к рассмотрению</a:t>
            </a:r>
          </a:p>
          <a:p>
            <a:pPr marL="0" indent="0">
              <a:buNone/>
            </a:pPr>
            <a:r>
              <a:rPr lang="ru-RU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Специалист ССТ принял Вашу заявку в работу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Отклонена, превышен лимит запросов</a:t>
            </a:r>
          </a:p>
          <a:p>
            <a:pPr marL="0" indent="0">
              <a:buNone/>
            </a:pPr>
            <a:r>
              <a:rPr lang="ru-RU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В компании нет мест для практикантов, выберите новое место практики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Заявка отклонена</a:t>
            </a:r>
          </a:p>
          <a:p>
            <a:pPr marL="0" indent="0">
              <a:buNone/>
            </a:pPr>
            <a:r>
              <a:rPr lang="ru-RU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Ваша кандидатура не одобрена, выберите новое место практики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Заявка рассматривается работодателем</a:t>
            </a:r>
          </a:p>
          <a:p>
            <a:pPr marL="0" indent="0">
              <a:buNone/>
            </a:pPr>
            <a:r>
              <a:rPr lang="ru-RU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Компания взяла в работу Ваше резюме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Заявка утверждена работодателем</a:t>
            </a:r>
          </a:p>
          <a:p>
            <a:pPr marL="0" indent="0">
              <a:buNone/>
            </a:pPr>
            <a:r>
              <a:rPr lang="ru-RU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Ваша кандидатура одобрена на прохождение практики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7" y="2518308"/>
            <a:ext cx="2846308" cy="28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0729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 составить резюме, написать мотивационное письмо, подготовиться к первому собеседованию?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484" y="2294488"/>
            <a:ext cx="5451119" cy="431424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Все о резюме: </a:t>
            </a:r>
            <a:r>
              <a:rPr lang="en-US" dirty="0">
                <a:hlinkClick r:id="rId2"/>
              </a:rPr>
              <a:t>https://www.econ.msu.ru/students/eas/cv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Составление резюме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Открываем  </a:t>
            </a:r>
            <a:r>
              <a:rPr lang="en-US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zip.econ.msu.ru</a:t>
            </a:r>
            <a:endParaRPr lang="ru-RU" sz="2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Авторизуемся логином и паролем от </a:t>
            </a:r>
            <a:r>
              <a:rPr lang="en-US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4"/>
              </a:rPr>
              <a:t>on.econ.msu.ru</a:t>
            </a:r>
            <a:endParaRPr lang="en-US" sz="2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Выбираем</a:t>
            </a:r>
            <a:r>
              <a:rPr lang="en-US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&lt;</a:t>
            </a:r>
            <a:r>
              <a:rPr lang="ru-RU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Личный кабинет</a:t>
            </a:r>
            <a:r>
              <a:rPr lang="en-US" sz="20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endParaRPr lang="ru-RU" sz="2000" dirty="0" smtClean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Нажимаем на </a:t>
            </a:r>
            <a:r>
              <a:rPr lang="ru-RU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вкладку  &lt;Портфолио</a:t>
            </a:r>
            <a:r>
              <a:rPr lang="ru-RU" sz="20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Заполняете форму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После подтверждения резюме специалистом ССТ, его можно скачать и отправить работодателю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5365" y="2426217"/>
            <a:ext cx="5379908" cy="418251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Как составить мотивационное письмо и подготовиться к первому собеседованию: </a:t>
            </a:r>
            <a:r>
              <a:rPr lang="en-US" dirty="0">
                <a:hlinkClick r:id="rId5"/>
              </a:rPr>
              <a:t>https://www.econ.msu.ru/students/eas/job_offer/employment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/>
              <a:t>Видео-материалы  советов от </a:t>
            </a:r>
            <a:r>
              <a:rPr lang="en-US" dirty="0" smtClean="0"/>
              <a:t>HR</a:t>
            </a:r>
            <a:r>
              <a:rPr lang="ru-RU" dirty="0" smtClean="0"/>
              <a:t> компаний: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://www.econ.msu.ru/students/eas/infost/video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ru-RU" dirty="0" smtClean="0"/>
              <a:t>Профориентация: </a:t>
            </a:r>
            <a:r>
              <a:rPr lang="en-US" dirty="0">
                <a:hlinkClick r:id="rId7"/>
              </a:rPr>
              <a:t>https://www.econ.msu.ru/students/eas/infost/vocational_quidance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ru-RU" dirty="0" smtClean="0"/>
              <a:t>Консультирование студентов по всем вопросам: сотрудники отдела ССТ 452 каб.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Ресурсы и контакты отдела ССТ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1413" y="2052673"/>
            <a:ext cx="4702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2"/>
              </a:rPr>
              <a:t>vk.com/</a:t>
            </a:r>
            <a:r>
              <a:rPr lang="en-US" u="sng" dirty="0" err="1" smtClean="0">
                <a:hlinkClick r:id="rId2"/>
              </a:rPr>
              <a:t>ssteconom</a:t>
            </a:r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sst.econ.msu</a:t>
            </a:r>
            <a:endParaRPr lang="ru-RU" u="sng" dirty="0" smtClean="0"/>
          </a:p>
          <a:p>
            <a:endParaRPr lang="ru-RU" u="sng" dirty="0" smtClean="0"/>
          </a:p>
          <a:p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карьерные мероприятия МГУ: </a:t>
            </a:r>
            <a:r>
              <a:rPr lang="en-US" u="sng" dirty="0">
                <a:hlinkClick r:id="rId4"/>
              </a:rPr>
              <a:t>telegram.me/</a:t>
            </a:r>
            <a:r>
              <a:rPr lang="en-US" u="sng" dirty="0" err="1">
                <a:hlinkClick r:id="rId4"/>
              </a:rPr>
              <a:t>CareerMSU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Вакансии для студентов и выпускников МГУ:</a:t>
            </a:r>
            <a:r>
              <a:rPr lang="en-US" u="sng" dirty="0">
                <a:hlinkClick r:id="rId5"/>
              </a:rPr>
              <a:t>telegram.me/</a:t>
            </a:r>
            <a:r>
              <a:rPr lang="en-US" u="sng" dirty="0" err="1">
                <a:hlinkClick r:id="rId5"/>
              </a:rPr>
              <a:t>vacancyMSU</a:t>
            </a:r>
            <a:endParaRPr lang="ru-RU" dirty="0"/>
          </a:p>
        </p:txBody>
      </p:sp>
      <p:pic>
        <p:nvPicPr>
          <p:cNvPr id="1042" name="Picture 18" descr="V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7" y="2052673"/>
            <a:ext cx="466531" cy="4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ns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2" y="2855049"/>
            <a:ext cx="472627" cy="4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elegr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6" y="3800080"/>
            <a:ext cx="433258" cy="4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27738" y="2004896"/>
            <a:ext cx="41825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Подписаться на рассылку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создав </a:t>
            </a:r>
            <a:r>
              <a:rPr lang="ru-RU" dirty="0"/>
              <a:t>резюме на </a:t>
            </a:r>
            <a:r>
              <a:rPr lang="ru-RU" u="sng" dirty="0" err="1">
                <a:hlinkClick r:id="rId9"/>
              </a:rPr>
              <a:t>zip.econ.msu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оставив заявку </a:t>
            </a:r>
            <a:r>
              <a:rPr lang="ru-RU" u="sng" dirty="0">
                <a:hlinkClick r:id="rId10"/>
              </a:rPr>
              <a:t>в группе ВК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написав нам </a:t>
            </a:r>
            <a:r>
              <a:rPr lang="ru-RU" u="sng" dirty="0">
                <a:hlinkClick r:id="rId11"/>
              </a:rPr>
              <a:t>на почту </a:t>
            </a:r>
            <a:endParaRPr lang="ru-RU" dirty="0"/>
          </a:p>
          <a:p>
            <a:endParaRPr lang="ru-RU" dirty="0"/>
          </a:p>
        </p:txBody>
      </p:sp>
      <p:pic>
        <p:nvPicPr>
          <p:cNvPr id="1050" name="Picture 26" descr="hre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2" y="2149208"/>
            <a:ext cx="693511" cy="6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47735" y="3800080"/>
            <a:ext cx="34996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Контакты ССТ</a:t>
            </a:r>
          </a:p>
          <a:p>
            <a:r>
              <a:rPr lang="en-US" u="sng" dirty="0" smtClean="0">
                <a:hlinkClick r:id="rId13"/>
              </a:rPr>
              <a:t>career.econ.msu@gmail.com</a:t>
            </a:r>
            <a:endParaRPr lang="ru-RU" u="sng" dirty="0" smtClean="0"/>
          </a:p>
          <a:p>
            <a:endParaRPr lang="ru-RU" u="sng" dirty="0"/>
          </a:p>
          <a:p>
            <a:r>
              <a:rPr lang="ru-RU" dirty="0"/>
              <a:t>+7 (495) 939-28-39</a:t>
            </a:r>
            <a:br>
              <a:rPr lang="ru-RU" dirty="0"/>
            </a:br>
            <a:r>
              <a:rPr lang="ru-RU" dirty="0"/>
              <a:t>+7 (926) 598-62-70</a:t>
            </a:r>
          </a:p>
        </p:txBody>
      </p:sp>
      <p:pic>
        <p:nvPicPr>
          <p:cNvPr id="1052" name="Picture 28" descr="@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91" y="3838275"/>
            <a:ext cx="547266" cy="5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ho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91" y="4693700"/>
            <a:ext cx="442589" cy="4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1104</TotalTime>
  <Words>601</Words>
  <Application>Microsoft Office PowerPoint</Application>
  <PresentationFormat>Широкоэкранный</PresentationFormat>
  <Paragraphs>122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Roboto Condensed</vt:lpstr>
      <vt:lpstr>Trebuchet MS</vt:lpstr>
      <vt:lpstr>Tw Cen MT</vt:lpstr>
      <vt:lpstr>Контур</vt:lpstr>
      <vt:lpstr> научные стажировки,  педагогическая практика,                 трудоустройство для аспирантов, поступивших в 2022 году</vt:lpstr>
      <vt:lpstr>Презентация PowerPoint</vt:lpstr>
      <vt:lpstr>ОТДЕЛ  СОДЕЙСТВИЯ  ТРУДОУСТРОЙСТВУ(452 каб.)</vt:lpstr>
      <vt:lpstr>Научные Стажировки можно пройти в этих организациях и компаниях:</vt:lpstr>
      <vt:lpstr>Презентация PowerPoint</vt:lpstr>
      <vt:lpstr>Подбор педагогической практики с помощью специалиста СТ (452 каб.)</vt:lpstr>
      <vt:lpstr>Статусы заявки в личном кабинете zip.econ.msu.ru</vt:lpstr>
      <vt:lpstr>Как составить резюме, написать мотивационное письмо, подготовиться к первому собеседованию?</vt:lpstr>
      <vt:lpstr>Ресурсы и контакты отдела ССТ</vt:lpstr>
      <vt:lpstr>Ресурсы, на которых можно подобрать практики, стажировки, вакансии</vt:lpstr>
      <vt:lpstr>Если Вам хочется личного общения со специалистом СТ и вам не подходит электронная подача заявки на практику, или есть вопросы по научной стажировке, мы ждем Вас в 452 каб. С 11.00 ч. До 17.00 ч.,  с понедельника по пятницу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студентов бакалавриата направления «Менеджмент»</dc:title>
  <dc:creator>Eugene Malyshev</dc:creator>
  <cp:lastModifiedBy>Ткаченко Рената Николаевна</cp:lastModifiedBy>
  <cp:revision>125</cp:revision>
  <dcterms:created xsi:type="dcterms:W3CDTF">2019-03-11T09:29:03Z</dcterms:created>
  <dcterms:modified xsi:type="dcterms:W3CDTF">2022-10-04T13:33:41Z</dcterms:modified>
</cp:coreProperties>
</file>