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wmf" ContentType="image/x-wm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8.xml" ContentType="application/vnd.openxmlformats-officedocument.presentationml.slide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2" saveSubsetFonts="1" showSpecialPlsOnTitleSld="0">
  <p:sldMasterIdLst>
    <p:sldMasterId id="2147483648" r:id="rId1"/>
  </p:sldMasterIdLst>
  <p:notesMasterIdLst>
    <p:notesMasterId r:id="rId4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1A6C1CB3-3875-BE36-2986-A4EAFDA7C878}">
  <a:tblStyle styleId="{1A6C1CB3-3875-BE36-2986-A4EAFDA7C878}" styleName="Светлый стиль 1 — акцент 5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  <a:fill>
          <a:solidFill>
            <a:schemeClr val="accent5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lastCol>
    <a:firstCol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firstCol>
    <a:lastRow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Стиль из темы 2 - акцент 1">
    <a:tblBg>
      <a:fillRef idx="3">
        <a:schemeClr val="accent1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7" d="100"/>
          <a:sy n="47" d="100"/>
        </p:scale>
        <p:origin x="14" y="247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 /><Relationship Id="rId44" Type="http://schemas.openxmlformats.org/officeDocument/2006/relationships/tableStyles" Target="tableStyles.xml" /><Relationship Id="rId4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openxmlformats.org/officeDocument/2006/relationships/hyperlink" Target="https://my.econ.msu.ru/" TargetMode="External"/><Relationship Id="rId2" Type="http://schemas.openxmlformats.org/officeDocument/2006/relationships/hyperlink" Target="mailto:phd.econ.msu@org.msu.ru" TargetMode="External"/><Relationship Id="rId3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Relationship Id="rId1" Type="http://schemas.openxmlformats.org/officeDocument/2006/relationships/hyperlink" Target="https://my.econ.msu.ru/" TargetMode="External"/><Relationship Id="rId2" Type="http://schemas.openxmlformats.org/officeDocument/2006/relationships/hyperlink" Target="mailto:phd.econ.msu@org.msu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BAD0C6E-90F1-4EA9-A09F-F5B7B5547B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FD84CBE-12D8-456F-9050-4F563B9831AF}">
      <dgm:prSet phldrT="" custT="1"/>
      <dgm:spPr bwMode="auto"/>
      <dgm:t>
        <a:bodyPr/>
        <a:lstStyle/>
        <a:p>
          <a:pPr>
            <a:defRPr/>
          </a:pPr>
          <a:r>
            <a:rPr lang="ru-RU" sz="1800" b="1">
              <a:solidFill>
                <a:prstClr val="white"/>
              </a:solidFill>
              <a:latin typeface="Bookman Old Style"/>
              <a:ea typeface="Arial"/>
              <a:cs typeface="Arial"/>
            </a:rPr>
            <a:t>Расписание смотреть на: </a:t>
          </a:r>
          <a:r>
            <a:rPr lang="en-US" sz="1800" b="0" u="sng">
              <a:solidFill>
                <a:prstClr val="white"/>
              </a:solidFill>
              <a:latin typeface="Bookman Old Style"/>
              <a:ea typeface="Arial"/>
              <a:cs typeface="Arial"/>
            </a:rPr>
            <a:t>cacs.ws</a:t>
          </a:r>
          <a:r>
            <a:rPr lang="ru-RU" sz="1800" b="0" u="sng">
              <a:solidFill>
                <a:prstClr val="white"/>
              </a:solidFill>
              <a:latin typeface="Bookman Old Style"/>
              <a:ea typeface="Arial"/>
              <a:cs typeface="Arial"/>
            </a:rPr>
            <a:t> </a:t>
          </a:r>
          <a:endParaRPr/>
        </a:p>
        <a:p>
          <a:pPr>
            <a:defRPr/>
          </a:pPr>
          <a:r>
            <a:rPr lang="ru-RU" sz="1800" b="1">
              <a:solidFill>
                <a:prstClr val="white"/>
              </a:solidFill>
              <a:latin typeface="Bookman Old Style"/>
              <a:ea typeface="Arial"/>
              <a:cs typeface="Arial"/>
            </a:rPr>
            <a:t> или  </a:t>
          </a:r>
          <a:r>
            <a:rPr lang="ru-RU" sz="1800" b="0" u="sng">
              <a:solidFill>
                <a:prstClr val="white"/>
              </a:solidFill>
              <a:latin typeface="Bookman Old Style"/>
              <a:ea typeface="Arial"/>
              <a:cs typeface="Arial"/>
              <a:hlinkClick r:id="rId1" tooltip="https://my.econ.msu.ru/"/>
            </a:rPr>
            <a:t>https://my.econ.msu.ru/</a:t>
          </a:r>
          <a:endParaRPr lang="ru-RU" sz="1800" b="0">
            <a:solidFill>
              <a:prstClr val="white"/>
            </a:solidFill>
            <a:latin typeface="Bookman Old Style"/>
            <a:ea typeface="Arial"/>
            <a:cs typeface="Arial"/>
          </a:endParaRPr>
        </a:p>
      </dgm:t>
    </dgm:pt>
    <dgm:pt modelId="{5D643F40-2096-4638-8CB6-3B56351E77C5}" type="parTrans" cxnId="{DC665473-817F-4A6C-B172-499D32072A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4A1020B-B82E-4AF5-8206-9F1785B5E335}" type="sibTrans" cxnId="{DC665473-817F-4A6C-B172-499D32072A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08BBC6-775B-40E4-9F0A-7D84877C1E07}">
      <dgm:prSet phldrT="" custT="1"/>
      <dgm:spPr bwMode="auto"/>
      <dgm:t>
        <a:bodyPr/>
        <a:lstStyle/>
        <a:p>
          <a:pPr>
            <a:defRPr/>
          </a:pPr>
          <a:r>
            <a:rPr lang="ru-RU" sz="1600" b="1">
              <a:latin typeface="Bookman Old Style"/>
            </a:rPr>
            <a:t>Следить за рассылкой в личной электронной почте от докторантуры и аспирантуры: </a:t>
          </a:r>
          <a:r>
            <a:rPr lang="en-US" sz="1600" b="1" u="sng">
              <a:solidFill>
                <a:schemeClr val="accent1"/>
              </a:solidFill>
              <a:latin typeface="Bookman Old Style"/>
              <a:hlinkClick r:id="rId2" tooltip="mailto:phd.econ.msu@org.msu.ru"/>
            </a:rPr>
            <a:t>phd.</a:t>
          </a:r>
          <a:r>
            <a:rPr lang="en-US" sz="1600" b="0" u="sng">
              <a:solidFill>
                <a:schemeClr val="bg1"/>
              </a:solidFill>
              <a:latin typeface="Bookman Old Style"/>
              <a:hlinkClick r:id="rId2" tooltip="mailto:phd.econ.msu@org.msu.ru"/>
            </a:rPr>
            <a:t>econ.msu@org.msu.ru</a:t>
          </a:r>
          <a:endParaRPr lang="ru-RU" sz="1600" b="0">
            <a:solidFill>
              <a:schemeClr val="bg1"/>
            </a:solidFill>
          </a:endParaRPr>
        </a:p>
      </dgm:t>
    </dgm:pt>
    <dgm:pt modelId="{F0991216-71E7-4180-B7C1-507DE10E6992}" type="parTrans" cxnId="{60F665C7-200D-4F8C-AE70-24F86E0B29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CDEBFF-D400-4974-ACCE-07F37265A57C}" type="sibTrans" cxnId="{60F665C7-200D-4F8C-AE70-24F86E0B29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D69A56B-E398-47A3-834C-E8909E62537B}">
      <dgm:prSet phldrT="" custT="1"/>
      <dgm:spPr bwMode="auto"/>
      <dgm:t>
        <a:bodyPr/>
        <a:lstStyle/>
        <a:p>
          <a:pPr>
            <a:defRPr/>
          </a:pPr>
          <a:r>
            <a:rPr lang="ru-RU" sz="1800" b="1">
              <a:solidFill>
                <a:schemeClr val="bg1"/>
              </a:solidFill>
              <a:latin typeface="Bookman Old Style"/>
            </a:rPr>
            <a:t>Формат обучения- </a:t>
          </a:r>
          <a:r>
            <a:rPr lang="ru-RU" sz="1800" b="1">
              <a:solidFill>
                <a:srgbClr val="FF0000"/>
              </a:solidFill>
              <a:latin typeface="Bookman Old Style"/>
            </a:rPr>
            <a:t>ОЧНО</a:t>
          </a:r>
          <a:endParaRPr lang="ru-RU" sz="1800">
            <a:solidFill>
              <a:schemeClr val="bg1"/>
            </a:solidFill>
          </a:endParaRPr>
        </a:p>
      </dgm:t>
    </dgm:pt>
    <dgm:pt modelId="{F4BAF346-54F8-432C-879E-F0D2B5E50784}" type="parTrans" cxnId="{3E59BD33-19B4-4EB4-9066-70D1DA0C36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201F86-7A21-4C47-9690-C5BCA6352AA8}" type="sibTrans" cxnId="{3E59BD33-19B4-4EB4-9066-70D1DA0C36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F22431-9955-4133-A501-3D12A0BAA2C4}">
      <dgm:prSet phldrT=""/>
      <dgm:spPr bwMode="auto"/>
      <dgm:t>
        <a:bodyPr/>
        <a:lstStyle/>
        <a:p>
          <a:pPr>
            <a:defRPr/>
          </a:pPr>
          <a:r>
            <a:rPr lang="ru-RU" b="1">
              <a:latin typeface="Bookman Old Style"/>
            </a:rPr>
            <a:t>Материалы курсов смотреть в информационной среде экономического факультета МГУ имени М.В.</a:t>
          </a:r>
          <a:r>
            <a:rPr lang="en-US" b="1">
              <a:latin typeface="Bookman Old Style"/>
            </a:rPr>
            <a:t> </a:t>
          </a:r>
          <a:r>
            <a:rPr lang="ru-RU" b="1">
              <a:latin typeface="Bookman Old Style"/>
            </a:rPr>
            <a:t>Ломоносова </a:t>
          </a:r>
          <a:r>
            <a:rPr lang="en-US" u="sng">
              <a:solidFill>
                <a:schemeClr val="bg1"/>
              </a:solidFill>
            </a:rPr>
            <a:t>on.econ.msu.ru</a:t>
          </a:r>
          <a:r>
            <a:rPr lang="ru-RU" b="1" u="sng">
              <a:solidFill>
                <a:schemeClr val="bg1"/>
              </a:solidFill>
              <a:latin typeface="Bookman Old Style"/>
            </a:rPr>
            <a:t>, </a:t>
          </a:r>
          <a:r>
            <a:rPr lang="ru-RU" b="1">
              <a:latin typeface="Bookman Old Style"/>
            </a:rPr>
            <a:t>вход через персональный логин и пароль</a:t>
          </a:r>
          <a:endParaRPr lang="ru-RU" b="1">
            <a:solidFill>
              <a:schemeClr val="bg1"/>
            </a:solidFill>
          </a:endParaRPr>
        </a:p>
      </dgm:t>
    </dgm:pt>
    <dgm:pt modelId="{F2F6DC8D-4086-4FC9-97A9-1E1603FF3914}" type="parTrans" cxnId="{5EFCE839-92CA-4109-8906-CE695FACE7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2D14CA-1F36-4502-A345-263848DECB9E}" type="sibTrans" cxnId="{5EFCE839-92CA-4109-8906-CE695FACE7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CF214C3-8DA5-4700-94B8-DDDAB527FB9C}" type="pres">
      <dgm:prSet presAssocID="{6BAD0C6E-90F1-4EA9-A09F-F5B7B5547BBD}" presName="matrix" presStyleCnt="0">
        <dgm:presLayoutVars>
          <dgm:chMax val="1"/>
          <dgm:dir val="norm"/>
          <dgm:resizeHandles val="exact"/>
        </dgm:presLayoutVars>
      </dgm:prSet>
      <dgm:spPr bwMode="auto"/>
    </dgm:pt>
    <dgm:pt modelId="{C4C8507B-BCC2-434F-856A-FBC9968EF5F0}" type="pres">
      <dgm:prSet presAssocID="{6BAD0C6E-90F1-4EA9-A09F-F5B7B5547BBD}" presName="diamond" presStyleLbl="bgShp" presStyleIdx="0" presStyleCnt="1"/>
      <dgm:spPr bwMode="auto"/>
    </dgm:pt>
    <dgm:pt modelId="{2EA68DB0-D445-418F-8E8C-F8FB7C7818CA}" type="pres">
      <dgm:prSet custLinFactNeighborX="-10942" custLinFactNeighborY="-195" custScaleX="135778" custScaleY="96780" presAssocID="{6BAD0C6E-90F1-4EA9-A09F-F5B7B5547BBD}" presName="quad1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CA1CF82F-76E9-4A1E-B849-5AAAC1B5D925}" type="pres">
      <dgm:prSet custLinFactNeighborX="23762" custLinFactNeighborY="-195" custScaleX="146271" presAssocID="{6BAD0C6E-90F1-4EA9-A09F-F5B7B5547BBD}" presName="quad2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89192B39-9D9A-4868-9F68-DE783E916A22}" type="pres">
      <dgm:prSet custLinFactNeighborX="-5964" custLinFactNeighborY="5410" custScaleX="133809" custScaleY="100000" presAssocID="{6BAD0C6E-90F1-4EA9-A09F-F5B7B5547BBD}" presName="quad3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B3131C4B-B454-4B62-AEB8-3C7045DED374}" type="pres">
      <dgm:prSet custLinFactNeighborX="24219" custLinFactNeighborY="5410" custScaleX="138283" custScaleY="100000" presAssocID="{6BAD0C6E-90F1-4EA9-A09F-F5B7B5547BBD}" presName="quad4" presStyleLbl="node1" presStyleIdx="3" presStyleCnt="4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3E59BD33-19B4-4EB4-9066-70D1DA0C36D4}" srcId="{6BAD0C6E-90F1-4EA9-A09F-F5B7B5547BBD}" destId="{9D69A56B-E398-47A3-834C-E8909E62537B}" srcOrd="0" destOrd="0" parTransId="{F4BAF346-54F8-432C-879E-F0D2B5E50784}" sibTransId="{CE201F86-7A21-4C47-9690-C5BCA6352AA8}"/>
    <dgm:cxn modelId="{89718B39-F6F5-42B9-8C23-5DE7CAE9AD5D}" type="presOf" srcId="{9D69A56B-E398-47A3-834C-E8909E62537B}" destId="{2EA68DB0-D445-418F-8E8C-F8FB7C7818CA}" srcOrd="0" destOrd="0" presId="urn:microsoft.com/office/officeart/2005/8/layout/matrix3"/>
    <dgm:cxn modelId="{5EFCE839-92CA-4109-8906-CE695FACE7F0}" srcId="{6BAD0C6E-90F1-4EA9-A09F-F5B7B5547BBD}" destId="{2BF22431-9955-4133-A501-3D12A0BAA2C4}" srcOrd="3" destOrd="0" parTransId="{F2F6DC8D-4086-4FC9-97A9-1E1603FF3914}" sibTransId="{982D14CA-1F36-4502-A345-263848DECB9E}"/>
    <dgm:cxn modelId="{D04B785B-31F1-4312-A019-7EF68F9B057E}" type="presOf" srcId="{3808BBC6-775B-40E4-9F0A-7D84877C1E07}" destId="{89192B39-9D9A-4868-9F68-DE783E916A22}" srcOrd="0" destOrd="0" presId="urn:microsoft.com/office/officeart/2005/8/layout/matrix3"/>
    <dgm:cxn modelId="{DC665473-817F-4A6C-B172-499D32072ABC}" srcId="{6BAD0C6E-90F1-4EA9-A09F-F5B7B5547BBD}" destId="{4FD84CBE-12D8-456F-9050-4F563B9831AF}" srcOrd="1" destOrd="0" parTransId="{5D643F40-2096-4638-8CB6-3B56351E77C5}" sibTransId="{54A1020B-B82E-4AF5-8206-9F1785B5E335}"/>
    <dgm:cxn modelId="{D0DD3775-870D-4179-9ED6-26BACE0BBAF0}" type="presOf" srcId="{2BF22431-9955-4133-A501-3D12A0BAA2C4}" destId="{B3131C4B-B454-4B62-AEB8-3C7045DED374}" srcOrd="0" destOrd="0" presId="urn:microsoft.com/office/officeart/2005/8/layout/matrix3"/>
    <dgm:cxn modelId="{50D9857B-ED03-44D7-8E75-FD0D98E6F797}" type="presOf" srcId="{6BAD0C6E-90F1-4EA9-A09F-F5B7B5547BBD}" destId="{6CF214C3-8DA5-4700-94B8-DDDAB527FB9C}" srcOrd="0" destOrd="0" presId="urn:microsoft.com/office/officeart/2005/8/layout/matrix3"/>
    <dgm:cxn modelId="{2C7A14A5-A7CE-4CF3-80F1-8D25F14A360F}" type="presOf" srcId="{4FD84CBE-12D8-456F-9050-4F563B9831AF}" destId="{CA1CF82F-76E9-4A1E-B849-5AAAC1B5D925}" srcOrd="0" destOrd="0" presId="urn:microsoft.com/office/officeart/2005/8/layout/matrix3"/>
    <dgm:cxn modelId="{60F665C7-200D-4F8C-AE70-24F86E0B294E}" srcId="{6BAD0C6E-90F1-4EA9-A09F-F5B7B5547BBD}" destId="{3808BBC6-775B-40E4-9F0A-7D84877C1E07}" srcOrd="2" destOrd="0" parTransId="{F0991216-71E7-4180-B7C1-507DE10E6992}" sibTransId="{E6CDEBFF-D400-4974-ACCE-07F37265A57C}"/>
    <dgm:cxn modelId="{C01B7A53-2CD2-458A-B4A0-AE4F57EBDC1D}" type="presParOf" srcId="{6CF214C3-8DA5-4700-94B8-DDDAB527FB9C}" destId="{C4C8507B-BCC2-434F-856A-FBC9968EF5F0}" srcOrd="0" destOrd="0" presId="urn:microsoft.com/office/officeart/2005/8/layout/matrix3"/>
    <dgm:cxn modelId="{A85EF987-681A-451D-B22A-6F22BDD3DABA}" type="presParOf" srcId="{6CF214C3-8DA5-4700-94B8-DDDAB527FB9C}" destId="{2EA68DB0-D445-418F-8E8C-F8FB7C7818CA}" srcOrd="1" destOrd="0" presId="urn:microsoft.com/office/officeart/2005/8/layout/matrix3"/>
    <dgm:cxn modelId="{AC165774-4CA8-45A4-BF03-24CDF6796751}" type="presParOf" srcId="{6CF214C3-8DA5-4700-94B8-DDDAB527FB9C}" destId="{CA1CF82F-76E9-4A1E-B849-5AAAC1B5D925}" srcOrd="2" destOrd="0" presId="urn:microsoft.com/office/officeart/2005/8/layout/matrix3"/>
    <dgm:cxn modelId="{DB1D3A01-A111-42BE-96C9-6CE1C38A7F67}" type="presParOf" srcId="{6CF214C3-8DA5-4700-94B8-DDDAB527FB9C}" destId="{89192B39-9D9A-4868-9F68-DE783E916A22}" srcOrd="3" destOrd="0" presId="urn:microsoft.com/office/officeart/2005/8/layout/matrix3"/>
    <dgm:cxn modelId="{2BF40598-95DB-41BA-AB70-CE9ADC1BD486}" type="presParOf" srcId="{6CF214C3-8DA5-4700-94B8-DDDAB527FB9C}" destId="{B3131C4B-B454-4B62-AEB8-3C7045DED3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02623675" name=""/>
      <dsp:cNvGrpSpPr/>
    </dsp:nvGrpSpPr>
    <dsp:grpSpPr bwMode="auto">
      <a:xfrm>
        <a:off x="0" y="0"/>
        <a:ext cx="10441160" cy="6192687"/>
        <a:chOff x="0" y="0"/>
        <a:chExt cx="10441160" cy="6192687"/>
      </a:xfrm>
    </dsp:grpSpPr>
    <dsp:sp modelId="{C4C8507B-BCC2-434F-856A-FBC9968EF5F0}">
      <dsp:nvSpPr>
        <dsp:cNvPr id="0" name=""/>
        <dsp:cNvSpPr/>
      </dsp:nvSpPr>
      <dsp:spPr bwMode="auto">
        <a:xfrm>
          <a:off x="2124236" y="0"/>
          <a:ext cx="6192687" cy="6192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A68DB0-D445-418F-8E8C-F8FB7C7818CA}">
      <dsp:nvSpPr>
        <dsp:cNvPr id="0" name=""/>
        <dsp:cNvSpPr/>
      </dsp:nvSpPr>
      <dsp:spPr bwMode="auto">
        <a:xfrm>
          <a:off x="2016229" y="583595"/>
          <a:ext cx="3279238" cy="2337380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1">
              <a:solidFill>
                <a:schemeClr val="bg1"/>
              </a:solidFill>
              <a:latin typeface="Bookman Old Style"/>
            </a:rPr>
            <a:t>Формат обучения- </a:t>
          </a:r>
          <a:r>
            <a:rPr lang="ru-RU" sz="1800" b="1">
              <a:solidFill>
                <a:srgbClr val="FF0000"/>
              </a:solidFill>
              <a:latin typeface="Bookman Old Style"/>
            </a:rPr>
            <a:t>ОЧНО</a:t>
          </a:r>
          <a:endParaRPr lang="ru-RU" sz="1800">
            <a:solidFill>
              <a:schemeClr val="bg1"/>
            </a:solidFill>
          </a:endParaRPr>
        </a:p>
      </dsp:txBody>
      <dsp:txXfrm>
        <a:off x="2130331" y="697695"/>
        <a:ext cx="3051037" cy="2109178"/>
      </dsp:txXfrm>
    </dsp:sp>
    <dsp:sp modelId="{CA1CF82F-76E9-4A1E-B849-5AAAC1B5D925}">
      <dsp:nvSpPr>
        <dsp:cNvPr id="0" name=""/>
        <dsp:cNvSpPr/>
      </dsp:nvSpPr>
      <dsp:spPr bwMode="auto">
        <a:xfrm>
          <a:off x="5328601" y="583595"/>
          <a:ext cx="3532661" cy="2415147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1">
              <a:solidFill>
                <a:prstClr val="white"/>
              </a:solidFill>
              <a:latin typeface="Bookman Old Style"/>
              <a:ea typeface="Arial"/>
              <a:cs typeface="Arial"/>
            </a:rPr>
            <a:t>Расписание смотреть на: </a:t>
          </a:r>
          <a:r>
            <a:rPr lang="en-US" sz="1800" b="0" u="sng">
              <a:solidFill>
                <a:prstClr val="white"/>
              </a:solidFill>
              <a:latin typeface="Bookman Old Style"/>
              <a:ea typeface="Arial"/>
              <a:cs typeface="Arial"/>
            </a:rPr>
            <a:t>cacs.ws</a:t>
          </a:r>
          <a:r>
            <a:rPr lang="ru-RU" sz="1800" b="0" u="sng">
              <a:solidFill>
                <a:prstClr val="white"/>
              </a:solidFill>
              <a:latin typeface="Bookman Old Style"/>
              <a:ea typeface="Arial"/>
              <a:cs typeface="Arial"/>
            </a:rPr>
            <a:t> </a:t>
          </a:r>
          <a:endParaRPr/>
        </a:p>
        <a:p>
          <a:pPr marL="0" lv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1">
              <a:solidFill>
                <a:prstClr val="white"/>
              </a:solidFill>
              <a:latin typeface="Bookman Old Style"/>
              <a:ea typeface="Arial"/>
              <a:cs typeface="Arial"/>
            </a:rPr>
            <a:t> или  </a:t>
          </a:r>
          <a:r>
            <a:rPr lang="ru-RU" sz="1800" b="0" u="sng">
              <a:solidFill>
                <a:prstClr val="white"/>
              </a:solidFill>
              <a:latin typeface="Bookman Old Style"/>
              <a:ea typeface="Arial"/>
              <a:cs typeface="Arial"/>
              <a:hlinkClick r:id="rId1" tooltip="https://my.econ.msu.ru/"/>
            </a:rPr>
            <a:t>https://my.econ.msu.ru/</a:t>
          </a:r>
          <a:endParaRPr lang="ru-RU" sz="1800" b="0">
            <a:solidFill>
              <a:prstClr val="white"/>
            </a:solidFill>
            <a:latin typeface="Bookman Old Style"/>
            <a:ea typeface="Arial"/>
            <a:cs typeface="Arial"/>
          </a:endParaRPr>
        </a:p>
      </dsp:txBody>
      <dsp:txXfrm>
        <a:off x="5446499" y="701493"/>
        <a:ext cx="3296865" cy="2179351"/>
      </dsp:txXfrm>
    </dsp:sp>
    <dsp:sp modelId="{89192B39-9D9A-4868-9F68-DE783E916A22}">
      <dsp:nvSpPr>
        <dsp:cNvPr id="0" name=""/>
        <dsp:cNvSpPr/>
      </dsp:nvSpPr>
      <dsp:spPr bwMode="auto">
        <a:xfrm>
          <a:off x="2160233" y="3319893"/>
          <a:ext cx="3231685" cy="2415147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latin typeface="Bookman Old Style"/>
            </a:rPr>
            <a:t>Следить за рассылкой в личной электронной почте от докторантуры и аспирантуры: </a:t>
          </a:r>
          <a:r>
            <a:rPr lang="en-US" sz="1600" b="1" u="sng">
              <a:solidFill>
                <a:schemeClr val="accent1"/>
              </a:solidFill>
              <a:latin typeface="Bookman Old Style"/>
              <a:hlinkClick r:id="rId2" tooltip="mailto:phd.econ.msu@org.msu.ru"/>
            </a:rPr>
            <a:t>phd.</a:t>
          </a:r>
          <a:r>
            <a:rPr lang="en-US" sz="1600" b="0" u="sng">
              <a:solidFill>
                <a:schemeClr val="bg1"/>
              </a:solidFill>
              <a:latin typeface="Bookman Old Style"/>
              <a:hlinkClick r:id="rId2" tooltip="mailto:phd.econ.msu@org.msu.ru"/>
            </a:rPr>
            <a:t>econ.msu@org.msu.ru</a:t>
          </a:r>
          <a:endParaRPr lang="ru-RU" sz="1600" b="0">
            <a:solidFill>
              <a:schemeClr val="bg1"/>
            </a:solidFill>
          </a:endParaRPr>
        </a:p>
      </dsp:txBody>
      <dsp:txXfrm>
        <a:off x="2278131" y="3437791"/>
        <a:ext cx="2995889" cy="2179351"/>
      </dsp:txXfrm>
    </dsp:sp>
    <dsp:sp modelId="{B3131C4B-B454-4B62-AEB8-3C7045DED374}">
      <dsp:nvSpPr>
        <dsp:cNvPr id="0" name=""/>
        <dsp:cNvSpPr/>
      </dsp:nvSpPr>
      <dsp:spPr bwMode="auto">
        <a:xfrm>
          <a:off x="5436099" y="3319893"/>
          <a:ext cx="3339739" cy="2415147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latin typeface="Bookman Old Style"/>
            </a:rPr>
            <a:t>Материалы курсов смотреть в информационной среде экономического факультета МГУ имени М.В.</a:t>
          </a:r>
          <a:r>
            <a:rPr lang="en-US" sz="1600" b="1">
              <a:latin typeface="Bookman Old Style"/>
            </a:rPr>
            <a:t> </a:t>
          </a:r>
          <a:r>
            <a:rPr lang="ru-RU" sz="1600" b="1">
              <a:latin typeface="Bookman Old Style"/>
            </a:rPr>
            <a:t>Ломоносова </a:t>
          </a:r>
          <a:r>
            <a:rPr lang="en-US" sz="1600" u="sng">
              <a:solidFill>
                <a:schemeClr val="bg1"/>
              </a:solidFill>
            </a:rPr>
            <a:t>on.econ.msu.ru</a:t>
          </a:r>
          <a:r>
            <a:rPr lang="ru-RU" sz="1600" b="1" u="sng">
              <a:solidFill>
                <a:schemeClr val="bg1"/>
              </a:solidFill>
              <a:latin typeface="Bookman Old Style"/>
            </a:rPr>
            <a:t>, </a:t>
          </a:r>
          <a:r>
            <a:rPr lang="ru-RU" sz="1600" b="1">
              <a:latin typeface="Bookman Old Style"/>
            </a:rPr>
            <a:t>вход через персональный логин и пароль</a:t>
          </a:r>
          <a:endParaRPr lang="ru-RU" sz="1600" b="1">
            <a:solidFill>
              <a:schemeClr val="bg1"/>
            </a:solidFill>
          </a:endParaRPr>
        </a:p>
      </dsp:txBody>
      <dsp:txXfrm>
        <a:off x="5553997" y="3437791"/>
        <a:ext cx="3103943" cy="2179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 val="norm"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0000"/>
          <dgm:constr type="h" for="ch" forName="quad1" refType="h" fact="0.390000"/>
          <dgm:constr type="ctrX" for="ch" forName="quad1" refType="w" fact="0.290000"/>
          <dgm:constr type="ctrY" for="ch" forName="quad1" refType="h" fact="0.290000"/>
          <dgm:constr type="w" for="ch" forName="quad2" refType="w" fact="0.390000"/>
          <dgm:constr type="h" for="ch" forName="quad2" refType="h" fact="0.390000"/>
          <dgm:constr type="ctrX" for="ch" forName="quad2" refType="w" fact="0.710000"/>
          <dgm:constr type="ctrY" for="ch" forName="quad2" refType="h" fact="0.290000"/>
          <dgm:constr type="w" for="ch" forName="quad3" refType="w" fact="0.390000"/>
          <dgm:constr type="h" for="ch" forName="quad3" refType="h" fact="0.390000"/>
          <dgm:constr type="ctrX" for="ch" forName="quad3" refType="w" fact="0.290000"/>
          <dgm:constr type="ctrY" for="ch" forName="quad3" refType="h" fact="0.710000"/>
          <dgm:constr type="w" for="ch" forName="quad4" refType="w" fact="0.390000"/>
          <dgm:constr type="h" for="ch" forName="quad4" refType="h" fact="0.390000"/>
          <dgm:constr type="ctrX" for="ch" forName="quad4" refType="w" fact="0.710000"/>
          <dgm:constr type="ctrY" for="ch" forName="quad4" refType="h" fact="0.710000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0000"/>
          <dgm:constr type="h" for="ch" forName="quad1" refType="h" fact="0.390000"/>
          <dgm:constr type="ctrX" for="ch" forName="quad1" refType="w" fact="0.710000"/>
          <dgm:constr type="ctrY" for="ch" forName="quad1" refType="h" fact="0.290000"/>
          <dgm:constr type="w" for="ch" forName="quad2" refType="w" fact="0.390000"/>
          <dgm:constr type="h" for="ch" forName="quad2" refType="h" fact="0.390000"/>
          <dgm:constr type="ctrX" for="ch" forName="quad2" refType="w" fact="0.290000"/>
          <dgm:constr type="ctrY" for="ch" forName="quad2" refType="h" fact="0.290000"/>
          <dgm:constr type="w" for="ch" forName="quad3" refType="w" fact="0.390000"/>
          <dgm:constr type="h" for="ch" forName="quad3" refType="h" fact="0.390000"/>
          <dgm:constr type="ctrX" for="ch" forName="quad3" refType="w" fact="0.710000"/>
          <dgm:constr type="ctrY" for="ch" forName="quad3" refType="h" fact="0.710000"/>
          <dgm:constr type="w" for="ch" forName="quad4" refType="w" fact="0.390000"/>
          <dgm:constr type="h" for="ch" forName="quad4" refType="h" fact="0.390000"/>
          <dgm:constr type="ctrX" for="ch" forName="quad4" refType="w" fact="0.290000"/>
          <dgm:constr type="ctrY" for="ch" forName="quad4" refType="h" fact="0.710000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267187-95A5-4E97-959A-A596E65ADC7F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F4B4BC-1E2A-48AB-A0EF-ED5E54512A6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3" Type="http://schemas.openxmlformats.org/officeDocument/2006/relationships/hyperlink" Target="http://publication.pravo.gov.ru/Document/View/0001202111300127?index=0" TargetMode="External"/><Relationship Id="rId4" Type="http://schemas.openxmlformats.org/officeDocument/2006/relationships/hyperlink" Target="https://www.econ.msu.ru/sys/raw.php?o=81539&amp;p=attachment" TargetMode="Externa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ChangeAspect="1" noGrp="1" noRo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/>
            <a:normAutofit/>
          </a:bodyPr>
          <a:lstStyle/>
          <a:p>
            <a:pPr>
              <a:defRPr/>
            </a:pPr>
            <a:r>
              <a:rPr lang="ru-RU"/>
              <a:t>Нормативно-правовые документы: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1)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о подготовке научных и научно-педагогических кадров в аспирантуре (адъюнктуре), утв. Постановление Правительства РФ № 2122 от 30.11.2021 г.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2) </a:t>
            </a:r>
            <a:r>
              <a:rPr lang="ru-RU" sz="12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ttp://publication.pravo.gov.ru/Document/View/0001202111300127?index=0"/>
              </a:rPr>
              <a:t>Приказ Министерства науки и высшего образования РФ от 6 августа 2021 г. № 721 "Об утверждении Порядка приема на обучение по образовательным программам высшего образования - программам подготовки научных и научно-педагогических кадров в аспирантуре"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3) </a:t>
            </a: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Приказ МГУ №1216 24.11.2021 об утв. Требований к основным профессиональным образовательные программам послевузовского профессионального образования в аспирантуре,   устанавливаемые Московским государственным университетом имени М.В. Ломоносова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ru-RU" sz="12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https://www.econ.msu.ru/sys/raw.php?o=81539&amp;p=attachment"/>
              </a:rPr>
              <a:t>Приказ Ректора МГУ №1250 от 25.11.2021 "О внесении изменений в образовательные стандарты высшего образования, самостоятельно устанавливаемые Московским государственным университетом имени М.В. Ломоносова"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0C8AC5C7-48F0-4B64-824B-36A7532BEAD2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Саша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8F4B4BC-1E2A-48AB-A0EF-ED5E54512A6C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defRPr/>
            </a:pPr>
            <a:r>
              <a:rPr lang="ru-RU" sz="1200"/>
              <a:t>Модуль </a:t>
            </a:r>
            <a:r>
              <a:rPr lang="en-US" sz="1200"/>
              <a:t>I </a:t>
            </a:r>
            <a:r>
              <a:rPr lang="ru-RU" sz="1200"/>
              <a:t>* (выбор из 2-х курсов)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1200" b="0" i="0" u="none" strike="noStrike">
                <a:latin typeface="Arial"/>
              </a:rPr>
              <a:t>Современные методы исследований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Продвинутые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методы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эмпирических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исследований</a:t>
            </a:r>
            <a:endParaRPr lang="ru-RU" sz="1200" b="0" i="0" u="none" strike="noStrike"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9B394E-2980-4A5E-9E4E-E36E64E43390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Pr shadeToTitle="0">
        <a:blipFill>
          <a:blip r:embed="rId2">
            <a:lum/>
          </a:blip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2435B-6507-4F73-8A42-BE19A53CE61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3DE470-C878-4F6C-BCD5-974F0F1019F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A7EB0-03F9-4D18-BCDC-4E8702E94B3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bg>
      <p:bgPr shadeToTitle="0">
        <a:blipFill>
          <a:blip r:embed="rId2">
            <a:lum/>
          </a:blip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5"/>
            <a:ext cx="9479976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A2F1C4-C421-4BF3-8BB8-59FBEDE4BAA9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9BED4-DF4F-4E29-8781-87A5F10C5831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6911CD-B8A8-40CB-BAFA-BB71F6B2FAF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64B2AD-8B19-4463-B0F2-DA109C0F272B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1F0FA7-C251-41A7-9DCD-913E51A38B77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79AE08-C730-4DFD-A0CB-F5E4EF500A99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0FB10-723D-45FD-A0AC-990652E9D2E9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A70292-154E-47C2-BDA9-962951EBE99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0D9C68-D83A-47E3-97BC-4F1508C9CCC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my.econ.msu.ru/" TargetMode="External"/><Relationship Id="rId5" Type="http://schemas.openxmlformats.org/officeDocument/2006/relationships/hyperlink" Target="https://phd.msu.ru/" TargetMode="External"/><Relationship Id="rId6" Type="http://schemas.openxmlformats.org/officeDocument/2006/relationships/hyperlink" Target="https://www.econ.msu.ru/elibrary/is/inst_subs/#top" TargetMode="External"/><Relationship Id="rId7" Type="http://schemas.openxmlformats.org/officeDocument/2006/relationships/hyperlink" Target="https://www.econ.msu.ru/elibrary/is/inst_subs/Category.20201111155241_8945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on.econ.msu.ru/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zp325@yandex.ru" TargetMode="External"/><Relationship Id="rId3" Type="http://schemas.openxmlformats.org/officeDocument/2006/relationships/image" Target="../media/image2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hyperlink" Target="https://www.mos.ru/pgu/ru/services/link/652/?onsite_from=7532" TargetMode="External"/><Relationship Id="rId4" Type="http://schemas.openxmlformats.org/officeDocument/2006/relationships/hyperlink" Target="https://sdo.mos.ru/cplayer.html?session_id=6878754292532260778&amp;launch_id=b0xwUllBXEhXXAlCcHBCWEwURzdEZVp7XFdXYFRVVFxKXx1gTnNT&amp;tracking_url=https://sdo.mos.ru/handler.html" TargetMode="External"/><Relationship Id="rId5" Type="http://schemas.openxmlformats.org/officeDocument/2006/relationships/image" Target="../media/image2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www.econ.msu.ru/students/pg/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hyperlink" Target="http://www.econ.msu.ru/students/pg/phd_priemnay/" TargetMode="External"/><Relationship Id="rId4" Type="http://schemas.openxmlformats.org/officeDocument/2006/relationships/hyperlink" Target="https://www.econ.msu.ru/students/pg/" TargetMode="Externa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3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2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hyperlink" Target="mailto:almalzev@mail.ru" TargetMode="External"/><Relationship Id="rId6" Type="http://schemas.openxmlformats.org/officeDocument/2006/relationships/hyperlink" Target="mailto:phd.econ@org.msu.ru" TargetMode="External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gaidaruniversity.ru/methodology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con.msu.ru/sys/raw.php?o=83457&amp;p=attachment" TargetMode="External"/><Relationship Id="rId3" Type="http://schemas.openxmlformats.org/officeDocument/2006/relationships/hyperlink" Target="https://base.garant.ru/403137971/2752b95199862dd7904759ddec0d7547/#block_1013" TargetMode="External"/><Relationship Id="rId4" Type="http://schemas.openxmlformats.org/officeDocument/2006/relationships/hyperlink" Target="https://drive.google.com/file/d/1MBAYF98bKTP99KPStGdfOGCku-stxfZY/view?usp=sharing" TargetMode="External"/><Relationship Id="rId5" Type="http://schemas.openxmlformats.org/officeDocument/2006/relationships/image" Target="../media/image3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26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5.png"/><Relationship Id="rId4" Type="http://schemas.openxmlformats.org/officeDocument/2006/relationships/hyperlink" Target="https://drive.google.com/file/d/1MBAYF98bKTP99KPStGdfOGCku-stxfZY/view" TargetMode="Externa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.jp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26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3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www.consultant.ru/document/cons_doc_LAW_140174/" TargetMode="External"/><Relationship Id="rId4" Type="http://schemas.openxmlformats.org/officeDocument/2006/relationships/hyperlink" Target="https://www.econ.msu.ru/sys/raw.php?o=91401&amp;p=attachment" TargetMode="External"/><Relationship Id="rId5" Type="http://schemas.openxmlformats.org/officeDocument/2006/relationships/hyperlink" Target="https://www.econ.msu.ru/sys/raw.php?o=83457&amp;p=attachment" TargetMode="External"/><Relationship Id="rId6" Type="http://schemas.openxmlformats.org/officeDocument/2006/relationships/hyperlink" Target="https://www.econ.msu.ru/sys/raw.php?o=56603&amp;p=attachment" TargetMode="External"/><Relationship Id="rId7" Type="http://schemas.openxmlformats.org/officeDocument/2006/relationships/hyperlink" Target="https://www.econ.msu.ru/sys/raw.php?o=81758&amp;p=attachment" TargetMode="Externa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MBAYF98bKTP99KPStGdfOGCku-stxfZY/view" TargetMode="External"/><Relationship Id="rId3" Type="http://schemas.openxmlformats.org/officeDocument/2006/relationships/image" Target="../media/image3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3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www.econ.msu.ru/science/phd/" TargetMode="Externa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3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hd.econ@org.msu.ru" TargetMode="External"/><Relationship Id="rId3" Type="http://schemas.openxmlformats.org/officeDocument/2006/relationships/hyperlink" Target="https://www.econ.msu.ru/students/pg/about/" TargetMode="External"/><Relationship Id="rId4" Type="http://schemas.openxmlformats.org/officeDocument/2006/relationships/image" Target="../media/image3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con.msu.ru/students/pg/about/" TargetMode="External"/><Relationship Id="rId3" Type="http://schemas.openxmlformats.org/officeDocument/2006/relationships/image" Target="../media/image57.png"/><Relationship Id="rId4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jpg"/><Relationship Id="rId9" Type="http://schemas.openxmlformats.org/officeDocument/2006/relationships/image" Target="../media/image14.png"/><Relationship Id="rId10" Type="http://schemas.openxmlformats.org/officeDocument/2006/relationships/image" Target="../media/image15.jpg"/><Relationship Id="rId11" Type="http://schemas.openxmlformats.org/officeDocument/2006/relationships/image" Target="../media/image1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www.econ.msu.ru/departments/profcom/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35360" y="1268760"/>
            <a:ext cx="8208912" cy="267563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br>
              <a:rPr lang="ru-RU">
                <a:latin typeface="Bookman Old Style"/>
              </a:rPr>
            </a:br>
            <a:r>
              <a:rPr lang="ru-RU" sz="3600">
                <a:latin typeface="Bookman Old Style"/>
              </a:rPr>
              <a:t>ОБЩЕЕ СОБРАНИЕ</a:t>
            </a:r>
            <a:br>
              <a:rPr lang="ru-RU" sz="3600">
                <a:latin typeface="Bookman Old Style"/>
              </a:rPr>
            </a:br>
            <a:r>
              <a:rPr lang="ru-RU" sz="3600">
                <a:latin typeface="Bookman Old Style"/>
              </a:rPr>
              <a:t> АСПИРАНТОВ</a:t>
            </a:r>
            <a:br>
              <a:rPr lang="ru-RU" sz="3600">
                <a:latin typeface="Bookman Old Style"/>
              </a:rPr>
            </a:br>
            <a:r>
              <a:rPr lang="ru-RU" sz="3600">
                <a:latin typeface="Bookman Old Style"/>
              </a:rPr>
              <a:t>ЭКОНОМИЧЕСКОГО ФАКУЛЬТЕТА</a:t>
            </a:r>
            <a:br>
              <a:rPr lang="ru-RU" sz="3600">
                <a:latin typeface="Bookman Old Style"/>
              </a:rPr>
            </a:br>
            <a:r>
              <a:rPr lang="ru-RU" sz="3600">
                <a:latin typeface="Bookman Old Style"/>
              </a:rPr>
              <a:t>1 ГОДА ОБУЧЕНИЯ</a:t>
            </a:r>
            <a:br>
              <a:rPr lang="ru-RU" sz="3600">
                <a:latin typeface="Bookman Old Style"/>
              </a:rPr>
            </a:br>
            <a:r>
              <a:rPr lang="ru-RU">
                <a:latin typeface="Bookman Old Style"/>
              </a:rPr>
              <a:t> 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19889" y="5229200"/>
            <a:ext cx="3855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0"/>
                <a:solidFill>
                  <a:srgbClr val="7030A0"/>
                </a:solidFill>
              </a:rPr>
              <a:t>Аспиранты 1 г. о. </a:t>
            </a:r>
            <a:endParaRPr/>
          </a:p>
          <a:p>
            <a:pPr algn="ctr">
              <a:defRPr/>
            </a:pPr>
            <a:r>
              <a:rPr lang="ru-RU" sz="2000" b="1" cap="none" spc="0">
                <a:ln w="0"/>
                <a:solidFill>
                  <a:srgbClr val="7030A0"/>
                </a:solidFill>
              </a:rPr>
              <a:t>ЭФ МГУ имени М.В. Ломоносова</a:t>
            </a:r>
            <a:endParaRPr b="1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>
                <a:ln w="0"/>
                <a:solidFill>
                  <a:srgbClr val="7030A0"/>
                </a:solidFill>
              </a:rPr>
              <a:t>02.10.2023 года, 19.00, П-7</a:t>
            </a:r>
            <a:endParaRPr b="1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sz="2000">
              <a:ln w="0"/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91344" y="348375"/>
            <a:ext cx="8952656" cy="16404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  <a:t>Электронные ресурсы,</a:t>
            </a:r>
            <a:b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</a:br>
            <a: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  <a:t> поддерживающие процесс обучения</a:t>
            </a:r>
            <a:b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</a:br>
            <a: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  <a:t> на экономическом факультете</a:t>
            </a:r>
            <a:br>
              <a:rPr lang="ru-RU" sz="4400" b="1">
                <a:solidFill>
                  <a:schemeClr val="tx1"/>
                </a:solidFill>
                <a:latin typeface="+mj-lt"/>
              </a:rPr>
            </a:br>
            <a:endParaRPr lang="ru-RU" sz="4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91344" y="1628800"/>
            <a:ext cx="90246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>
                <a:latin typeface="Bookman Old Style"/>
              </a:rPr>
              <a:t>Сайт факультета: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econ.msu.ru</a:t>
            </a:r>
            <a:r>
              <a:rPr lang="ru-RU" sz="2000">
                <a:solidFill>
                  <a:schemeClr val="accent1"/>
                </a:solidFill>
                <a:latin typeface="Bookman Old Style"/>
              </a:rPr>
              <a:t> </a:t>
            </a:r>
            <a:endParaRPr/>
          </a:p>
          <a:p>
            <a:pPr algn="l">
              <a:defRPr/>
            </a:pPr>
            <a:r>
              <a:rPr lang="ru-RU" sz="2000">
                <a:latin typeface="Bookman Old Style"/>
              </a:rPr>
              <a:t>Расписание: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cacs.ws</a:t>
            </a:r>
            <a:r>
              <a:rPr lang="ru-RU" sz="2000">
                <a:solidFill>
                  <a:schemeClr val="accent1"/>
                </a:solidFill>
                <a:latin typeface="Bookman Old Style"/>
              </a:rPr>
              <a:t> или на </a:t>
            </a:r>
            <a:r>
              <a:rPr lang="ru-RU" sz="2000" u="sng">
                <a:solidFill>
                  <a:schemeClr val="accent1"/>
                </a:solidFill>
                <a:latin typeface="Bookman Old Style"/>
                <a:hlinkClick r:id="rId4" tooltip="https://my.econ.msu.ru/"/>
              </a:rPr>
              <a:t>https://my.econ.msu.ru/</a:t>
            </a:r>
            <a:endParaRPr lang="ru-RU" sz="2000">
              <a:solidFill>
                <a:schemeClr val="accent1"/>
              </a:solidFill>
              <a:latin typeface="Bookman Old Style"/>
            </a:endParaRPr>
          </a:p>
          <a:p>
            <a:pPr algn="l">
              <a:defRPr/>
            </a:pPr>
            <a:endParaRPr lang="en-US" sz="2000">
              <a:solidFill>
                <a:schemeClr val="accent1"/>
              </a:solidFill>
              <a:latin typeface="Bookman Old Style"/>
            </a:endParaRPr>
          </a:p>
          <a:p>
            <a:pPr>
              <a:defRPr/>
            </a:pPr>
            <a:r>
              <a:rPr lang="ru-RU" sz="2000" b="1">
                <a:solidFill>
                  <a:srgbClr val="002060"/>
                </a:solidFill>
                <a:latin typeface="Bookman Old Style"/>
              </a:rPr>
              <a:t>Вход возможен только через личные логин и пароль:</a:t>
            </a:r>
            <a:endParaRPr/>
          </a:p>
          <a:p>
            <a:pPr>
              <a:defRPr/>
            </a:pPr>
            <a:endParaRPr lang="ru-RU" sz="2000" u="sng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ru-RU" sz="2000">
                <a:latin typeface="Bookman Old Style"/>
              </a:rPr>
              <a:t>Учебные порталы: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on.econ.msu.ru</a:t>
            </a:r>
            <a:endParaRPr lang="ru-RU" sz="2000">
              <a:solidFill>
                <a:schemeClr val="accent1"/>
              </a:solidFill>
              <a:latin typeface="Bookman Old Style"/>
            </a:endParaRPr>
          </a:p>
          <a:p>
            <a:pPr algn="l">
              <a:defRPr/>
            </a:pPr>
            <a:r>
              <a:rPr lang="ru-RU" sz="2000">
                <a:solidFill>
                  <a:schemeClr val="accent1"/>
                </a:solidFill>
                <a:latin typeface="Bookman Old Style"/>
              </a:rPr>
              <a:t>                             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my.econ.msu.ru</a:t>
            </a:r>
            <a:r>
              <a:rPr lang="ru-RU" sz="2000">
                <a:solidFill>
                  <a:schemeClr val="accent1"/>
                </a:solidFill>
                <a:latin typeface="Bookman Old Style"/>
              </a:rPr>
              <a:t> </a:t>
            </a:r>
            <a:endParaRPr/>
          </a:p>
          <a:p>
            <a:pPr algn="l">
              <a:defRPr/>
            </a:pPr>
            <a:r>
              <a:rPr lang="ru-RU" sz="2000">
                <a:latin typeface="Bookman Old Style"/>
              </a:rPr>
              <a:t>Личный кабинет аспиранта МГУ</a:t>
            </a:r>
            <a:endParaRPr/>
          </a:p>
          <a:p>
            <a:pPr algn="l">
              <a:defRPr/>
            </a:pPr>
            <a:r>
              <a:rPr lang="ru-RU" sz="2000">
                <a:latin typeface="Bookman Old Style"/>
              </a:rPr>
              <a:t>в системе АИС аспирант: </a:t>
            </a:r>
            <a:r>
              <a:rPr lang="en-US" sz="2000" u="sng">
                <a:solidFill>
                  <a:schemeClr val="accent1"/>
                </a:solidFill>
                <a:latin typeface="Bookman Old Style"/>
                <a:hlinkClick r:id="rId5" tooltip="https://phd.msu.ru/"/>
              </a:rPr>
              <a:t>https://phd.msu.ru</a:t>
            </a:r>
            <a:endParaRPr lang="ru-RU" sz="2000">
              <a:solidFill>
                <a:schemeClr val="accent1"/>
              </a:solidFill>
              <a:latin typeface="Bookman Old Style"/>
            </a:endParaRPr>
          </a:p>
          <a:p>
            <a:pPr algn="l">
              <a:defRPr/>
            </a:pPr>
            <a:endParaRPr lang="en-US" sz="2000">
              <a:solidFill>
                <a:schemeClr val="accent1"/>
              </a:solidFill>
              <a:latin typeface="Bookman Old Style"/>
            </a:endParaRPr>
          </a:p>
          <a:p>
            <a:pPr algn="l">
              <a:defRPr/>
            </a:pPr>
            <a:r>
              <a:rPr lang="ru-RU" sz="2000">
                <a:latin typeface="Bookman Old Style"/>
              </a:rPr>
              <a:t>Лицензионная подписка (</a:t>
            </a:r>
            <a:r>
              <a:rPr lang="en-US" sz="2000">
                <a:latin typeface="Bookman Old Style"/>
              </a:rPr>
              <a:t>Microsoft)</a:t>
            </a:r>
            <a:r>
              <a:rPr lang="ru-RU" sz="2000">
                <a:latin typeface="Bookman Old Style"/>
              </a:rPr>
              <a:t>:</a:t>
            </a:r>
            <a:r>
              <a:rPr lang="en-US" sz="2000">
                <a:latin typeface="Bookman Old Style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office.com</a:t>
            </a:r>
            <a:r>
              <a:rPr lang="ru-RU" sz="2000">
                <a:solidFill>
                  <a:schemeClr val="accent1"/>
                </a:solidFill>
                <a:latin typeface="Bookman Old Style"/>
              </a:rPr>
              <a:t> </a:t>
            </a:r>
            <a:endParaRPr lang="ru-RU" sz="2000">
              <a:latin typeface="Bookman Old Style"/>
            </a:endParaRPr>
          </a:p>
          <a:p>
            <a:pPr algn="l">
              <a:defRPr/>
            </a:pPr>
            <a:r>
              <a:rPr lang="ru-RU" sz="2000">
                <a:latin typeface="Bookman Old Style"/>
              </a:rPr>
              <a:t>ИСТИНА - Интеллектуальная Система Тематического Исследования</a:t>
            </a:r>
            <a:r>
              <a:rPr lang="en-US" sz="2000">
                <a:latin typeface="Bookman Old Style"/>
              </a:rPr>
              <a:t> </a:t>
            </a:r>
            <a:r>
              <a:rPr lang="ru-RU" sz="2000">
                <a:latin typeface="Bookman Old Style"/>
              </a:rPr>
              <a:t>Наукометрических данных: </a:t>
            </a:r>
            <a:r>
              <a:rPr lang="en-US" sz="2000">
                <a:solidFill>
                  <a:schemeClr val="accent1"/>
                </a:solidFill>
                <a:latin typeface="Bookman Old Style"/>
              </a:rPr>
              <a:t>istina.msu.ru</a:t>
            </a:r>
            <a:r>
              <a:rPr lang="ru-RU" sz="2000">
                <a:solidFill>
                  <a:schemeClr val="accent1"/>
                </a:solidFill>
                <a:latin typeface="Bookman Old Style"/>
              </a:rPr>
              <a:t> (здесь выкладываются опубликованные статьи и выступления на конференциях) </a:t>
            </a:r>
            <a:endParaRPr/>
          </a:p>
          <a:p>
            <a:pPr algn="l">
              <a:defRPr/>
            </a:pPr>
            <a:r>
              <a:rPr lang="ru-RU" sz="2000">
                <a:latin typeface="Bookman Old Style"/>
              </a:rPr>
              <a:t>Институциональная подписка ЭФ МГУ: </a:t>
            </a:r>
            <a:r>
              <a:rPr lang="ru-RU" sz="2000" u="sng">
                <a:solidFill>
                  <a:schemeClr val="accent1"/>
                </a:solidFill>
                <a:latin typeface="Bookman Old Style"/>
                <a:hlinkClick r:id="rId6" tooltip="https://www.econ.msu.ru/elibrary/is/inst_subs/#top"/>
              </a:rPr>
              <a:t>ссылка</a:t>
            </a:r>
            <a:endParaRPr lang="ru-RU" sz="2000">
              <a:solidFill>
                <a:schemeClr val="accent1"/>
              </a:solidFill>
              <a:latin typeface="Bookman Old Style"/>
            </a:endParaRPr>
          </a:p>
          <a:p>
            <a:pPr algn="l">
              <a:defRPr/>
            </a:pPr>
            <a:r>
              <a:rPr lang="ru-RU" sz="2000">
                <a:latin typeface="Bookman Old Style"/>
              </a:rPr>
              <a:t>Экскурсия по ресурсам: </a:t>
            </a:r>
            <a:r>
              <a:rPr lang="ru-RU" sz="2000" u="sng">
                <a:solidFill>
                  <a:schemeClr val="accent1"/>
                </a:solidFill>
                <a:latin typeface="Bookman Old Style"/>
                <a:hlinkClick r:id="rId7" tooltip="https://www.econ.msu.ru/elibrary/is/inst_subs/Category.20201111155241_8945/"/>
              </a:rPr>
              <a:t>ссылка</a:t>
            </a:r>
            <a:endParaRPr lang="ru-RU" sz="2000">
              <a:solidFill>
                <a:schemeClr val="accent1"/>
              </a:solidFill>
              <a:latin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31311" y="6971"/>
            <a:ext cx="7973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+mj-lt"/>
              </a:rPr>
              <a:t>Пароли для входа на </a:t>
            </a:r>
            <a:r>
              <a:rPr lang="ru-RU" sz="4400" b="1">
                <a:solidFill>
                  <a:schemeClr val="bg1"/>
                </a:solidFill>
                <a:latin typeface="+mj-lt"/>
              </a:rPr>
              <a:t>on.econ</a:t>
            </a:r>
            <a:r>
              <a:rPr lang="ru-RU" sz="4400" b="1">
                <a:solidFill>
                  <a:schemeClr val="bg1"/>
                </a:solidFill>
                <a:latin typeface="+mj-lt"/>
              </a:rPr>
              <a:t>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59041" y="1378787"/>
            <a:ext cx="8807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Font typeface="Arial"/>
              <a:buNone/>
              <a:defRPr/>
            </a:pPr>
            <a:r>
              <a:rPr lang="ru-RU" sz="2400">
                <a:latin typeface="Bookman Old Style"/>
              </a:rPr>
              <a:t>Вы получили на свою почту </a:t>
            </a:r>
            <a:r>
              <a:rPr lang="ru-RU" sz="2400" b="1">
                <a:latin typeface="Bookman Old Style"/>
              </a:rPr>
              <a:t>логин и пароль </a:t>
            </a:r>
            <a:r>
              <a:rPr lang="ru-RU" sz="2400">
                <a:latin typeface="Bookman Old Style"/>
              </a:rPr>
              <a:t>для доступа на</a:t>
            </a:r>
            <a:r>
              <a:rPr lang="ru-RU" sz="2400" b="1">
                <a:latin typeface="Bookman Old Style"/>
              </a:rPr>
              <a:t> </a:t>
            </a:r>
            <a:r>
              <a:rPr lang="ru-RU" sz="2400" b="1" u="sng">
                <a:solidFill>
                  <a:schemeClr val="tx1"/>
                </a:solidFill>
                <a:latin typeface="Bookman Old Style"/>
                <a:hlinkClick r:id="rId3" tooltip="https://on.econ.msu.ru/"/>
              </a:rPr>
              <a:t>on.econ</a:t>
            </a:r>
            <a:r>
              <a:rPr lang="ru-RU" sz="2400" b="1" u="sng">
                <a:solidFill>
                  <a:schemeClr val="tx1"/>
                </a:solidFill>
                <a:latin typeface="Bookman Old Style"/>
                <a:hlinkClick r:id="rId3" tooltip="https://on.econ.msu.ru/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Bookman Old Style"/>
              </a:rPr>
              <a:t>. </a:t>
            </a:r>
            <a:r>
              <a:rPr lang="ru-RU" sz="2400">
                <a:solidFill>
                  <a:schemeClr val="tx1"/>
                </a:solidFill>
                <a:latin typeface="Bookman Old Style"/>
              </a:rPr>
              <a:t>Это учебный портал ЭФ МГУ, где размещается информация </a:t>
            </a:r>
            <a:r>
              <a:rPr lang="ru-RU" sz="2400" b="1">
                <a:solidFill>
                  <a:schemeClr val="tx1"/>
                </a:solidFill>
                <a:latin typeface="Bookman Old Style"/>
              </a:rPr>
              <a:t>о дисциплинах: КТП, материалы курса, задания.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3562381"/>
            <a:ext cx="89661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+mj-lt"/>
              </a:rPr>
              <a:t>Аспирантские удостоверения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147345" y="4941168"/>
            <a:ext cx="869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>
                <a:latin typeface="Bookman Old Style"/>
              </a:rPr>
              <a:t>Если Вы не получили аспирантское удостоверение 02.10.2023 года, его </a:t>
            </a:r>
            <a:r>
              <a:rPr lang="ru-RU" sz="2400" b="1">
                <a:latin typeface="Bookman Old Style"/>
              </a:rPr>
              <a:t>можно получить до 07 октября 2023 г. </a:t>
            </a:r>
            <a:r>
              <a:rPr lang="ru-RU" sz="2400">
                <a:latin typeface="Bookman Old Style"/>
              </a:rPr>
              <a:t>в отделе аспирантуры (</a:t>
            </a:r>
            <a:r>
              <a:rPr lang="ru-RU" sz="2400">
                <a:latin typeface="Bookman Old Style"/>
              </a:rPr>
              <a:t>каб</a:t>
            </a:r>
            <a:r>
              <a:rPr lang="ru-RU" sz="2400">
                <a:latin typeface="Bookman Old Style"/>
              </a:rPr>
              <a:t>. 562)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3448" y="58312"/>
            <a:ext cx="7656512" cy="634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  <a:latin typeface="Cambria Math"/>
                <a:ea typeface="Cambria Math"/>
              </a:rPr>
              <a:t>РАСПИСАНИЕ ЗАНЯТИЙ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2016224"/>
            <a:ext cx="1412776" cy="141277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1595125" y="764704"/>
          <a:ext cx="7021154" cy="403244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265489"/>
                <a:gridCol w="2415279"/>
                <a:gridCol w="2340385"/>
              </a:tblGrid>
              <a:tr h="6996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Bookman Old Style"/>
                        </a:rPr>
                        <a:t>Номер пары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Bookman Old Style"/>
                        </a:rPr>
                        <a:t>Начало пары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Bookman Old Style"/>
                        </a:rPr>
                        <a:t>Конец пары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1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9:00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10:30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2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10:40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12:10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3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12:20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13:50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4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14:00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15:30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5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15:40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17:10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6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17:20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18:50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7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18:55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20:25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Bookman Old Style"/>
                        </a:rPr>
                        <a:t>8 пара</a:t>
                      </a:r>
                      <a:endParaRPr lang="ru-RU">
                        <a:latin typeface="Bookman Old Style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20:30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Bookman Old Style"/>
                        </a:rPr>
                        <a:t>22:00</a:t>
                      </a:r>
                      <a:endParaRPr/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19336" y="5229200"/>
            <a:ext cx="8743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Bookman Old Style"/>
              </a:rPr>
              <a:t>Формат обучения - очный:</a:t>
            </a:r>
            <a:endParaRPr/>
          </a:p>
          <a:p>
            <a:pPr algn="ctr">
              <a:defRPr/>
            </a:pPr>
            <a:r>
              <a:rPr lang="ru-RU">
                <a:latin typeface="Bookman Old Style"/>
              </a:rPr>
              <a:t>1) Аудиторные занятия лекционного типа на весь поток.</a:t>
            </a:r>
            <a:endParaRPr/>
          </a:p>
          <a:p>
            <a:pPr algn="ctr">
              <a:defRPr/>
            </a:pPr>
            <a:r>
              <a:rPr lang="ru-RU">
                <a:latin typeface="Bookman Old Style"/>
              </a:rPr>
              <a:t>2) Аудиторные занятия лекционного/семинарского типа по группам.</a:t>
            </a:r>
            <a:endParaRPr/>
          </a:p>
          <a:p>
            <a:pPr algn="ctr">
              <a:defRPr/>
            </a:pPr>
            <a:r>
              <a:rPr lang="ru-RU">
                <a:latin typeface="Bookman Old Style"/>
              </a:rPr>
              <a:t>3) Контактные часы (индивидуальные консультации).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331028" y="3022764"/>
            <a:ext cx="11529943" cy="3713315"/>
            <a:chOff x="331028" y="3022764"/>
            <a:chExt cx="11529943" cy="3713315"/>
          </a:xfrm>
        </p:grpSpPr>
        <p:sp>
          <p:nvSpPr>
            <p:cNvPr id="10" name="Полилиния: фигура 9"/>
            <p:cNvSpPr/>
            <p:nvPr/>
          </p:nvSpPr>
          <p:spPr bwMode="auto">
            <a:xfrm>
              <a:off x="331028" y="3031148"/>
              <a:ext cx="3399110" cy="1000527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rgbClr val="222222"/>
                  </a:solidFill>
                  <a:ea typeface="Times New Roman"/>
                  <a:cs typeface="Times New Roman"/>
                </a:rPr>
                <a:t>Если вы выпускник магистратуры ЭФ МГУ 2021 года</a:t>
              </a:r>
              <a:endParaRPr lang="ru-RU" sz="2400"/>
            </a:p>
          </p:txBody>
        </p:sp>
        <p:sp>
          <p:nvSpPr>
            <p:cNvPr id="11" name="Полилиния: фигура 10"/>
            <p:cNvSpPr/>
            <p:nvPr/>
          </p:nvSpPr>
          <p:spPr bwMode="auto">
            <a:xfrm>
              <a:off x="331028" y="4031675"/>
              <a:ext cx="3399110" cy="2704404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222222"/>
                  </a:solidFill>
                  <a:ea typeface="Times New Roman"/>
                  <a:cs typeface="Times New Roman"/>
                </a:rPr>
                <a:t>Данные по вашей карте МИР передаются в отдел стипендий бухгалтерии автоматически и ничего сообщать в стипендиальный отдел бухгалтерии МГУ не надо</a:t>
              </a:r>
              <a:endParaRPr lang="ru-RU" sz="2000"/>
            </a:p>
          </p:txBody>
        </p:sp>
        <p:sp>
          <p:nvSpPr>
            <p:cNvPr id="12" name="Полилиния: фигура 11"/>
            <p:cNvSpPr/>
            <p:nvPr/>
          </p:nvSpPr>
          <p:spPr bwMode="auto">
            <a:xfrm>
              <a:off x="4015514" y="3026156"/>
              <a:ext cx="4255846" cy="1005519"/>
            </a:xfrm>
            <a:custGeom>
              <a:avLst/>
              <a:gdLst>
                <a:gd name="connsiteX0" fmla="*/ 0 w 3779968"/>
                <a:gd name="connsiteY0" fmla="*/ 0 h 815019"/>
                <a:gd name="connsiteX1" fmla="*/ 3779968 w 3779968"/>
                <a:gd name="connsiteY1" fmla="*/ 0 h 815019"/>
                <a:gd name="connsiteX2" fmla="*/ 3779968 w 3779968"/>
                <a:gd name="connsiteY2" fmla="*/ 815019 h 815019"/>
                <a:gd name="connsiteX3" fmla="*/ 0 w 3779968"/>
                <a:gd name="connsiteY3" fmla="*/ 815019 h 815019"/>
                <a:gd name="connsiteX4" fmla="*/ 0 w 3779968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968" h="815019" fill="norm" stroke="1" extrusionOk="0">
                  <a:moveTo>
                    <a:pt x="0" y="0"/>
                  </a:moveTo>
                  <a:lnTo>
                    <a:pt x="3779968" y="0"/>
                  </a:lnTo>
                  <a:lnTo>
                    <a:pt x="3779968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tx1"/>
                  </a:solidFill>
                </a:rPr>
                <a:t>Если вы выпускник ЭФ МГУ иного года или у вас есть карта МИР, выпущенная в Москве </a:t>
              </a:r>
              <a:endParaRPr sz="2200"/>
            </a:p>
          </p:txBody>
        </p:sp>
        <p:sp>
          <p:nvSpPr>
            <p:cNvPr id="13" name="Полилиния: фигура 12"/>
            <p:cNvSpPr/>
            <p:nvPr/>
          </p:nvSpPr>
          <p:spPr bwMode="auto">
            <a:xfrm>
              <a:off x="4015514" y="4031675"/>
              <a:ext cx="4255846" cy="2679004"/>
            </a:xfrm>
            <a:custGeom>
              <a:avLst/>
              <a:gdLst>
                <a:gd name="connsiteX0" fmla="*/ 0 w 3764623"/>
                <a:gd name="connsiteY0" fmla="*/ 0 h 3062390"/>
                <a:gd name="connsiteX1" fmla="*/ 3764623 w 3764623"/>
                <a:gd name="connsiteY1" fmla="*/ 0 h 3062390"/>
                <a:gd name="connsiteX2" fmla="*/ 3764623 w 3764623"/>
                <a:gd name="connsiteY2" fmla="*/ 3062390 h 3062390"/>
                <a:gd name="connsiteX3" fmla="*/ 0 w 3764623"/>
                <a:gd name="connsiteY3" fmla="*/ 3062390 h 3062390"/>
                <a:gd name="connsiteX4" fmla="*/ 0 w 3764623"/>
                <a:gd name="connsiteY4" fmla="*/ 0 h 306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623" h="3062390" fill="norm" stroke="1" extrusionOk="0">
                  <a:moveTo>
                    <a:pt x="0" y="0"/>
                  </a:moveTo>
                  <a:lnTo>
                    <a:pt x="3764623" y="0"/>
                  </a:lnTo>
                  <a:lnTo>
                    <a:pt x="3764623" y="3062390"/>
                  </a:lnTo>
                  <a:lnTo>
                    <a:pt x="0" y="30623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Н</a:t>
              </a:r>
              <a:r>
                <a:rPr lang="ru-RU" sz="2000"/>
                <a:t>еобходимо заполнить и направить заявление с реквизитами карты (Сбербанк, регион: Москва) в бухгалтерию МГУ: </a:t>
              </a:r>
              <a:r>
                <a:rPr lang="en-US" sz="2000" u="sng">
                  <a:hlinkClick r:id="rId2" tooltip="mailto:rzp325@yandex.ru"/>
                </a:rPr>
                <a:t>rzp</a:t>
              </a:r>
              <a:r>
                <a:rPr lang="ru-RU" sz="2000" u="sng">
                  <a:hlinkClick r:id="rId2" tooltip="mailto:rzp325@yandex.ru"/>
                </a:rPr>
                <a:t>325@</a:t>
              </a:r>
              <a:r>
                <a:rPr lang="en-US" sz="2000" u="sng">
                  <a:hlinkClick r:id="rId2" tooltip="mailto:rzp325@yandex.ru"/>
                </a:rPr>
                <a:t>yandex</a:t>
              </a:r>
              <a:r>
                <a:rPr lang="ru-RU" sz="2000" u="sng">
                  <a:hlinkClick r:id="rId2" tooltip="mailto:rzp325@yandex.ru"/>
                </a:rPr>
                <a:t>.</a:t>
              </a:r>
              <a:r>
                <a:rPr lang="en-US" sz="2000" u="sng">
                  <a:hlinkClick r:id="rId2" tooltip="mailto:rzp325@yandex.ru"/>
                </a:rPr>
                <a:t>ru</a:t>
              </a:r>
              <a:endParaRPr lang="ru-RU" sz="2000"/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При отправке документов обязательно указывайте </a:t>
              </a:r>
              <a:r>
                <a:rPr lang="ru-RU" sz="2000" b="1"/>
                <a:t>факультет и год обучения</a:t>
              </a:r>
              <a:endParaRPr lang="ru-RU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8461860" y="3022764"/>
              <a:ext cx="3399110" cy="1008911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Если у вас нет карты МИР, то получаете ее на ЭФ МГУ</a:t>
              </a:r>
              <a:endParaRPr/>
            </a:p>
          </p:txBody>
        </p:sp>
        <p:sp>
          <p:nvSpPr>
            <p:cNvPr id="15" name="Полилиния: фигура 14"/>
            <p:cNvSpPr/>
            <p:nvPr/>
          </p:nvSpPr>
          <p:spPr bwMode="auto">
            <a:xfrm>
              <a:off x="8461860" y="4018976"/>
              <a:ext cx="3399110" cy="2679004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Необходимо заполнить и подписать согласие на обработку персональных данных и передать его в отдел аспирантуры</a:t>
              </a:r>
              <a:endParaRPr/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О сроках готовности и </a:t>
              </a:r>
              <a:r>
                <a:rPr lang="ru-RU" sz="2000"/>
                <a:t>месте получения </a:t>
              </a:r>
              <a:r>
                <a:rPr lang="ru-RU" sz="2000"/>
                <a:t>карты мы оповестим</a:t>
              </a:r>
              <a:endParaRPr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 bwMode="auto">
          <a:xfrm>
            <a:off x="1055440" y="35792"/>
            <a:ext cx="9289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+mj-lt"/>
              </a:rPr>
              <a:t>СТИПЕНДИЯ</a:t>
            </a: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488" y="0"/>
            <a:ext cx="896190" cy="896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331028" y="1196752"/>
            <a:ext cx="10733524" cy="1789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Размер стипендии в 2023 году:</a:t>
            </a:r>
            <a:endParaRPr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для всех, кроме специальности </a:t>
            </a:r>
            <a:r>
              <a:rPr lang="ru-RU" sz="2600">
                <a:solidFill>
                  <a:prstClr val="black"/>
                </a:solidFill>
                <a:latin typeface="Calibri"/>
              </a:rPr>
              <a:t>5.2.2.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мат.методы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– </a:t>
            </a:r>
            <a:r>
              <a:rPr lang="ru-RU" sz="2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3 932 руб.</a:t>
            </a:r>
            <a:endParaRPr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специальность 5.2.2. (мат. методы) – </a:t>
            </a:r>
            <a:r>
              <a:rPr lang="ru-RU" sz="2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9 440 руб.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Стипендия перечисляется на </a:t>
            </a:r>
            <a:r>
              <a:rPr lang="ru-RU" sz="26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карту МИР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4624"/>
            <a:ext cx="896190" cy="896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43518" y="0"/>
            <a:ext cx="7992888" cy="72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>
                <a:solidFill>
                  <a:schemeClr val="bg1"/>
                </a:solidFill>
                <a:latin typeface="+mj-lt"/>
              </a:rPr>
              <a:t>СОЦИАЛЬНАЯ КАРТА</a:t>
            </a:r>
            <a:endParaRPr/>
          </a:p>
        </p:txBody>
      </p:sp>
      <p:sp>
        <p:nvSpPr>
          <p:cNvPr id="7" name="Объект 7"/>
          <p:cNvSpPr txBox="1"/>
          <p:nvPr/>
        </p:nvSpPr>
        <p:spPr bwMode="auto">
          <a:xfrm>
            <a:off x="0" y="1036183"/>
            <a:ext cx="4912276" cy="485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/>
              <a:buAutoNum type="arabicPeriod"/>
              <a:defRPr/>
            </a:pPr>
            <a:r>
              <a:rPr lang="ru-RU" sz="2600"/>
              <a:t>Заполнить согласие на обработку данных</a:t>
            </a:r>
            <a:endParaRPr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 sz="2600"/>
              <a:t>Проверить наличие своих ФИО в Реестре студентов, ординаторов, аспирантов</a:t>
            </a:r>
            <a:endParaRPr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 sz="2600">
                <a:solidFill>
                  <a:prstClr val="black"/>
                </a:solidFill>
                <a:latin typeface="Calibri"/>
              </a:rPr>
              <a:t>П</a:t>
            </a:r>
            <a:r>
              <a:rPr lang="ru-RU" sz="2600">
                <a:solidFill>
                  <a:prstClr val="black"/>
                </a:solidFill>
              </a:rPr>
              <a:t>одать заявку на выпуск </a:t>
            </a:r>
            <a:r>
              <a:rPr lang="ru-RU" sz="2600">
                <a:solidFill>
                  <a:prstClr val="black"/>
                </a:solidFill>
              </a:rPr>
              <a:t>соц.карты</a:t>
            </a:r>
            <a:r>
              <a:rPr lang="ru-RU" sz="2600">
                <a:solidFill>
                  <a:prstClr val="black"/>
                </a:solidFill>
              </a:rPr>
              <a:t> </a:t>
            </a:r>
            <a:r>
              <a:rPr lang="ru-RU" sz="2600">
                <a:solidFill>
                  <a:srgbClr val="222222"/>
                </a:solidFill>
                <a:ea typeface="Times New Roman"/>
              </a:rPr>
              <a:t>на </a:t>
            </a:r>
            <a:r>
              <a:rPr lang="ru-RU" sz="2600" u="sng">
                <a:solidFill>
                  <a:srgbClr val="222222"/>
                </a:solidFill>
                <a:ea typeface="Times New Roman"/>
                <a:hlinkClick r:id="rId3" tooltip="https://www.mos.ru/pgu/ru/services/link/652/?onsite_from=7532"/>
              </a:rPr>
              <a:t>Официальном портале Мэра и Правительства Москвы</a:t>
            </a:r>
            <a:endParaRPr lang="ru-RU" sz="2600">
              <a:solidFill>
                <a:prstClr val="black"/>
              </a:solidFill>
            </a:endParaRPr>
          </a:p>
          <a:p>
            <a:pPr algn="l">
              <a:defRPr/>
            </a:pPr>
            <a:r>
              <a:rPr lang="ru-RU" sz="2600">
                <a:solidFill>
                  <a:prstClr val="black"/>
                </a:solidFill>
                <a:latin typeface="Calibri"/>
              </a:rPr>
              <a:t>Инструкция на сайте </a:t>
            </a:r>
            <a:r>
              <a:rPr lang="ru-RU" sz="2600" u="sng">
                <a:solidFill>
                  <a:prstClr val="black"/>
                </a:solidFill>
                <a:latin typeface="Calibri"/>
                <a:hlinkClick r:id="rId4" tooltip="https://sdo.mos.ru/cplayer.html?session_id=6878754292532260778&amp;launch_id=b0xwUllBXEhXXAlCcHBCWEwURzdEZVp7XFdXYFRVVFxKXx1gTnNT&amp;tracking_url=https://sdo.mos.ru/handler.html"/>
              </a:rPr>
              <a:t>по ссылке</a:t>
            </a:r>
            <a:r>
              <a:rPr lang="ru-RU" sz="2600">
                <a:solidFill>
                  <a:prstClr val="black"/>
                </a:solidFill>
                <a:latin typeface="Calibri"/>
              </a:rPr>
              <a:t> </a:t>
            </a:r>
            <a:endParaRPr/>
          </a:p>
          <a:p>
            <a:pPr marL="514350" indent="-514350" algn="l">
              <a:buFont typeface="Arial"/>
              <a:buAutoNum type="arabicPeriod"/>
              <a:defRPr/>
            </a:pPr>
            <a:endParaRPr lang="ru-RU" sz="2600">
              <a:solidFill>
                <a:prstClr val="black"/>
              </a:solidFill>
              <a:latin typeface="Calibri"/>
            </a:endParaRPr>
          </a:p>
          <a:p>
            <a:pPr algn="l">
              <a:buFont typeface="Arial"/>
              <a:buNone/>
              <a:defRPr/>
            </a:pPr>
            <a:endParaRPr lang="ru-RU" sz="260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 typeface="Arial"/>
              <a:buAutoNum type="arabicPeriod"/>
              <a:defRPr/>
            </a:pPr>
            <a:endParaRPr lang="ru-RU" sz="26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1585" t="779" r="5153" b="20965"/>
          <a:stretch/>
        </p:blipFill>
        <p:spPr bwMode="auto">
          <a:xfrm>
            <a:off x="4781550" y="956675"/>
            <a:ext cx="7327900" cy="42630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TextBox 8"/>
          <p:cNvSpPr txBox="1"/>
          <p:nvPr/>
        </p:nvSpPr>
        <p:spPr bwMode="auto">
          <a:xfrm>
            <a:off x="101600" y="5639897"/>
            <a:ext cx="1200785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/>
              <a:t>Если вы заполняли согласие на обработку данных, но вас нет в реестре более </a:t>
            </a:r>
            <a:r>
              <a:rPr lang="en-US" sz="2200"/>
              <a:t>15</a:t>
            </a:r>
            <a:r>
              <a:rPr lang="ru-RU" sz="2200"/>
              <a:t> дней, то необходимо заполнить заявление на выпуск карты, несмотря на оповещение системы об отсутствии в Реестре, и сообщить об этом в отдел аспирантуры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2885"/>
            <a:ext cx="896190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01280" y="-74470"/>
            <a:ext cx="8280919" cy="908720"/>
          </a:xfrm>
        </p:spPr>
        <p:txBody>
          <a:bodyPr/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Cambria Math"/>
                <a:ea typeface="Cambria Math"/>
              </a:rPr>
              <a:t>Сайт экономического факультета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127448" y="711776"/>
            <a:ext cx="756084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i="0" u="sng" strike="noStrike" cap="none" spc="0">
                <a:ln>
                  <a:noFill/>
                </a:ln>
                <a:latin typeface="Bookman Old Style"/>
                <a:hlinkClick r:id="rId3" tooltip="https://www.econ.msu.ru/students/pg/"/>
              </a:rPr>
              <a:t>Образование</a:t>
            </a:r>
            <a:r>
              <a:rPr lang="ru-RU" sz="2400" i="0" u="sng" strike="noStrike" cap="none" spc="0">
                <a:ln>
                  <a:noFill/>
                </a:ln>
                <a:solidFill>
                  <a:srgbClr val="0563C1"/>
                </a:solidFill>
                <a:latin typeface="Bookman Old Style"/>
                <a:hlinkClick r:id="rId3" tooltip="https://www.econ.msu.ru/students/pg/"/>
              </a:rPr>
              <a:t>        Аспирантура</a:t>
            </a:r>
            <a:endParaRPr lang="ru-RU" sz="2400" i="0" strike="noStrike" cap="none" spc="0">
              <a:ln>
                <a:noFill/>
              </a:ln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9336" y="1329354"/>
            <a:ext cx="9862864" cy="5321981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3447798" y="888564"/>
            <a:ext cx="36222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348804" y="1333499"/>
            <a:ext cx="7919863" cy="5065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Электронная приемная</a:t>
            </a:r>
            <a:endParaRPr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7327" y="1840095"/>
            <a:ext cx="10140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>Ссылка: </a:t>
            </a:r>
            <a:r>
              <a:rPr lang="en-US" sz="2800" u="sng">
                <a:hlinkClick r:id="rId3" tooltip="http://www.econ.msu.ru/students/pg/phd_priemnay/"/>
              </a:rPr>
              <a:t>http://www.econ.msu.ru/students/pg/phd_priemnay/</a:t>
            </a:r>
            <a:r>
              <a:rPr lang="ru-RU" sz="2800"/>
              <a:t>  </a:t>
            </a:r>
            <a:endParaRPr/>
          </a:p>
        </p:txBody>
      </p:sp>
      <p:sp>
        <p:nvSpPr>
          <p:cNvPr id="6" name="Объект 2"/>
          <p:cNvSpPr txBox="1"/>
          <p:nvPr/>
        </p:nvSpPr>
        <p:spPr bwMode="auto">
          <a:xfrm>
            <a:off x="47327" y="2472705"/>
            <a:ext cx="8616280" cy="43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/>
              <a:t>Электронная приемная содержит: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/>
              <a:t>Формы заказа документов:</a:t>
            </a:r>
            <a:endParaRPr/>
          </a:p>
          <a:p>
            <a:pPr lvl="1">
              <a:defRPr/>
            </a:pPr>
            <a:r>
              <a:rPr lang="ru-RU"/>
              <a:t>Справка, подтверждающая факт обучения</a:t>
            </a:r>
            <a:endParaRPr/>
          </a:p>
          <a:p>
            <a:pPr lvl="1">
              <a:defRPr/>
            </a:pPr>
            <a:r>
              <a:rPr lang="ru-RU"/>
              <a:t>Заверенная копия диплома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/>
              <a:t>Индивидуальный учебный план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/>
              <a:t>Обоснование к выбору темы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/>
              <a:t>Все к аттестации 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2800"/>
              <a:t>Образцы документов (обоснования, выписки, отчеты по практике)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339476139" name="Заголовок 1"/>
          <p:cNvSpPr>
            <a:spLocks noGrp="1"/>
          </p:cNvSpPr>
          <p:nvPr/>
        </p:nvSpPr>
        <p:spPr bwMode="auto">
          <a:xfrm>
            <a:off x="1701279" y="-74469"/>
            <a:ext cx="8280918" cy="908719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Cambria Math"/>
                <a:ea typeface="Cambria Math"/>
              </a:rPr>
              <a:t>Сайт экономического факультета</a:t>
            </a:r>
            <a:endParaRPr/>
          </a:p>
        </p:txBody>
      </p:sp>
      <p:sp>
        <p:nvSpPr>
          <p:cNvPr id="567557268" name="TextBox 8"/>
          <p:cNvSpPr txBox="1"/>
          <p:nvPr/>
        </p:nvSpPr>
        <p:spPr bwMode="auto">
          <a:xfrm>
            <a:off x="1194122" y="834249"/>
            <a:ext cx="7561199" cy="42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i="0" u="sng" strike="noStrike" cap="none" spc="0">
                <a:ln>
                  <a:noFill/>
                </a:ln>
                <a:latin typeface="Bookman Old Style"/>
                <a:hlinkClick r:id="rId4" tooltip="https://www.econ.msu.ru/students/pg/"/>
              </a:rPr>
              <a:t>Образование</a:t>
            </a:r>
            <a:r>
              <a:rPr lang="ru-RU" sz="2400" i="0" u="sng" strike="noStrike" cap="none" spc="0">
                <a:ln>
                  <a:noFill/>
                </a:ln>
                <a:solidFill>
                  <a:srgbClr val="0563C1"/>
                </a:solidFill>
                <a:latin typeface="Bookman Old Style"/>
                <a:hlinkClick r:id="rId4" tooltip="https://www.econ.msu.ru/students/pg/"/>
              </a:rPr>
              <a:t>        Аспирантура</a:t>
            </a:r>
            <a:endParaRPr lang="ru-RU" sz="2400" i="0" strike="noStrike" cap="none" spc="0">
              <a:ln>
                <a:noFill/>
              </a:ln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786381726" name=""/>
          <p:cNvSpPr/>
          <p:nvPr/>
        </p:nvSpPr>
        <p:spPr bwMode="auto">
          <a:xfrm flipH="0" flipV="0">
            <a:off x="3593467" y="834249"/>
            <a:ext cx="233889" cy="3036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2279576" y="44624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Учебный план программы аспирантуры 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49475" y="367281"/>
            <a:ext cx="609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Научная специальность: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5.2.1. Экономическая теория</a:t>
            </a:r>
            <a:endParaRPr lang="ru-RU" sz="1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775520" y="694398"/>
          <a:ext cx="5600142" cy="6451686"/>
        </p:xfrm>
        <a:graphic>
          <a:graphicData uri="http://schemas.openxmlformats.org/presentationml/2006/ole">
            <p:oleObj name="oleObj" r:id="rId4" imgW="5934075" imgH="6838950" progId="Word.Document.12">
              <p:embed/>
              <p:pic>
                <p:nvPicPr>
                  <p:cNvPr id="931782769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1775520" y="694398"/>
                    <a:ext cx="5600142" cy="6451686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935237" y="119064"/>
            <a:ext cx="11253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0000"/>
                </a:solidFill>
                <a:latin typeface="Bookman Old Style"/>
              </a:rPr>
              <a:t>Что на 1 </a:t>
            </a:r>
            <a:r>
              <a:rPr lang="ru-RU" sz="2800" b="1">
                <a:solidFill>
                  <a:srgbClr val="FF0000"/>
                </a:solidFill>
                <a:latin typeface="Bookman Old Style"/>
              </a:rPr>
              <a:t>г.о</a:t>
            </a:r>
            <a:r>
              <a:rPr lang="ru-RU" sz="2800" b="1">
                <a:solidFill>
                  <a:srgbClr val="FF0000"/>
                </a:solidFill>
                <a:latin typeface="Bookman Old Style"/>
              </a:rPr>
              <a:t>. в 1-м и 2-м семестрах по Учебному плану?</a:t>
            </a:r>
            <a:endParaRPr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16465" y="924113"/>
          <a:ext cx="12192000" cy="593388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661763"/>
                <a:gridCol w="3201988"/>
                <a:gridCol w="1440160"/>
                <a:gridCol w="1440160"/>
                <a:gridCol w="1296144"/>
                <a:gridCol w="1179341"/>
                <a:gridCol w="2795833"/>
                <a:gridCol w="176610"/>
              </a:tblGrid>
              <a:tr h="1420911">
                <a:tc grid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Этапы освоения образовательного компонента программы аспирантуры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Курс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(год обучения/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семестр)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Общая </a:t>
                      </a:r>
                      <a:r>
                        <a:rPr lang="ru-RU" sz="1800"/>
                        <a:t>трудоем</a:t>
                      </a:r>
                      <a:endParaRPr lang="ru-RU" sz="18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кость,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часы/</a:t>
                      </a:r>
                      <a:r>
                        <a:rPr lang="ru-RU" sz="1800"/>
                        <a:t>зач.ед</a:t>
                      </a:r>
                      <a:r>
                        <a:rPr lang="ru-RU" sz="1800"/>
                        <a:t>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Контактная работа с преподавателем,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час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Самостоятельная работа, час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Форма промежуточной аттестации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74009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/>
                        <a:t>Дисциплины (модули), направленные на подготовку к кандидатским экзаменам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6073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История и философия науки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1/1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108/3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Допуск к кандидатскому экзамену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073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Иностранный язык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1/2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108/3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Допуск к кандидатскому экзамену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4009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/>
                        <a:t>Обязательные Дисциплины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6073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2.1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Общеуниверситетская дисциплина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1/1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36/1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36 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0 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Зачет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271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2.2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Общенаучная дисциплина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381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defRPr/>
                      </a:pPr>
                      <a:r>
                        <a:rPr lang="ru-RU" i="1">
                          <a:latin typeface="Times New Roman"/>
                          <a:cs typeface="Times New Roman"/>
                        </a:rPr>
                        <a:t>Современные методы научных исследований </a:t>
                      </a:r>
                      <a:endParaRPr/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   или</a:t>
                      </a:r>
                      <a:endParaRPr/>
                    </a:p>
                    <a:p>
                      <a:pPr marL="342900" marR="0" lvl="0" indent="-34290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defRPr/>
                      </a:pPr>
                      <a:r>
                        <a:rPr lang="en-US" i="1">
                          <a:latin typeface="Times New Roman"/>
                          <a:cs typeface="Times New Roman"/>
                        </a:rPr>
                        <a:t>Продвинутые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эмпирических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i="1">
                          <a:latin typeface="Times New Roman"/>
                          <a:cs typeface="Times New Roman"/>
                        </a:rPr>
                        <a:t>исследований</a:t>
                      </a: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1/2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108/3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72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Экзамен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1344" y="1642281"/>
            <a:ext cx="5459018" cy="36913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332656"/>
            <a:ext cx="9480550" cy="97564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4000" b="1">
                <a:solidFill>
                  <a:srgbClr val="0070C0"/>
                </a:solidFill>
                <a:latin typeface="Bookman Old Style"/>
                <a:ea typeface="+mn-ea"/>
                <a:cs typeface="+mn-cs"/>
              </a:rPr>
              <a:t>Первая общеуниверситетская лекция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50362" y="1772816"/>
            <a:ext cx="4993057" cy="259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15124" y="5485334"/>
            <a:ext cx="9533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70C0"/>
                </a:solidFill>
                <a:latin typeface="Bookman Old Style"/>
              </a:rPr>
              <a:t>После лекции Вы должны подойти к организаторам и сразу через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rgbClr val="0070C0"/>
                </a:solidFill>
                <a:latin typeface="Bookman Old Style"/>
              </a:rPr>
              <a:t> </a:t>
            </a:r>
            <a:r>
              <a:rPr lang="en-US" sz="2000" b="1" u="sng">
                <a:solidFill>
                  <a:srgbClr val="0070C0"/>
                </a:solidFill>
                <a:latin typeface="Bookman Old Style"/>
              </a:rPr>
              <a:t>QR</a:t>
            </a:r>
            <a:r>
              <a:rPr lang="ru-RU" sz="2000" b="1" u="sng">
                <a:solidFill>
                  <a:srgbClr val="0070C0"/>
                </a:solidFill>
                <a:latin typeface="Bookman Old Style"/>
              </a:rPr>
              <a:t>-код </a:t>
            </a:r>
            <a:r>
              <a:rPr lang="ru-RU" sz="2000" b="1">
                <a:solidFill>
                  <a:srgbClr val="0070C0"/>
                </a:solidFill>
                <a:latin typeface="Bookman Old Style"/>
              </a:rPr>
              <a:t>зарегистрироваться, после этого</a:t>
            </a:r>
            <a:r>
              <a:rPr lang="en-US" sz="2000" b="1">
                <a:solidFill>
                  <a:srgbClr val="0070C0"/>
                </a:solidFill>
                <a:latin typeface="Bookman Old Style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Bookman Old Style"/>
              </a:rPr>
              <a:t>Вы должны ответить</a:t>
            </a:r>
            <a:endParaRPr/>
          </a:p>
          <a:p>
            <a:pPr algn="just">
              <a:defRPr/>
            </a:pPr>
            <a:r>
              <a:rPr lang="ru-RU" sz="2000" b="1">
                <a:solidFill>
                  <a:srgbClr val="0070C0"/>
                </a:solidFill>
                <a:latin typeface="Bookman Old Style"/>
              </a:rPr>
              <a:t>на один вопрос по итогам прослушанной лекции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209" y="5667658"/>
            <a:ext cx="490175" cy="49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83432" y="286211"/>
            <a:ext cx="8364194" cy="1512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/>
              <a:t>ДОКТОРАНТУРА И АСПИРАНТУРА </a:t>
            </a:r>
            <a:br>
              <a:rPr lang="ru-RU" sz="4400"/>
            </a:br>
            <a:r>
              <a:rPr lang="ru-RU" sz="4400"/>
              <a:t>В ЛИЦАХ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3"/>
          <a:stretch/>
        </p:blipFill>
        <p:spPr bwMode="auto">
          <a:xfrm>
            <a:off x="4557814" y="1892178"/>
            <a:ext cx="1685687" cy="1926030"/>
          </a:xfrm>
          <a:prstGeom prst="rect">
            <a:avLst/>
          </a:prstGeom>
        </p:spPr>
      </p:pic>
      <p:sp>
        <p:nvSpPr>
          <p:cNvPr id="13" name="AutoShape 7"/>
          <p:cNvSpPr>
            <a:spLocks noChangeArrowheads="1" noChangeAspect="1"/>
          </p:cNvSpPr>
          <p:nvPr/>
        </p:nvSpPr>
        <p:spPr bwMode="auto">
          <a:xfrm>
            <a:off x="4191000" y="11906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9"/>
          <p:cNvSpPr>
            <a:spLocks noChangeArrowheads="1" noChangeAspect="1"/>
          </p:cNvSpPr>
          <p:nvPr/>
        </p:nvSpPr>
        <p:spPr bwMode="auto">
          <a:xfrm>
            <a:off x="4343400" y="13430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566128" y="4331346"/>
            <a:ext cx="1685686" cy="218717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1925274" y="2145471"/>
            <a:ext cx="2562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Мальцев Александр Андреевич </a:t>
            </a:r>
            <a:endParaRPr lang="ru-RU" sz="1200"/>
          </a:p>
          <a:p>
            <a:pPr>
              <a:defRPr/>
            </a:pPr>
            <a:r>
              <a:rPr lang="ru-RU" sz="1200"/>
              <a:t>Заместитель декана по аспирантуре и организации исследовательского процесса экономического факультета МГУ, д.э.н., доцент</a:t>
            </a:r>
            <a:endParaRPr/>
          </a:p>
          <a:p>
            <a:pPr>
              <a:defRPr/>
            </a:pPr>
            <a:r>
              <a:rPr lang="ru-RU" sz="1200"/>
              <a:t>email</a:t>
            </a:r>
            <a:r>
              <a:rPr lang="ru-RU" sz="1200"/>
              <a:t>: </a:t>
            </a:r>
            <a:r>
              <a:rPr lang="ru-RU" sz="1200" u="sng">
                <a:hlinkClick r:id="rId5" tooltip="mailto:almalzev@mail.ru"/>
              </a:rPr>
              <a:t>almalzev@mail.ru, </a:t>
            </a:r>
            <a:r>
              <a:rPr lang="ru-RU" sz="1200"/>
              <a:t> к. 712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1975529" y="4713245"/>
            <a:ext cx="2895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Гаджимурадова</a:t>
            </a:r>
            <a:r>
              <a:rPr lang="ru-RU" sz="1200" b="1">
                <a:solidFill>
                  <a:srgbClr val="495595"/>
                </a:solidFill>
              </a:rPr>
              <a:t> Амина </a:t>
            </a:r>
            <a:r>
              <a:rPr lang="ru-RU" sz="1200" b="1">
                <a:solidFill>
                  <a:srgbClr val="495595"/>
                </a:solidFill>
              </a:rPr>
              <a:t>Фридмановна</a:t>
            </a:r>
            <a:r>
              <a:rPr lang="ru-RU" sz="1200" b="1">
                <a:solidFill>
                  <a:srgbClr val="495595"/>
                </a:solidFill>
              </a:rPr>
              <a:t> </a:t>
            </a:r>
            <a:endParaRPr lang="ru-RU" sz="1200"/>
          </a:p>
          <a:p>
            <a:pPr>
              <a:defRPr/>
            </a:pPr>
            <a:r>
              <a:rPr lang="ru-RU" sz="1200"/>
              <a:t>Специалист 1-ой категории докторантуры и </a:t>
            </a:r>
            <a:r>
              <a:rPr lang="ru-RU" sz="1200"/>
              <a:t>апирантуры</a:t>
            </a:r>
            <a:endParaRPr lang="ru-RU" sz="1200"/>
          </a:p>
          <a:p>
            <a:pPr>
              <a:defRPr/>
            </a:pPr>
            <a:r>
              <a:rPr lang="ru-RU" sz="1200"/>
              <a:t>email</a:t>
            </a:r>
            <a:r>
              <a:rPr lang="ru-RU" sz="1200"/>
              <a:t>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6456040" y="2209382"/>
            <a:ext cx="2666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Ткаченко Рената Николаевна</a:t>
            </a:r>
            <a:endParaRPr lang="ru-RU" sz="1200"/>
          </a:p>
          <a:p>
            <a:pPr>
              <a:defRPr/>
            </a:pPr>
            <a:r>
              <a:rPr lang="ru-RU" sz="1200"/>
              <a:t>Заведующий докторантурой и </a:t>
            </a:r>
            <a:r>
              <a:rPr lang="ru-RU" sz="1200"/>
              <a:t>апирантурой</a:t>
            </a:r>
            <a:endParaRPr lang="ru-RU" sz="1200"/>
          </a:p>
          <a:p>
            <a:pPr>
              <a:defRPr/>
            </a:pPr>
            <a:r>
              <a:rPr lang="ru-RU" sz="1200"/>
              <a:t>email</a:t>
            </a:r>
            <a:r>
              <a:rPr lang="ru-RU" sz="1200"/>
              <a:t>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72, к. 562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6248400" y="4733474"/>
            <a:ext cx="245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 b="1">
                <a:solidFill>
                  <a:srgbClr val="495595"/>
                </a:solidFill>
              </a:rPr>
              <a:t>Тишкин Александр Сергеевич</a:t>
            </a:r>
            <a:endParaRPr lang="ru-RU" sz="1200"/>
          </a:p>
          <a:p>
            <a:pPr algn="l">
              <a:defRPr/>
            </a:pPr>
            <a:r>
              <a:rPr lang="ru-RU" sz="1200"/>
              <a:t>специалист 1-ой категории докторантуры и </a:t>
            </a:r>
            <a:r>
              <a:rPr lang="ru-RU" sz="1200"/>
              <a:t>апирантуры</a:t>
            </a:r>
            <a:endParaRPr lang="ru-RU" sz="1200"/>
          </a:p>
          <a:p>
            <a:pPr>
              <a:defRPr/>
            </a:pPr>
            <a:r>
              <a:rPr lang="ru-RU" sz="1200"/>
              <a:t>email</a:t>
            </a:r>
            <a:r>
              <a:rPr lang="ru-RU" sz="1200"/>
              <a:t>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6" name="AutoShape 17"/>
          <p:cNvSpPr>
            <a:spLocks noChangeArrowheads="1" noChangeAspect="1"/>
          </p:cNvSpPr>
          <p:nvPr/>
        </p:nvSpPr>
        <p:spPr bwMode="auto">
          <a:xfrm>
            <a:off x="9192344" y="1628800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3087" y="1792861"/>
            <a:ext cx="1822187" cy="20769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144" y="4286606"/>
            <a:ext cx="1822187" cy="2179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84480" y="151765"/>
            <a:ext cx="11826240" cy="14331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rgbClr val="0070C0"/>
                </a:solidFill>
                <a:latin typeface="Bookman Old Style"/>
              </a:rPr>
              <a:t>Курс «Современные методы научных исследований» (СМНИ, 2 семестр) – альтернативный способ пройти этот курс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/>
              <a:t>Пройти дистанционный курс «Как сделать научное исследование: методология, инструменты, методы» в Открытом университете Гайдара </a:t>
            </a:r>
            <a:endParaRPr/>
          </a:p>
          <a:p>
            <a:pPr>
              <a:defRPr/>
            </a:pPr>
            <a:r>
              <a:rPr lang="ru-RU"/>
              <a:t>Запись на курс до 10 октября 2023</a:t>
            </a:r>
            <a:endParaRPr/>
          </a:p>
          <a:p>
            <a:pPr>
              <a:defRPr/>
            </a:pPr>
            <a:r>
              <a:rPr lang="ru-RU"/>
              <a:t>Плюсы: </a:t>
            </a:r>
            <a:endParaRPr/>
          </a:p>
          <a:p>
            <a:pPr lvl="1">
              <a:defRPr/>
            </a:pPr>
            <a:r>
              <a:rPr lang="ru-RU"/>
              <a:t>при получении удостоверения зачитываются </a:t>
            </a:r>
            <a:endParaRPr/>
          </a:p>
          <a:p>
            <a:pPr marL="457200" lvl="1" indent="0">
              <a:buNone/>
              <a:defRPr/>
            </a:pPr>
            <a:r>
              <a:rPr lang="ru-RU"/>
              <a:t>по высшему баллу два проекта из трех обязательных</a:t>
            </a:r>
            <a:endParaRPr/>
          </a:p>
          <a:p>
            <a:pPr marL="457200" lvl="1" indent="0">
              <a:buNone/>
              <a:defRPr/>
            </a:pPr>
            <a:r>
              <a:rPr lang="ru-RU"/>
              <a:t>на курсе СМНИ (2/3 успеха);</a:t>
            </a:r>
            <a:endParaRPr/>
          </a:p>
          <a:p>
            <a:pPr lvl="1">
              <a:defRPr/>
            </a:pPr>
            <a:r>
              <a:rPr lang="ru-RU"/>
              <a:t>те же преподаватели;</a:t>
            </a:r>
            <a:endParaRPr/>
          </a:p>
          <a:p>
            <a:pPr lvl="1">
              <a:defRPr/>
            </a:pPr>
            <a:r>
              <a:rPr lang="ru-RU"/>
              <a:t>курс СМНИ будет для вас растянут на 2 семестра;</a:t>
            </a:r>
            <a:endParaRPr/>
          </a:p>
          <a:p>
            <a:pPr lvl="1">
              <a:defRPr/>
            </a:pPr>
            <a:r>
              <a:rPr lang="ru-RU"/>
              <a:t>дистанционный формат;</a:t>
            </a:r>
            <a:endParaRPr/>
          </a:p>
          <a:p>
            <a:pPr lvl="1">
              <a:defRPr/>
            </a:pPr>
            <a:r>
              <a:rPr lang="ru-RU"/>
              <a:t>для наших аспирантов бесплатно;</a:t>
            </a:r>
            <a:endParaRPr/>
          </a:p>
          <a:p>
            <a:pPr lvl="1">
              <a:defRPr/>
            </a:pPr>
            <a:r>
              <a:rPr lang="ru-RU"/>
              <a:t>сертификат о повышении квалификации.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37741" y="4001294"/>
            <a:ext cx="3807219" cy="2645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802880" y="33912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>
                <a:hlinkClick r:id="rId3" tooltip="http://gaidaruniversity.ru/methodology"/>
              </a:rPr>
              <a:t>Презентация и запись на курс:</a:t>
            </a:r>
            <a:endParaRPr/>
          </a:p>
          <a:p>
            <a:pPr>
              <a:defRPr/>
            </a:pPr>
            <a:r>
              <a:rPr lang="en" u="sng">
                <a:hlinkClick r:id="rId3" tooltip="http://gaidaruniversity.ru/methodology"/>
              </a:rPr>
              <a:t>http://gaidaruniversity.ru/methodology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39416" y="47600"/>
            <a:ext cx="8076162" cy="9925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Где найти на сайте программу по специальности?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771" y="1017202"/>
            <a:ext cx="5754633" cy="3032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90307" y="967011"/>
            <a:ext cx="5850542" cy="3149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43672" y="4210433"/>
            <a:ext cx="5139322" cy="2625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21908" y="448407"/>
            <a:ext cx="9479976" cy="1325563"/>
          </a:xfrm>
        </p:spPr>
        <p:txBody>
          <a:bodyPr/>
          <a:lstStyle/>
          <a:p>
            <a:pPr>
              <a:defRPr/>
            </a:pPr>
            <a:r>
              <a:rPr lang="ru-RU"/>
              <a:t>      </a:t>
            </a:r>
            <a:r>
              <a:rPr lang="ru-RU">
                <a:solidFill>
                  <a:srgbClr val="0070C0"/>
                </a:solidFill>
              </a:rPr>
              <a:t>НОРМАТИВНЫЕ  ДОКУМЕНТЫ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690688"/>
            <a:ext cx="9677843" cy="4351338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u="sng">
                <a:latin typeface="Bookman Old Style"/>
                <a:hlinkClick r:id="rId2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>
                <a:latin typeface="Bookman Old Style"/>
              </a:rPr>
              <a:t> </a:t>
            </a:r>
            <a:r>
              <a:rPr lang="ru-RU" sz="2400">
                <a:latin typeface="Bookman Old Style"/>
              </a:rPr>
              <a:t>(п. 22 «Не позднее 30 календарных дней с даты начала освоения программы аспирантуры (адъюнктуры), установленной в соответствии с </a:t>
            </a:r>
            <a:r>
              <a:rPr lang="ru-RU" sz="2400" u="sng">
                <a:latin typeface="Bookman Old Style"/>
                <a:hlinkClick r:id="rId3" tooltip="https://base.garant.ru/403137971/2752b95199862dd7904759ddec0d7547/#block_1013"/>
              </a:rPr>
              <a:t>пунктом 13</a:t>
            </a:r>
            <a:r>
              <a:rPr lang="ru-RU" sz="2400">
                <a:latin typeface="Bookman Old Style"/>
              </a:rPr>
              <a:t> настоящего Положения, аспиранту (адъюнкту) назначается научный руководитель, утверждается индивидуальный план работы, включающий индивидуальный план научной деятельности и индивидуальный учебный план (далее - индивидуальный план работы), а также тема диссертации в рамках программы аспирантуры (адъюнктуры) и основных направлений научной (научно-исследовательской) деятельности организации»).</a:t>
            </a:r>
            <a:endParaRPr lang="ru-RU" sz="2400" u="sng">
              <a:latin typeface="Bookman Old Style"/>
            </a:endParaRPr>
          </a:p>
          <a:p>
            <a:pPr algn="just">
              <a:defRPr/>
            </a:pPr>
            <a:r>
              <a:rPr lang="ru-RU" u="sng">
                <a:latin typeface="Bookman Old Style"/>
                <a:hlinkClick r:id="rId4" tooltip="https://drive.google.com/file/d/1MBAYF98bKTP99KPStGdfOGCku-stxfZY/view?usp=sharing"/>
              </a:rPr>
              <a:t>Положение об индивидуальном плане работы аспирантов и прикрепленных лиц, утвержденное Приказом МГУ  имени М.В. Ломоносова № 365 от 31.03.2023 г.</a:t>
            </a:r>
            <a:endParaRPr lang="ru-RU">
              <a:latin typeface="Bookman Old Style"/>
            </a:endParaRPr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96815" y="263741"/>
            <a:ext cx="157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Основание: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19566" y="6317673"/>
            <a:ext cx="372434" cy="603308"/>
          </a:xfrm>
        </p:spPr>
        <p:txBody>
          <a:bodyPr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6190" y="7589"/>
            <a:ext cx="9479976" cy="13255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70C0"/>
                </a:solidFill>
              </a:rPr>
              <a:t>Структура ИНДИВИДУАЛЬНОГО ПЛАНА</a:t>
            </a: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448096" y="1535556"/>
            <a:ext cx="4951580" cy="2258196"/>
          </a:xfrm>
          <a:custGeom>
            <a:avLst/>
            <a:gdLst/>
            <a:ahLst/>
            <a:cxnLst/>
            <a:rect l="l" t="t" r="r" b="b"/>
            <a:pathLst>
              <a:path w="5710555" h="2601595" fill="norm" stroke="1" extrusionOk="0">
                <a:moveTo>
                  <a:pt x="5710428" y="0"/>
                </a:moveTo>
                <a:lnTo>
                  <a:pt x="433578" y="0"/>
                </a:lnTo>
                <a:lnTo>
                  <a:pt x="386334" y="2544"/>
                </a:lnTo>
                <a:lnTo>
                  <a:pt x="340565" y="10003"/>
                </a:lnTo>
                <a:lnTo>
                  <a:pt x="296533" y="22110"/>
                </a:lnTo>
                <a:lnTo>
                  <a:pt x="254504" y="38600"/>
                </a:lnTo>
                <a:lnTo>
                  <a:pt x="214742" y="59210"/>
                </a:lnTo>
                <a:lnTo>
                  <a:pt x="177512" y="83673"/>
                </a:lnTo>
                <a:lnTo>
                  <a:pt x="143078" y="111726"/>
                </a:lnTo>
                <a:lnTo>
                  <a:pt x="111704" y="143103"/>
                </a:lnTo>
                <a:lnTo>
                  <a:pt x="83655" y="177539"/>
                </a:lnTo>
                <a:lnTo>
                  <a:pt x="59196" y="214771"/>
                </a:lnTo>
                <a:lnTo>
                  <a:pt x="38590" y="254532"/>
                </a:lnTo>
                <a:lnTo>
                  <a:pt x="22104" y="296558"/>
                </a:lnTo>
                <a:lnTo>
                  <a:pt x="10000" y="340584"/>
                </a:lnTo>
                <a:lnTo>
                  <a:pt x="2544" y="386345"/>
                </a:lnTo>
                <a:lnTo>
                  <a:pt x="0" y="433577"/>
                </a:lnTo>
                <a:lnTo>
                  <a:pt x="0" y="2601468"/>
                </a:lnTo>
                <a:lnTo>
                  <a:pt x="5710428" y="2601468"/>
                </a:lnTo>
                <a:lnTo>
                  <a:pt x="57104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 txBox="1"/>
          <p:nvPr/>
        </p:nvSpPr>
        <p:spPr bwMode="auto">
          <a:xfrm>
            <a:off x="947497" y="1887184"/>
            <a:ext cx="4342130" cy="15029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ИНДИВИДУАЛЬНЫЙ </a:t>
            </a:r>
            <a:endParaRPr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ПЛАН</a:t>
            </a:r>
            <a:endParaRPr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 НАУЧНОЙ ДЕЯТЕЛЬНОСТИ</a:t>
            </a:r>
            <a:endParaRPr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" name="object 5"/>
          <p:cNvGrpSpPr/>
          <p:nvPr/>
        </p:nvGrpSpPr>
        <p:grpSpPr bwMode="auto">
          <a:xfrm>
            <a:off x="5404957" y="1517617"/>
            <a:ext cx="4717035" cy="2296724"/>
            <a:chOff x="6108191" y="1536191"/>
            <a:chExt cx="5710555" cy="2656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6"/>
            <p:cNvSpPr/>
            <p:nvPr/>
          </p:nvSpPr>
          <p:spPr bwMode="auto">
            <a:xfrm>
              <a:off x="6108191" y="1536191"/>
              <a:ext cx="5710555" cy="2600325"/>
            </a:xfrm>
            <a:custGeom>
              <a:avLst/>
              <a:gdLst/>
              <a:ahLst/>
              <a:cxnLst/>
              <a:rect l="l" t="t" r="r" b="b"/>
              <a:pathLst>
                <a:path w="5710555" h="2600325" fill="norm" stroke="1" extrusionOk="0">
                  <a:moveTo>
                    <a:pt x="527710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5710428" y="2599944"/>
                  </a:lnTo>
                  <a:lnTo>
                    <a:pt x="5710428" y="433324"/>
                  </a:lnTo>
                  <a:lnTo>
                    <a:pt x="5707884" y="386117"/>
                  </a:lnTo>
                  <a:lnTo>
                    <a:pt x="5700431" y="340380"/>
                  </a:lnTo>
                  <a:lnTo>
                    <a:pt x="5688332" y="296379"/>
                  </a:lnTo>
                  <a:lnTo>
                    <a:pt x="5671851" y="254377"/>
                  </a:lnTo>
                  <a:lnTo>
                    <a:pt x="5651255" y="214639"/>
                  </a:lnTo>
                  <a:lnTo>
                    <a:pt x="5626807" y="177430"/>
                  </a:lnTo>
                  <a:lnTo>
                    <a:pt x="5598771" y="143014"/>
                  </a:lnTo>
                  <a:lnTo>
                    <a:pt x="5567413" y="111656"/>
                  </a:lnTo>
                  <a:lnTo>
                    <a:pt x="5532997" y="83620"/>
                  </a:lnTo>
                  <a:lnTo>
                    <a:pt x="5495788" y="59172"/>
                  </a:lnTo>
                  <a:lnTo>
                    <a:pt x="5456050" y="38576"/>
                  </a:lnTo>
                  <a:lnTo>
                    <a:pt x="5414048" y="22095"/>
                  </a:lnTo>
                  <a:lnTo>
                    <a:pt x="5370047" y="9996"/>
                  </a:lnTo>
                  <a:lnTo>
                    <a:pt x="5324310" y="2543"/>
                  </a:lnTo>
                  <a:lnTo>
                    <a:pt x="5277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7"/>
            <p:cNvSpPr/>
            <p:nvPr/>
          </p:nvSpPr>
          <p:spPr bwMode="auto">
            <a:xfrm>
              <a:off x="6108191" y="1536191"/>
              <a:ext cx="5710555" cy="2656322"/>
            </a:xfrm>
            <a:custGeom>
              <a:avLst/>
              <a:gdLst/>
              <a:ahLst/>
              <a:cxnLst/>
              <a:rect l="l" t="t" r="r" b="b"/>
              <a:pathLst>
                <a:path w="5710555" h="2600325" fill="norm" stroke="1" extrusionOk="0">
                  <a:moveTo>
                    <a:pt x="0" y="0"/>
                  </a:moveTo>
                  <a:lnTo>
                    <a:pt x="5277104" y="0"/>
                  </a:lnTo>
                  <a:lnTo>
                    <a:pt x="5324310" y="2543"/>
                  </a:lnTo>
                  <a:lnTo>
                    <a:pt x="5370047" y="9996"/>
                  </a:lnTo>
                  <a:lnTo>
                    <a:pt x="5414048" y="22095"/>
                  </a:lnTo>
                  <a:lnTo>
                    <a:pt x="5456050" y="38576"/>
                  </a:lnTo>
                  <a:lnTo>
                    <a:pt x="5495788" y="59172"/>
                  </a:lnTo>
                  <a:lnTo>
                    <a:pt x="5532997" y="83620"/>
                  </a:lnTo>
                  <a:lnTo>
                    <a:pt x="5567413" y="111656"/>
                  </a:lnTo>
                  <a:lnTo>
                    <a:pt x="5598771" y="143014"/>
                  </a:lnTo>
                  <a:lnTo>
                    <a:pt x="5626807" y="177430"/>
                  </a:lnTo>
                  <a:lnTo>
                    <a:pt x="5651255" y="214639"/>
                  </a:lnTo>
                  <a:lnTo>
                    <a:pt x="5671851" y="254377"/>
                  </a:lnTo>
                  <a:lnTo>
                    <a:pt x="5688332" y="296379"/>
                  </a:lnTo>
                  <a:lnTo>
                    <a:pt x="5700431" y="340380"/>
                  </a:lnTo>
                  <a:lnTo>
                    <a:pt x="5707884" y="386117"/>
                  </a:lnTo>
                  <a:lnTo>
                    <a:pt x="5710428" y="433324"/>
                  </a:lnTo>
                  <a:lnTo>
                    <a:pt x="5710428" y="2599944"/>
                  </a:lnTo>
                  <a:lnTo>
                    <a:pt x="0" y="25999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8"/>
          <p:cNvSpPr txBox="1"/>
          <p:nvPr/>
        </p:nvSpPr>
        <p:spPr bwMode="auto">
          <a:xfrm>
            <a:off x="5547489" y="2057229"/>
            <a:ext cx="4597758" cy="11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ОТЧЕТЫ</a:t>
            </a:r>
            <a:endParaRPr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>
                <a:solidFill>
                  <a:schemeClr val="bg1"/>
                </a:solidFill>
                <a:latin typeface="Calibri"/>
                <a:cs typeface="Calibri"/>
              </a:rPr>
              <a:t> О РЕЗУЛЬТАТАХ НАУЧНОЙ ДЕЯТЕЛЬНОСТИ</a:t>
            </a:r>
            <a:endParaRPr sz="25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 bwMode="auto">
          <a:xfrm>
            <a:off x="414197" y="3793754"/>
            <a:ext cx="5013572" cy="2517500"/>
            <a:chOff x="389890" y="4129785"/>
            <a:chExt cx="5725160" cy="2614295"/>
          </a:xfrm>
          <a:solidFill>
            <a:srgbClr val="7030A0"/>
          </a:solidFill>
        </p:grpSpPr>
        <p:sp>
          <p:nvSpPr>
            <p:cNvPr id="12" name="object 10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fill="norm" stroke="1" extrusionOk="0">
                  <a:moveTo>
                    <a:pt x="5711952" y="0"/>
                  </a:moveTo>
                  <a:lnTo>
                    <a:pt x="0" y="0"/>
                  </a:lnTo>
                  <a:lnTo>
                    <a:pt x="0" y="2167877"/>
                  </a:lnTo>
                  <a:lnTo>
                    <a:pt x="2544" y="2215122"/>
                  </a:lnTo>
                  <a:lnTo>
                    <a:pt x="10000" y="2260894"/>
                  </a:lnTo>
                  <a:lnTo>
                    <a:pt x="22104" y="2304927"/>
                  </a:lnTo>
                  <a:lnTo>
                    <a:pt x="38591" y="2346958"/>
                  </a:lnTo>
                  <a:lnTo>
                    <a:pt x="59196" y="2386721"/>
                  </a:lnTo>
                  <a:lnTo>
                    <a:pt x="83656" y="2423952"/>
                  </a:lnTo>
                  <a:lnTo>
                    <a:pt x="111705" y="2458387"/>
                  </a:lnTo>
                  <a:lnTo>
                    <a:pt x="143080" y="2489762"/>
                  </a:lnTo>
                  <a:lnTo>
                    <a:pt x="177515" y="2517811"/>
                  </a:lnTo>
                  <a:lnTo>
                    <a:pt x="214746" y="2542271"/>
                  </a:lnTo>
                  <a:lnTo>
                    <a:pt x="254509" y="2562876"/>
                  </a:lnTo>
                  <a:lnTo>
                    <a:pt x="296540" y="2579363"/>
                  </a:lnTo>
                  <a:lnTo>
                    <a:pt x="340573" y="2591467"/>
                  </a:lnTo>
                  <a:lnTo>
                    <a:pt x="386345" y="2598923"/>
                  </a:lnTo>
                  <a:lnTo>
                    <a:pt x="433590" y="2601468"/>
                  </a:lnTo>
                  <a:lnTo>
                    <a:pt x="5711952" y="2601468"/>
                  </a:lnTo>
                  <a:lnTo>
                    <a:pt x="5711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1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fill="norm" stroke="1" extrusionOk="0">
                  <a:moveTo>
                    <a:pt x="5711952" y="2601468"/>
                  </a:moveTo>
                  <a:lnTo>
                    <a:pt x="433590" y="2601468"/>
                  </a:lnTo>
                  <a:lnTo>
                    <a:pt x="386345" y="2598923"/>
                  </a:lnTo>
                  <a:lnTo>
                    <a:pt x="340573" y="2591467"/>
                  </a:lnTo>
                  <a:lnTo>
                    <a:pt x="296540" y="2579363"/>
                  </a:lnTo>
                  <a:lnTo>
                    <a:pt x="254509" y="2562876"/>
                  </a:lnTo>
                  <a:lnTo>
                    <a:pt x="214746" y="2542271"/>
                  </a:lnTo>
                  <a:lnTo>
                    <a:pt x="177515" y="2517811"/>
                  </a:lnTo>
                  <a:lnTo>
                    <a:pt x="143080" y="2489762"/>
                  </a:lnTo>
                  <a:lnTo>
                    <a:pt x="111705" y="2458387"/>
                  </a:lnTo>
                  <a:lnTo>
                    <a:pt x="83656" y="2423952"/>
                  </a:lnTo>
                  <a:lnTo>
                    <a:pt x="59196" y="2386721"/>
                  </a:lnTo>
                  <a:lnTo>
                    <a:pt x="38591" y="2346958"/>
                  </a:lnTo>
                  <a:lnTo>
                    <a:pt x="22104" y="2304927"/>
                  </a:lnTo>
                  <a:lnTo>
                    <a:pt x="10000" y="2260894"/>
                  </a:lnTo>
                  <a:lnTo>
                    <a:pt x="2544" y="2215122"/>
                  </a:lnTo>
                  <a:lnTo>
                    <a:pt x="0" y="2167877"/>
                  </a:lnTo>
                  <a:lnTo>
                    <a:pt x="0" y="0"/>
                  </a:lnTo>
                  <a:lnTo>
                    <a:pt x="5711952" y="0"/>
                  </a:lnTo>
                  <a:lnTo>
                    <a:pt x="5711952" y="260146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" name="object 12"/>
          <p:cNvSpPr txBox="1"/>
          <p:nvPr/>
        </p:nvSpPr>
        <p:spPr bwMode="auto">
          <a:xfrm>
            <a:off x="896190" y="4405291"/>
            <a:ext cx="4268238" cy="12304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2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2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500" spc="1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1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rgbClr val="FFFFFF"/>
                </a:solidFill>
                <a:latin typeface="Calibri"/>
                <a:cs typeface="Calibri"/>
              </a:rPr>
              <a:t>ПЛАН </a:t>
            </a:r>
            <a:endParaRPr lang="ru-RU" sz="2500" spc="-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500" spc="-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>
                <a:solidFill>
                  <a:srgbClr val="FFFFFF"/>
                </a:solidFill>
                <a:latin typeface="Calibri"/>
                <a:cs typeface="Calibri"/>
              </a:rPr>
              <a:t>(ВКЛЮЧАЯ</a:t>
            </a:r>
            <a:r>
              <a:rPr sz="2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>
                <a:solidFill>
                  <a:srgbClr val="FFFFFF"/>
                </a:solidFill>
                <a:latin typeface="Calibri"/>
                <a:cs typeface="Calibri"/>
              </a:rPr>
              <a:t>ПРАКТИКУ)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5399676" y="3808210"/>
            <a:ext cx="4727563" cy="2523631"/>
            <a:chOff x="6101841" y="4129785"/>
            <a:chExt cx="5723255" cy="2614295"/>
          </a:xfrm>
          <a:solidFill>
            <a:srgbClr val="CC99FF"/>
          </a:solidFill>
        </p:grpSpPr>
        <p:sp>
          <p:nvSpPr>
            <p:cNvPr id="16" name="object 14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fill="norm" stroke="1" extrusionOk="0">
                  <a:moveTo>
                    <a:pt x="571042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5276850" y="2601468"/>
                  </a:lnTo>
                  <a:lnTo>
                    <a:pt x="5324082" y="2598923"/>
                  </a:lnTo>
                  <a:lnTo>
                    <a:pt x="5369843" y="2591467"/>
                  </a:lnTo>
                  <a:lnTo>
                    <a:pt x="5413869" y="2579363"/>
                  </a:lnTo>
                  <a:lnTo>
                    <a:pt x="5455895" y="2562876"/>
                  </a:lnTo>
                  <a:lnTo>
                    <a:pt x="5495656" y="2542271"/>
                  </a:lnTo>
                  <a:lnTo>
                    <a:pt x="5532888" y="2517811"/>
                  </a:lnTo>
                  <a:lnTo>
                    <a:pt x="5567324" y="2489762"/>
                  </a:lnTo>
                  <a:lnTo>
                    <a:pt x="5598701" y="2458387"/>
                  </a:lnTo>
                  <a:lnTo>
                    <a:pt x="5626754" y="2423952"/>
                  </a:lnTo>
                  <a:lnTo>
                    <a:pt x="5651217" y="2386721"/>
                  </a:lnTo>
                  <a:lnTo>
                    <a:pt x="5671827" y="2346958"/>
                  </a:lnTo>
                  <a:lnTo>
                    <a:pt x="5688317" y="2304927"/>
                  </a:lnTo>
                  <a:lnTo>
                    <a:pt x="5700424" y="2260894"/>
                  </a:lnTo>
                  <a:lnTo>
                    <a:pt x="5707883" y="2215122"/>
                  </a:lnTo>
                  <a:lnTo>
                    <a:pt x="5710428" y="2167877"/>
                  </a:lnTo>
                  <a:lnTo>
                    <a:pt x="57104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5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fill="norm" stroke="1" extrusionOk="0">
                  <a:moveTo>
                    <a:pt x="5710428" y="0"/>
                  </a:moveTo>
                  <a:lnTo>
                    <a:pt x="5710428" y="2167877"/>
                  </a:lnTo>
                  <a:lnTo>
                    <a:pt x="5707883" y="2215122"/>
                  </a:lnTo>
                  <a:lnTo>
                    <a:pt x="5700424" y="2260894"/>
                  </a:lnTo>
                  <a:lnTo>
                    <a:pt x="5688317" y="2304927"/>
                  </a:lnTo>
                  <a:lnTo>
                    <a:pt x="5671827" y="2346958"/>
                  </a:lnTo>
                  <a:lnTo>
                    <a:pt x="5651217" y="2386721"/>
                  </a:lnTo>
                  <a:lnTo>
                    <a:pt x="5626754" y="2423952"/>
                  </a:lnTo>
                  <a:lnTo>
                    <a:pt x="5598701" y="2458387"/>
                  </a:lnTo>
                  <a:lnTo>
                    <a:pt x="5567324" y="2489762"/>
                  </a:lnTo>
                  <a:lnTo>
                    <a:pt x="5532888" y="2517811"/>
                  </a:lnTo>
                  <a:lnTo>
                    <a:pt x="5495656" y="2542271"/>
                  </a:lnTo>
                  <a:lnTo>
                    <a:pt x="5455895" y="2562876"/>
                  </a:lnTo>
                  <a:lnTo>
                    <a:pt x="5413869" y="2579363"/>
                  </a:lnTo>
                  <a:lnTo>
                    <a:pt x="5369843" y="2591467"/>
                  </a:lnTo>
                  <a:lnTo>
                    <a:pt x="5324082" y="2598923"/>
                  </a:lnTo>
                  <a:lnTo>
                    <a:pt x="5276850" y="2601468"/>
                  </a:lnTo>
                  <a:lnTo>
                    <a:pt x="0" y="2601468"/>
                  </a:lnTo>
                  <a:lnTo>
                    <a:pt x="0" y="0"/>
                  </a:lnTo>
                  <a:lnTo>
                    <a:pt x="5710428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6"/>
          <p:cNvSpPr txBox="1"/>
          <p:nvPr/>
        </p:nvSpPr>
        <p:spPr bwMode="auto">
          <a:xfrm>
            <a:off x="5563374" y="4443763"/>
            <a:ext cx="4417453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2500" b="1" spc="-6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500" b="1" spc="-10">
                <a:solidFill>
                  <a:srgbClr val="FFFFFF"/>
                </a:solidFill>
                <a:latin typeface="Calibri"/>
                <a:cs typeface="Calibri"/>
              </a:rPr>
              <a:t>ТЧЕ</a:t>
            </a:r>
            <a:r>
              <a:rPr sz="2500" b="1" spc="-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lang="ru-RU" sz="2500" b="1" spc="-2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 spc="-5">
                <a:solidFill>
                  <a:srgbClr val="FFFFFF"/>
                </a:solidFill>
                <a:latin typeface="Calibri"/>
                <a:cs typeface="Calibri"/>
              </a:rPr>
              <a:t>  О ПРОХОЖДЕНИИ </a:t>
            </a:r>
            <a:endParaRPr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 spc="-5">
                <a:solidFill>
                  <a:srgbClr val="FFFFFF"/>
                </a:solidFill>
                <a:latin typeface="Calibri"/>
                <a:cs typeface="Calibri"/>
              </a:rPr>
              <a:t>ПРАКТИКИ</a:t>
            </a:r>
            <a:r>
              <a:rPr lang="ru-RU" sz="2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02687" y="6492875"/>
            <a:ext cx="389313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3893" y="233408"/>
            <a:ext cx="9479976" cy="132556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Кто заполняет  индивидуальный план?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7785" y="1340140"/>
            <a:ext cx="10612191" cy="4811802"/>
          </a:xfrm>
        </p:spPr>
        <p:txBody>
          <a:bodyPr>
            <a:normAutofit fontScale="92500" lnSpcReduction="10000"/>
          </a:bodyPr>
          <a:lstStyle/>
          <a:p>
            <a:pPr marL="241300" marR="163195" algn="just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  <a:tab pos="4262120" algn="l"/>
              </a:tabLst>
              <a:defRPr/>
            </a:pPr>
            <a:r>
              <a:rPr lang="ru-RU" b="1" u="sng" spc="-35">
                <a:latin typeface="Bookman Old Style"/>
                <a:cs typeface="Calibri"/>
              </a:rPr>
              <a:t>АСПИРАНТ</a:t>
            </a:r>
            <a:r>
              <a:rPr lang="ru-RU" b="1" spc="30">
                <a:latin typeface="Bookman Old Style"/>
                <a:cs typeface="Calibri"/>
              </a:rPr>
              <a:t> </a:t>
            </a:r>
            <a:r>
              <a:rPr lang="ru-RU" spc="30">
                <a:latin typeface="Bookman Old Style"/>
                <a:cs typeface="Calibri"/>
              </a:rPr>
              <a:t>заполняет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spc="-20">
                <a:latin typeface="Bookman Old Style"/>
                <a:cs typeface="Calibri"/>
              </a:rPr>
              <a:t>согласует</a:t>
            </a:r>
            <a:r>
              <a:rPr lang="ru-RU" spc="-25">
                <a:latin typeface="Bookman Old Style"/>
                <a:cs typeface="Calibri"/>
              </a:rPr>
              <a:t> </a:t>
            </a:r>
            <a:r>
              <a:rPr lang="ru-RU" b="1" i="1" spc="5">
                <a:latin typeface="Bookman Old Style"/>
                <a:cs typeface="Calibri"/>
              </a:rPr>
              <a:t>ИНДИВИДУАЛЬНЫЙ ПЛАН</a:t>
            </a:r>
            <a:r>
              <a:rPr lang="ru-RU" b="1" i="1" spc="3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с </a:t>
            </a:r>
            <a:r>
              <a:rPr lang="ru-RU" spc="-62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научным</a:t>
            </a:r>
            <a:r>
              <a:rPr lang="ru-RU" spc="20">
                <a:latin typeface="Bookman Old Style"/>
                <a:cs typeface="Calibri"/>
              </a:rPr>
              <a:t> </a:t>
            </a:r>
            <a:r>
              <a:rPr lang="ru-RU" spc="-25">
                <a:latin typeface="Bookman Old Style"/>
                <a:cs typeface="Calibri"/>
              </a:rPr>
              <a:t>руководителем не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10">
                <a:latin typeface="Bookman Old Style"/>
                <a:cs typeface="Calibri"/>
              </a:rPr>
              <a:t>позднее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7</a:t>
            </a:r>
            <a:r>
              <a:rPr lang="ru-RU" b="1" spc="1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ДНЕЙ</a:t>
            </a:r>
            <a:r>
              <a:rPr lang="ru-RU" b="1" spc="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с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10">
                <a:solidFill>
                  <a:srgbClr val="FF0000"/>
                </a:solidFill>
                <a:latin typeface="Bookman Old Style"/>
                <a:cs typeface="Calibri"/>
              </a:rPr>
              <a:t>момента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зачисления в аспирантуру.</a:t>
            </a:r>
            <a:endParaRPr lang="ru-RU">
              <a:latin typeface="Bookman Old Style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u="sng" spc="-30">
                <a:latin typeface="Bookman Old Style"/>
                <a:cs typeface="Calibri"/>
              </a:rPr>
              <a:t>НАУЧНЫЙ</a:t>
            </a:r>
            <a:r>
              <a:rPr lang="ru-RU" b="1" u="sng" spc="10">
                <a:latin typeface="Bookman Old Style"/>
                <a:cs typeface="Calibri"/>
              </a:rPr>
              <a:t> </a:t>
            </a:r>
            <a:r>
              <a:rPr lang="ru-RU" b="1" u="sng" spc="-20">
                <a:latin typeface="Bookman Old Style"/>
                <a:cs typeface="Calibri"/>
              </a:rPr>
              <a:t>РУКОВОДИТЕЛЬ</a:t>
            </a:r>
            <a:r>
              <a:rPr lang="ru-RU" b="1" spc="20">
                <a:latin typeface="Bookman Old Style"/>
                <a:cs typeface="Calibri"/>
              </a:rPr>
              <a:t> </a:t>
            </a:r>
            <a:r>
              <a:rPr lang="ru-RU" spc="-30">
                <a:latin typeface="Bookman Old Style"/>
                <a:cs typeface="Calibri"/>
              </a:rPr>
              <a:t>согласует документ,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подтверждая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>
                <a:latin typeface="Bookman Old Style"/>
                <a:cs typeface="Calibri"/>
              </a:rPr>
              <a:t>своей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визой. </a:t>
            </a:r>
            <a:endParaRPr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u="sng" spc="-50">
                <a:latin typeface="Bookman Old Style"/>
                <a:cs typeface="Calibri"/>
              </a:rPr>
              <a:t>КАФЕДРА</a:t>
            </a:r>
            <a:r>
              <a:rPr lang="ru-RU" b="1" spc="2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–</a:t>
            </a: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spc="-10">
                <a:latin typeface="Bookman Old Style"/>
                <a:cs typeface="Calibri"/>
              </a:rPr>
              <a:t>рассматривает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b="1" i="1" spc="5">
                <a:latin typeface="Bookman Old Style"/>
                <a:cs typeface="Calibri"/>
              </a:rPr>
              <a:t>ИНДИВИДУАЛЬНЫЙ ПЛАН</a:t>
            </a:r>
            <a:r>
              <a:rPr lang="ru-RU" b="1" i="1" spc="30">
                <a:latin typeface="Bookman Old Style"/>
                <a:cs typeface="Calibri"/>
              </a:rPr>
              <a:t>  </a:t>
            </a:r>
            <a:r>
              <a:rPr lang="ru-RU" spc="30">
                <a:latin typeface="Bookman Old Style"/>
                <a:cs typeface="Calibri"/>
              </a:rPr>
              <a:t>аспиранта</a:t>
            </a:r>
            <a:r>
              <a:rPr lang="ru-RU" b="1" i="1" spc="30">
                <a:latin typeface="Bookman Old Style"/>
                <a:cs typeface="Calibri"/>
              </a:rPr>
              <a:t> </a:t>
            </a:r>
            <a:r>
              <a:rPr lang="ru-RU" spc="30">
                <a:latin typeface="Bookman Old Style"/>
                <a:cs typeface="Calibri"/>
              </a:rPr>
              <a:t>на заседании кафедры.</a:t>
            </a:r>
            <a:r>
              <a:rPr lang="ru-RU" spc="15">
                <a:latin typeface="Bookman Old Style"/>
                <a:cs typeface="Calibri"/>
              </a:rPr>
              <a:t> После обсуждения, выносится предложение о </a:t>
            </a:r>
            <a:r>
              <a:rPr lang="ru-RU" spc="-15">
                <a:latin typeface="Bookman Old Style"/>
                <a:cs typeface="Calibri"/>
              </a:rPr>
              <a:t>рекомендации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внести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изменения</a:t>
            </a:r>
            <a:r>
              <a:rPr lang="ru-RU" spc="-10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5">
                <a:latin typeface="Bookman Old Style"/>
                <a:cs typeface="Calibri"/>
              </a:rPr>
              <a:t>утвердить.</a:t>
            </a:r>
            <a:endParaRPr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pc="10">
                <a:latin typeface="Bookman Old Style"/>
                <a:cs typeface="Calibri"/>
              </a:rPr>
              <a:t> </a:t>
            </a:r>
            <a:r>
              <a:rPr lang="ru-RU" b="1" i="1" spc="-5">
                <a:solidFill>
                  <a:srgbClr val="7030A0"/>
                </a:solidFill>
                <a:latin typeface="Bookman Old Style"/>
                <a:cs typeface="Calibri"/>
              </a:rPr>
              <a:t>ИНДИВИДУАЛЬНЫЙ ПЛАН </a:t>
            </a:r>
            <a:r>
              <a:rPr lang="ru-RU" b="1" i="1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spc="-20">
                <a:solidFill>
                  <a:srgbClr val="7030A0"/>
                </a:solidFill>
                <a:latin typeface="Bookman Old Style"/>
                <a:cs typeface="Calibri"/>
              </a:rPr>
              <a:t>должен</a:t>
            </a:r>
            <a:r>
              <a:rPr lang="ru-RU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spc="-5">
                <a:solidFill>
                  <a:srgbClr val="7030A0"/>
                </a:solidFill>
                <a:latin typeface="Bookman Old Style"/>
                <a:cs typeface="Calibri"/>
              </a:rPr>
              <a:t>быть  </a:t>
            </a:r>
            <a:r>
              <a:rPr lang="ru-RU" spc="-10">
                <a:solidFill>
                  <a:srgbClr val="7030A0"/>
                </a:solidFill>
                <a:latin typeface="Bookman Old Style"/>
                <a:cs typeface="Calibri"/>
              </a:rPr>
              <a:t>утвержден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не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позднее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 10</a:t>
            </a:r>
            <a:r>
              <a:rPr lang="ru-RU" b="1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  <a:latin typeface="Bookman Old Style"/>
                <a:cs typeface="Calibri"/>
              </a:rPr>
              <a:t>ДНЕЙ</a:t>
            </a:r>
            <a:r>
              <a:rPr lang="ru-RU" b="1" spc="5">
                <a:solidFill>
                  <a:srgbClr val="FF0000"/>
                </a:solidFill>
                <a:latin typeface="Bookman Old Style"/>
                <a:cs typeface="Calibri"/>
              </a:rPr>
              <a:t> с момента зачисления</a:t>
            </a:r>
            <a:r>
              <a:rPr lang="ru-RU" b="1" spc="-25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620">
                <a:solidFill>
                  <a:srgbClr val="FF0000"/>
                </a:solidFill>
                <a:latin typeface="Bookman Old Style"/>
                <a:cs typeface="Calibri"/>
              </a:rPr>
              <a:t> </a:t>
            </a:r>
            <a:r>
              <a:rPr lang="ru-RU" b="1" spc="-25">
                <a:solidFill>
                  <a:srgbClr val="FF0000"/>
                </a:solidFill>
                <a:latin typeface="Bookman Old Style"/>
                <a:cs typeface="Calibri"/>
              </a:rPr>
              <a:t>АСПИРАНТА!</a:t>
            </a:r>
            <a:endParaRPr lang="ru-RU">
              <a:latin typeface="Bookman Old Style"/>
              <a:cs typeface="Calibri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902440" y="6422851"/>
            <a:ext cx="28956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234060"/>
            <a:ext cx="192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Должно быть…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2037" y="99229"/>
            <a:ext cx="9479976" cy="62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В</a:t>
            </a:r>
            <a:r>
              <a:rPr lang="ru-RU" spc="-114">
                <a:solidFill>
                  <a:srgbClr val="FF0000"/>
                </a:solidFill>
              </a:rPr>
              <a:t> </a:t>
            </a:r>
            <a:r>
              <a:rPr lang="ru-RU" spc="-30">
                <a:solidFill>
                  <a:srgbClr val="FF0000"/>
                </a:solidFill>
              </a:rPr>
              <a:t>КАКИЕ</a:t>
            </a:r>
            <a:r>
              <a:rPr lang="ru-RU" spc="-150">
                <a:solidFill>
                  <a:srgbClr val="FF0000"/>
                </a:solidFill>
              </a:rPr>
              <a:t> </a:t>
            </a:r>
            <a:r>
              <a:rPr lang="ru-RU" spc="-35">
                <a:solidFill>
                  <a:srgbClr val="FF0000"/>
                </a:solidFill>
              </a:rPr>
              <a:t>СРОКИ?</a:t>
            </a:r>
            <a:endParaRPr 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223080" y="985686"/>
            <a:ext cx="2870204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6247" y="2136961"/>
            <a:ext cx="2886075" cy="318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23080" y="955802"/>
            <a:ext cx="301307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1"/>
                </a:solidFill>
              </a:rPr>
              <a:t>Аспирант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385938" y="2154346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3483268" y="810412"/>
            <a:ext cx="3232910" cy="9986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805115" y="784414"/>
            <a:ext cx="2896678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Научный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руководитель</a:t>
            </a:r>
            <a:endParaRPr/>
          </a:p>
        </p:txBody>
      </p:sp>
      <p:sp>
        <p:nvSpPr>
          <p:cNvPr id="19" name="Объект 2"/>
          <p:cNvSpPr txBox="1"/>
          <p:nvPr/>
        </p:nvSpPr>
        <p:spPr bwMode="auto">
          <a:xfrm>
            <a:off x="7462137" y="2223030"/>
            <a:ext cx="2809876" cy="30521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Заседание кафедры по утверждению: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темы диссертации;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научного руководителя;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индивидуального  плана по научной деятельности и индивидуального учебного плана</a:t>
            </a:r>
            <a:endParaRPr/>
          </a:p>
          <a:p>
            <a:pPr marL="0" indent="0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         10- 15 октября</a:t>
            </a:r>
            <a:endParaRPr lang="ru-RU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7092640" y="955802"/>
            <a:ext cx="2924175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038025" y="907524"/>
            <a:ext cx="288607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1"/>
                </a:solidFill>
              </a:rPr>
              <a:t>Кафедра</a:t>
            </a:r>
            <a:endParaRPr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156247" y="2192383"/>
            <a:ext cx="2847975" cy="28683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Определение научного руководителя.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Обоснование темы диссертации.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03 октября - 07октября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8181" y="4667096"/>
            <a:ext cx="1325779" cy="1335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840374" y="1925250"/>
            <a:ext cx="2886075" cy="318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бъект 2"/>
          <p:cNvSpPr txBox="1"/>
          <p:nvPr/>
        </p:nvSpPr>
        <p:spPr bwMode="auto">
          <a:xfrm>
            <a:off x="3840374" y="2000289"/>
            <a:ext cx="2809876" cy="2963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1"/>
                </a:solidFill>
              </a:rPr>
              <a:t>Консультация  и проверка представленных аспирантом документов:</a:t>
            </a:r>
            <a:endParaRPr/>
          </a:p>
          <a:p>
            <a:pPr algn="just">
              <a:buFontTx/>
              <a:buChar char="-"/>
              <a:defRPr/>
            </a:pPr>
            <a:r>
              <a:rPr lang="ru-RU" sz="2300">
                <a:solidFill>
                  <a:schemeClr val="bg1"/>
                </a:solidFill>
              </a:rPr>
              <a:t>Обоснование темы    диссертации;</a:t>
            </a:r>
            <a:endParaRPr/>
          </a:p>
          <a:p>
            <a:pPr>
              <a:buFontTx/>
              <a:buChar char="-"/>
              <a:defRPr/>
            </a:pPr>
            <a:r>
              <a:rPr lang="ru-RU" sz="2300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   до 10 октября</a:t>
            </a:r>
            <a:endParaRPr/>
          </a:p>
        </p:txBody>
      </p:sp>
      <p:pic>
        <p:nvPicPr>
          <p:cNvPr id="23" name="object 6"/>
          <p:cNvPicPr/>
          <p:nvPr/>
        </p:nvPicPr>
        <p:blipFill>
          <a:blip r:embed="rId4"/>
          <a:stretch/>
        </p:blipFill>
        <p:spPr bwMode="auto">
          <a:xfrm>
            <a:off x="5884373" y="4169916"/>
            <a:ext cx="975644" cy="15879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45261" y="5343878"/>
            <a:ext cx="1998833" cy="1265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287932" y="6033226"/>
            <a:ext cx="5652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030A0"/>
                </a:solidFill>
              </a:rPr>
              <a:t>ВСЕ ДАТЫ ПРИВЯЗАНЫ К ДАТЕ ЗАЧИСЛЕНИЯ В АСПИРАНТУРУ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8424" y="6288905"/>
            <a:ext cx="644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5"/>
              </a:spcBef>
              <a:defRPr/>
            </a:pPr>
            <a:r>
              <a:rPr lang="ru-RU" b="1" spc="-5">
                <a:cs typeface="Calibri"/>
              </a:rPr>
              <a:t>Приказ </a:t>
            </a:r>
            <a:r>
              <a:rPr lang="ru-RU" b="1">
                <a:cs typeface="Calibri"/>
              </a:rPr>
              <a:t>по факультету</a:t>
            </a:r>
            <a:r>
              <a:rPr lang="ru-RU" b="1" spc="-10">
                <a:cs typeface="Calibri"/>
              </a:rPr>
              <a:t> </a:t>
            </a:r>
            <a:r>
              <a:rPr lang="ru-RU" b="1" spc="-395">
                <a:cs typeface="Calibri"/>
              </a:rPr>
              <a:t> </a:t>
            </a:r>
            <a:r>
              <a:rPr lang="ru-RU" b="1" spc="-15">
                <a:cs typeface="Calibri"/>
              </a:rPr>
              <a:t>должен</a:t>
            </a:r>
            <a:r>
              <a:rPr lang="ru-RU" b="1" spc="-20">
                <a:cs typeface="Calibri"/>
              </a:rPr>
              <a:t> </a:t>
            </a:r>
            <a:r>
              <a:rPr lang="ru-RU" b="1">
                <a:cs typeface="Calibri"/>
              </a:rPr>
              <a:t>выйти</a:t>
            </a:r>
            <a:r>
              <a:rPr lang="ru-RU" b="1" spc="5">
                <a:cs typeface="Calibri"/>
              </a:rPr>
              <a:t> </a:t>
            </a:r>
            <a:r>
              <a:rPr lang="ru-RU" b="1" spc="-5">
                <a:solidFill>
                  <a:srgbClr val="FF0000"/>
                </a:solidFill>
              </a:rPr>
              <a:t>не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 spc="-5">
                <a:solidFill>
                  <a:srgbClr val="FF0000"/>
                </a:solidFill>
              </a:rPr>
              <a:t>позднее</a:t>
            </a:r>
            <a:r>
              <a:rPr lang="ru-RU" b="1" spc="-25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30</a:t>
            </a:r>
            <a:r>
              <a:rPr lang="ru-RU" b="1" spc="5">
                <a:solidFill>
                  <a:srgbClr val="FF0000"/>
                </a:solidFill>
              </a:rPr>
              <a:t> </a:t>
            </a:r>
            <a:r>
              <a:rPr lang="ru-RU" b="1" spc="-5">
                <a:solidFill>
                  <a:srgbClr val="FF0000"/>
                </a:solidFill>
              </a:rPr>
              <a:t>октября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10602172" y="184248"/>
            <a:ext cx="1543218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Заседание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 Совета по 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НИР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18 октября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10272012" y="4600722"/>
            <a:ext cx="2000299" cy="146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Заседание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 Ученого совета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факультета</a:t>
            </a:r>
            <a:endParaRPr lang="ru-RU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03.11.2023</a:t>
            </a:r>
            <a:endParaRPr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8095" y="6313194"/>
            <a:ext cx="490175" cy="490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27625" y="6427243"/>
            <a:ext cx="364375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96190" y="234060"/>
            <a:ext cx="192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Должно быть…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6026" y="130664"/>
            <a:ext cx="9479976" cy="1325563"/>
          </a:xfrm>
        </p:spPr>
        <p:txBody>
          <a:bodyPr/>
          <a:lstStyle/>
          <a:p>
            <a:pPr algn="ctr">
              <a:defRPr/>
            </a:pPr>
            <a:r>
              <a:rPr lang="ru-RU" spc="-30">
                <a:solidFill>
                  <a:srgbClr val="FF0000"/>
                </a:solidFill>
              </a:rPr>
              <a:t>В</a:t>
            </a:r>
            <a:r>
              <a:rPr lang="ru-RU" spc="-35">
                <a:solidFill>
                  <a:srgbClr val="FF0000"/>
                </a:solidFill>
              </a:rPr>
              <a:t>А</a:t>
            </a:r>
            <a:r>
              <a:rPr lang="ru-RU" spc="-50">
                <a:solidFill>
                  <a:srgbClr val="FF0000"/>
                </a:solidFill>
              </a:rPr>
              <a:t>ЖН</a:t>
            </a:r>
            <a:r>
              <a:rPr lang="ru-RU" spc="-65">
                <a:solidFill>
                  <a:srgbClr val="FF0000"/>
                </a:solidFill>
              </a:rPr>
              <a:t>О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12817" y="1383691"/>
            <a:ext cx="9793185" cy="4376330"/>
          </a:xfrm>
        </p:spPr>
        <p:txBody>
          <a:bodyPr>
            <a:normAutofit fontScale="40000" lnSpcReduction="20000"/>
          </a:bodyPr>
          <a:lstStyle/>
          <a:p>
            <a:pPr marL="162560" marR="353695" algn="just">
              <a:lnSpc>
                <a:spcPct val="120000"/>
              </a:lnSpc>
              <a:spcBef>
                <a:spcPts val="1370"/>
              </a:spcBef>
              <a:defRPr/>
            </a:pP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Невыполнение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 </a:t>
            </a:r>
            <a:r>
              <a:rPr lang="ru-RU" sz="8000" b="1" i="1" spc="10">
                <a:latin typeface="Bookman Old Style"/>
                <a:cs typeface="Calibri"/>
              </a:rPr>
              <a:t>ИНДИВИДУАЛЬНОГО ПЛАНА </a:t>
            </a:r>
            <a:r>
              <a:rPr lang="ru-RU" sz="8000" b="1" i="1" spc="-15">
                <a:solidFill>
                  <a:srgbClr val="C00000"/>
                </a:solidFill>
                <a:latin typeface="Bookman Old Style"/>
                <a:cs typeface="Times New Roman"/>
              </a:rPr>
              <a:t>аспирантом,</a:t>
            </a: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 в </a:t>
            </a:r>
            <a:r>
              <a:rPr lang="ru-RU" sz="8000" b="1" i="1" spc="-25">
                <a:solidFill>
                  <a:srgbClr val="C00000"/>
                </a:solidFill>
                <a:latin typeface="Bookman Old Style"/>
                <a:cs typeface="Times New Roman"/>
              </a:rPr>
              <a:t>ходе </a:t>
            </a:r>
            <a:r>
              <a:rPr lang="ru-RU" sz="8000" b="1" i="1" spc="-20">
                <a:solidFill>
                  <a:srgbClr val="C00000"/>
                </a:solidFill>
                <a:latin typeface="Bookman Old Style"/>
                <a:cs typeface="Times New Roman"/>
              </a:rPr>
              <a:t> промежуточной </a:t>
            </a:r>
            <a:r>
              <a:rPr lang="ru-RU" sz="8000" b="1" i="1" spc="-10">
                <a:solidFill>
                  <a:srgbClr val="C00000"/>
                </a:solidFill>
                <a:latin typeface="Bookman Old Style"/>
                <a:cs typeface="Times New Roman"/>
              </a:rPr>
              <a:t>аттестации, является основанием 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для отчисления из </a:t>
            </a:r>
            <a:r>
              <a:rPr lang="ru-RU" sz="8000" b="1" i="1">
                <a:solidFill>
                  <a:srgbClr val="C00000"/>
                </a:solidFill>
                <a:latin typeface="Bookman Old Style"/>
                <a:cs typeface="Times New Roman"/>
              </a:rPr>
              <a:t>числа 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аспирантов, без повторных пересдач</a:t>
            </a:r>
            <a:r>
              <a:rPr lang="ru-RU" sz="8000" b="1" i="1" spc="-5" baseline="30000">
                <a:solidFill>
                  <a:srgbClr val="C00000"/>
                </a:solidFill>
                <a:latin typeface="Bookman Old Style"/>
                <a:cs typeface="Times New Roman"/>
              </a:rPr>
              <a:t>*</a:t>
            </a:r>
            <a:r>
              <a:rPr lang="ru-RU" sz="8000" b="1" i="1" spc="-5">
                <a:solidFill>
                  <a:srgbClr val="C00000"/>
                </a:solidFill>
                <a:latin typeface="Bookman Old Style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>
              <a:latin typeface="Book Antiqu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2037" y="326396"/>
            <a:ext cx="771583" cy="7715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14540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6026" y="5510937"/>
            <a:ext cx="9111045" cy="24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53695" indent="0" algn="just">
              <a:lnSpc>
                <a:spcPct val="120000"/>
              </a:lnSpc>
              <a:spcBef>
                <a:spcPts val="1370"/>
              </a:spcBef>
              <a:buNone/>
              <a:defRPr/>
            </a:pPr>
            <a:r>
              <a:rPr lang="ru-RU" sz="1600" b="1" i="1" u="sng" spc="-10">
                <a:solidFill>
                  <a:srgbClr val="C00000"/>
                </a:solidFill>
                <a:latin typeface="Bookman Old Style"/>
                <a:cs typeface="Times New Roman"/>
                <a:hlinkClick r:id="rId4" tooltip="https://drive.google.com/file/d/1MBAYF98bKTP99KPStGdfOGCku-stxfZY/view"/>
              </a:rPr>
              <a:t>* Приказ МГУ № 365 от 31 марта 2023 года «Об утверждении Положения об индивидуальном плане работы аспирантов и прикрепленных лиц.</a:t>
            </a:r>
            <a:endParaRPr lang="ru-RU" sz="1600" b="1" i="1" spc="-5"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>
              <a:defRPr/>
            </a:pPr>
            <a:endParaRPr lang="ru-RU"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6190" y="233408"/>
            <a:ext cx="9737076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spc="-5">
                <a:solidFill>
                  <a:srgbClr val="0070C0"/>
                </a:solidFill>
              </a:rPr>
              <a:t>Особенности</a:t>
            </a:r>
            <a:r>
              <a:rPr lang="ru-RU" sz="3600" spc="-10">
                <a:solidFill>
                  <a:srgbClr val="0070C0"/>
                </a:solidFill>
              </a:rPr>
              <a:t> </a:t>
            </a:r>
            <a:r>
              <a:rPr lang="ru-RU" sz="3600" spc="-5">
                <a:solidFill>
                  <a:srgbClr val="0070C0"/>
                </a:solidFill>
              </a:rPr>
              <a:t>заполнения</a:t>
            </a:r>
            <a:br>
              <a:rPr lang="ru-RU" sz="3600" spc="-5">
                <a:solidFill>
                  <a:srgbClr val="0070C0"/>
                </a:solidFill>
              </a:rPr>
            </a:br>
            <a:r>
              <a:rPr lang="ru-RU" sz="3600" spc="-5">
                <a:solidFill>
                  <a:srgbClr val="0070C0"/>
                </a:solidFill>
              </a:rPr>
              <a:t> ИНДИВИДУАЛЬНОГО </a:t>
            </a:r>
            <a:r>
              <a:rPr lang="ru-RU" sz="3600">
                <a:solidFill>
                  <a:srgbClr val="0070C0"/>
                </a:solidFill>
              </a:rPr>
              <a:t>ПЛАНА </a:t>
            </a:r>
            <a:br>
              <a:rPr lang="ru-RU" sz="3600">
                <a:solidFill>
                  <a:srgbClr val="0070C0"/>
                </a:solidFill>
              </a:rPr>
            </a:br>
            <a:r>
              <a:rPr lang="ru-RU" sz="3600">
                <a:solidFill>
                  <a:srgbClr val="0070C0"/>
                </a:solidFill>
              </a:rPr>
              <a:t>НАУЧНОЙ ДЕЯТЕЛЬНОСТИ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1" y="1825625"/>
            <a:ext cx="10018527" cy="4559544"/>
          </a:xfrm>
        </p:spPr>
        <p:txBody>
          <a:bodyPr>
            <a:normAutofit fontScale="77500" lnSpcReduction="20000"/>
          </a:bodyPr>
          <a:lstStyle/>
          <a:p>
            <a:pPr marL="241300" algn="just">
              <a:lnSpc>
                <a:spcPct val="17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-25">
                <a:solidFill>
                  <a:srgbClr val="7030A0"/>
                </a:solidFill>
                <a:latin typeface="Bookman Old Style"/>
                <a:cs typeface="Calibri"/>
              </a:rPr>
              <a:t>План</a:t>
            </a:r>
            <a:r>
              <a:rPr lang="ru-RU" spc="-25">
                <a:latin typeface="Bookman Old Style"/>
                <a:cs typeface="Calibri"/>
              </a:rPr>
              <a:t> должен</a:t>
            </a:r>
            <a:r>
              <a:rPr lang="ru-RU" spc="-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отражать</a:t>
            </a:r>
            <a:r>
              <a:rPr lang="ru-RU"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7030A0"/>
                </a:solidFill>
                <a:latin typeface="Bookman Old Style"/>
                <a:cs typeface="Calibri"/>
              </a:rPr>
              <a:t>все</a:t>
            </a:r>
            <a:r>
              <a:rPr lang="ru-RU" b="1" spc="2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этапы</a:t>
            </a:r>
            <a:r>
              <a:rPr lang="ru-RU" b="1" spc="1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20">
                <a:solidFill>
                  <a:srgbClr val="7030A0"/>
                </a:solidFill>
                <a:latin typeface="Bookman Old Style"/>
                <a:cs typeface="Calibri"/>
              </a:rPr>
              <a:t>подготовки</a:t>
            </a:r>
            <a:r>
              <a:rPr lang="ru-RU" b="1" spc="10">
                <a:solidFill>
                  <a:srgbClr val="7030A0"/>
                </a:solidFill>
                <a:latin typeface="Bookman Old Style"/>
                <a:cs typeface="Calibri"/>
              </a:rPr>
              <a:t> </a:t>
            </a:r>
            <a:r>
              <a:rPr lang="ru-RU" b="1" spc="-5">
                <a:solidFill>
                  <a:srgbClr val="7030A0"/>
                </a:solidFill>
                <a:latin typeface="Bookman Old Style"/>
                <a:cs typeface="Calibri"/>
              </a:rPr>
              <a:t>диссертации</a:t>
            </a:r>
            <a:r>
              <a:rPr lang="ru-RU" spc="-5">
                <a:latin typeface="Bookman Old Style"/>
                <a:cs typeface="Calibri"/>
              </a:rPr>
              <a:t>.</a:t>
            </a:r>
            <a:endParaRPr lang="ru-RU">
              <a:latin typeface="Bookman Old Style"/>
              <a:cs typeface="Calibri"/>
            </a:endParaRPr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pc="-5">
                <a:latin typeface="Bookman Old Style"/>
                <a:cs typeface="Calibri"/>
              </a:rPr>
              <a:t>Пункты не </a:t>
            </a:r>
            <a:r>
              <a:rPr lang="ru-RU" spc="-15">
                <a:latin typeface="Bookman Old Style"/>
                <a:cs typeface="Calibri"/>
              </a:rPr>
              <a:t>являются </a:t>
            </a:r>
            <a:r>
              <a:rPr lang="ru-RU" spc="-5">
                <a:latin typeface="Bookman Old Style"/>
                <a:cs typeface="Calibri"/>
              </a:rPr>
              <a:t>исчерпывающими и </a:t>
            </a: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могут быть </a:t>
            </a:r>
            <a:r>
              <a:rPr lang="ru-RU" b="1" spc="-15">
                <a:solidFill>
                  <a:srgbClr val="7030A0"/>
                </a:solidFill>
                <a:latin typeface="Bookman Old Style"/>
                <a:cs typeface="Calibri"/>
              </a:rPr>
              <a:t>дополнены</a:t>
            </a:r>
            <a:r>
              <a:rPr lang="ru-RU" b="1" spc="-15">
                <a:latin typeface="Bookman Old Style"/>
                <a:cs typeface="Calibri"/>
              </a:rPr>
              <a:t> </a:t>
            </a:r>
            <a:endParaRPr/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-10">
                <a:solidFill>
                  <a:srgbClr val="7030A0"/>
                </a:solidFill>
                <a:latin typeface="Bookman Old Style"/>
                <a:cs typeface="Calibri"/>
              </a:rPr>
              <a:t>Сроки</a:t>
            </a:r>
            <a:r>
              <a:rPr lang="ru-RU" spc="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прохождения</a:t>
            </a:r>
            <a:r>
              <a:rPr lang="ru-RU" spc="25">
                <a:latin typeface="Bookman Old Style"/>
                <a:cs typeface="Calibri"/>
              </a:rPr>
              <a:t> </a:t>
            </a:r>
            <a:r>
              <a:rPr lang="ru-RU" spc="-15">
                <a:latin typeface="Bookman Old Style"/>
                <a:cs typeface="Calibri"/>
              </a:rPr>
              <a:t>этапов</a:t>
            </a:r>
            <a:r>
              <a:rPr lang="ru-RU" spc="15">
                <a:latin typeface="Bookman Old Style"/>
                <a:cs typeface="Calibri"/>
              </a:rPr>
              <a:t> </a:t>
            </a: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должны быть обязательно отражены в индивидуальных планах по научной деятельности</a:t>
            </a:r>
            <a:r>
              <a:rPr lang="ru-RU" spc="15">
                <a:latin typeface="Bookman Old Style"/>
                <a:cs typeface="Calibri"/>
              </a:rPr>
              <a:t>.</a:t>
            </a:r>
            <a:endParaRPr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Изменения вносятся в индивидуальный план не позднее, чем за 10 дней до начала аттестационного периода</a:t>
            </a:r>
            <a:r>
              <a:rPr lang="ru-RU" spc="15">
                <a:latin typeface="Bookman Old Style"/>
                <a:cs typeface="Calibri"/>
              </a:rPr>
              <a:t>. </a:t>
            </a:r>
            <a:endParaRPr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Бланк индивидуального плана</a:t>
            </a:r>
            <a:r>
              <a:rPr lang="ru-RU" spc="15">
                <a:latin typeface="Bookman Old Style"/>
                <a:cs typeface="Calibri"/>
              </a:rPr>
              <a:t> по научной деятельности для 1 г. о. в 2023 г. заполняется</a:t>
            </a:r>
            <a:r>
              <a:rPr lang="ru-RU" b="1" spc="15">
                <a:solidFill>
                  <a:srgbClr val="7030A0"/>
                </a:solidFill>
                <a:latin typeface="Bookman Old Style"/>
                <a:cs typeface="Calibri"/>
              </a:rPr>
              <a:t> на бумажном носителе (см. рассылку на почте)</a:t>
            </a:r>
            <a:r>
              <a:rPr lang="ru-RU" spc="15">
                <a:latin typeface="Bookman Old Style"/>
                <a:cs typeface="Calibri"/>
              </a:rPr>
              <a:t>.</a:t>
            </a:r>
            <a:endParaRPr lang="ru-RU">
              <a:latin typeface="Bookman Old Style"/>
              <a:cs typeface="Calibri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92875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30686" y="1295677"/>
            <a:ext cx="3737850" cy="4504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3428" y="1318485"/>
            <a:ext cx="3404108" cy="4351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437" y="365125"/>
            <a:ext cx="6864440" cy="8488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>
                <a:solidFill>
                  <a:srgbClr val="0070C0"/>
                </a:solidFill>
              </a:rPr>
              <a:t>НАУЧНОЙ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8394969" y="2542434"/>
            <a:ext cx="2818720" cy="2037997"/>
            <a:chOff x="8296935" y="2739664"/>
            <a:chExt cx="2818720" cy="20379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545760" y="2757717"/>
              <a:ext cx="2283484" cy="201994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8296935" y="3259858"/>
              <a:ext cx="28187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Заполняется 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научным</a:t>
              </a:r>
              <a:r>
                <a:rPr lang="ru-RU" sz="1000" b="1" spc="1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руководителем</a:t>
              </a:r>
              <a:endParaRPr/>
            </a:p>
            <a:p>
              <a:pPr marL="12700" marR="5080" indent="-635" algn="ctr">
                <a:lnSpc>
                  <a:spcPct val="100000"/>
                </a:lnSpc>
                <a:defRPr/>
              </a:pP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 и ставится его подпись, дата. </a:t>
              </a:r>
              <a:endParaRPr lang="ru-RU" sz="1000">
                <a:solidFill>
                  <a:schemeClr val="bg1"/>
                </a:solidFill>
                <a:cs typeface="Calibri"/>
              </a:endParaRPr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Заполнение данной ячейки </a:t>
              </a:r>
              <a:r>
                <a:rPr lang="ru-RU" sz="1000" b="1" spc="-39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означает,</a:t>
              </a:r>
              <a:r>
                <a:rPr lang="ru-RU" sz="1000" b="1" spc="-40">
                  <a:solidFill>
                    <a:schemeClr val="bg1"/>
                  </a:solidFill>
                  <a:cs typeface="Calibri"/>
                </a:rPr>
                <a:t> </a:t>
              </a:r>
              <a:endParaRPr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что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научный </a:t>
              </a:r>
              <a:r>
                <a:rPr lang="ru-RU" sz="1000" b="1" spc="-15">
                  <a:solidFill>
                    <a:schemeClr val="bg1"/>
                  </a:solidFill>
                  <a:cs typeface="Calibri"/>
                </a:rPr>
                <a:t>руководитель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принял</a:t>
              </a:r>
              <a:endParaRPr/>
            </a:p>
            <a:p>
              <a:pPr marL="266700" marR="259715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 работу </a:t>
              </a:r>
              <a:r>
                <a:rPr lang="ru-RU" sz="1000" b="1">
                  <a:solidFill>
                    <a:schemeClr val="bg1"/>
                  </a:solidFill>
                  <a:cs typeface="Calibri"/>
                </a:rPr>
                <a:t>в </a:t>
              </a:r>
              <a:r>
                <a:rPr lang="ru-RU" sz="1000" b="1" spc="-395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форме отчета</a:t>
              </a:r>
              <a:endParaRPr/>
            </a:p>
            <a:p>
              <a:pPr marL="114300" marR="105410" algn="ctr">
                <a:lnSpc>
                  <a:spcPct val="100000"/>
                </a:lnSpc>
                <a:defRPr/>
              </a:pPr>
              <a:r>
                <a:rPr lang="ru-RU" sz="1000" b="1" spc="-5">
                  <a:solidFill>
                    <a:schemeClr val="bg1"/>
                  </a:solidFill>
                  <a:cs typeface="Calibri"/>
                </a:rPr>
                <a:t> указанного </a:t>
              </a:r>
              <a:r>
                <a:rPr lang="ru-RU" sz="1000" b="1">
                  <a:solidFill>
                    <a:schemeClr val="bg1"/>
                  </a:solidFill>
                  <a:cs typeface="Calibri"/>
                </a:rPr>
                <a:t>в столбце 2</a:t>
              </a:r>
              <a:r>
                <a:rPr lang="ru-RU" sz="1000" b="1" spc="-10">
                  <a:solidFill>
                    <a:schemeClr val="bg1"/>
                  </a:solidFill>
                  <a:cs typeface="Calibri"/>
                </a:rPr>
                <a:t>.</a:t>
              </a:r>
              <a:endParaRPr lang="ru-RU" sz="1000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8" name="Прямая со стрелкой 17"/>
            <p:cNvCxnSpPr>
              <a:cxnSpLocks/>
            </p:cNvCxnSpPr>
            <p:nvPr/>
          </p:nvCxnSpPr>
          <p:spPr bwMode="auto">
            <a:xfrm flipH="1" flipV="1">
              <a:off x="8296935" y="2739664"/>
              <a:ext cx="668316" cy="5201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 bwMode="auto">
          <a:xfrm>
            <a:off x="2387671" y="3757597"/>
            <a:ext cx="2496358" cy="1531608"/>
            <a:chOff x="2221831" y="4181438"/>
            <a:chExt cx="2846913" cy="15316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224086" y="4181438"/>
              <a:ext cx="1728143" cy="1531608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>
              <a:cxnSpLocks/>
            </p:cNvCxnSpPr>
            <p:nvPr/>
          </p:nvCxnSpPr>
          <p:spPr bwMode="auto">
            <a:xfrm flipH="1" flipV="1">
              <a:off x="2461846" y="4517292"/>
              <a:ext cx="726831" cy="2422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</p:cNvCxnSpPr>
            <p:nvPr/>
          </p:nvCxnSpPr>
          <p:spPr bwMode="auto">
            <a:xfrm flipH="1">
              <a:off x="2221831" y="4759569"/>
              <a:ext cx="966846" cy="3843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3176286" y="4362466"/>
              <a:ext cx="189245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Обязательно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необходимо указывать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номер и дату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приказа по факультету об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 утверждении 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темы </a:t>
              </a:r>
              <a:endParaRPr/>
            </a:p>
            <a:p>
              <a:pPr algn="ctr">
                <a:defRPr/>
              </a:pPr>
              <a:r>
                <a:rPr lang="ru-RU" sz="1000" b="1">
                  <a:solidFill>
                    <a:schemeClr val="bg1"/>
                  </a:solidFill>
                </a:rPr>
                <a:t>диссертации</a:t>
              </a:r>
              <a:r>
                <a:rPr lang="ru-RU" sz="1000" b="1" baseline="30000">
                  <a:solidFill>
                    <a:schemeClr val="bg1"/>
                  </a:solidFill>
                </a:rPr>
                <a:t>*</a:t>
              </a:r>
              <a:endParaRPr lang="ru-RU" sz="1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55551" y="6075144"/>
            <a:ext cx="8224748" cy="646331"/>
            <a:chOff x="55551" y="6091493"/>
            <a:chExt cx="8224748" cy="646331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556953" y="6091493"/>
              <a:ext cx="7723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b="1">
                  <a:solidFill>
                    <a:srgbClr val="FF0000"/>
                  </a:solidFill>
                  <a:latin typeface="Bookman Old Style"/>
                </a:rPr>
                <a:t>Темы диссертаций утверждаются приказом по факультету. С 09.01.2024 года номера всех приказов будут выкладываться на постоянной основе в Личном кабинете базы «АИС Аспирант», в разделе «Объявления».</a:t>
              </a:r>
              <a:endParaRPr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5551" y="6190753"/>
              <a:ext cx="490175" cy="490175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65478" y="6482016"/>
            <a:ext cx="42652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48407" y="5774294"/>
            <a:ext cx="77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000" b="1">
                <a:latin typeface="Bookman Old Style"/>
              </a:rPr>
              <a:t>* До 04.10.2023 г. будет осуществлена рассылка номеров приказов по кафедрам от докторантуры и аспирантуры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77802" y="1732451"/>
            <a:ext cx="5159141" cy="2983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92" y="2125740"/>
            <a:ext cx="4783756" cy="3830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7876" y="365125"/>
            <a:ext cx="7941141" cy="7290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pc="-5">
                <a:solidFill>
                  <a:srgbClr val="0070C0"/>
                </a:solidFill>
              </a:rPr>
              <a:t>ИНДИВИДУАЛЬНЫЙ </a:t>
            </a:r>
            <a:r>
              <a:rPr lang="ru-RU">
                <a:solidFill>
                  <a:srgbClr val="0070C0"/>
                </a:solidFill>
              </a:rPr>
              <a:t>ПЛАН </a:t>
            </a:r>
            <a:br>
              <a:rPr lang="ru-RU">
                <a:solidFill>
                  <a:srgbClr val="0070C0"/>
                </a:solidFill>
              </a:rPr>
            </a:br>
            <a:r>
              <a:rPr lang="ru-RU" sz="4000">
                <a:solidFill>
                  <a:srgbClr val="0070C0"/>
                </a:solidFill>
              </a:rPr>
              <a:t>НАУЧНОЙ</a:t>
            </a:r>
            <a:r>
              <a:rPr lang="ru-RU">
                <a:solidFill>
                  <a:srgbClr val="0070C0"/>
                </a:solidFill>
              </a:rPr>
              <a:t> ДЕЯТЕЛЬНОСТИ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49506" y="5354424"/>
            <a:ext cx="2602092" cy="133514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 bwMode="auto">
          <a:xfrm>
            <a:off x="2026342" y="5586909"/>
            <a:ext cx="3950570" cy="769441"/>
            <a:chOff x="1578278" y="5635159"/>
            <a:chExt cx="3950570" cy="769441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3216997" y="5635159"/>
              <a:ext cx="23118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По всему документу есть ссылки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 на нормативные документы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 для того, чтобы все пункты плана </a:t>
              </a:r>
              <a:endParaRPr/>
            </a:p>
            <a:p>
              <a:pPr algn="ctr">
                <a:defRPr/>
              </a:pPr>
              <a:r>
                <a:rPr lang="ru-RU" sz="1100" b="1">
                  <a:solidFill>
                    <a:schemeClr val="bg1"/>
                  </a:solidFill>
                </a:rPr>
                <a:t>строго  им соответствовали.</a:t>
              </a:r>
              <a:endParaRPr/>
            </a:p>
          </p:txBody>
        </p:sp>
        <p:cxnSp>
          <p:nvCxnSpPr>
            <p:cNvPr id="20" name="Прямая со стрелкой 19"/>
            <p:cNvCxnSpPr>
              <a:cxnSpLocks/>
            </p:cNvCxnSpPr>
            <p:nvPr/>
          </p:nvCxnSpPr>
          <p:spPr bwMode="auto">
            <a:xfrm flipH="1" flipV="1">
              <a:off x="1578278" y="5712924"/>
              <a:ext cx="1391568" cy="2436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 bwMode="auto">
          <a:xfrm>
            <a:off x="7107380" y="1587730"/>
            <a:ext cx="4663441" cy="1588647"/>
            <a:chOff x="6474691" y="1465210"/>
            <a:chExt cx="5104500" cy="1774090"/>
          </a:xfrm>
        </p:grpSpPr>
        <p:grpSp>
          <p:nvGrpSpPr>
            <p:cNvPr id="33" name="Группа 32"/>
            <p:cNvGrpSpPr/>
            <p:nvPr/>
          </p:nvGrpSpPr>
          <p:grpSpPr bwMode="auto">
            <a:xfrm>
              <a:off x="8955735" y="1465210"/>
              <a:ext cx="2623456" cy="1774090"/>
              <a:chOff x="8783484" y="3181783"/>
              <a:chExt cx="2623456" cy="1774090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8783484" y="3181783"/>
                <a:ext cx="2623456" cy="177409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150530" y="3646564"/>
                <a:ext cx="18893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Указать название</a:t>
                </a:r>
                <a:endParaRPr/>
              </a:p>
              <a:p>
                <a:pPr algn="ctr">
                  <a:defRPr/>
                </a:pPr>
                <a:r>
                  <a:rPr lang="ru-RU">
                    <a:solidFill>
                      <a:schemeClr val="bg1"/>
                    </a:solidFill>
                  </a:rPr>
                  <a:t> кафедры.</a:t>
                </a:r>
                <a:endParaRPr/>
              </a:p>
            </p:txBody>
          </p:sp>
        </p:grpSp>
        <p:cxnSp>
          <p:nvCxnSpPr>
            <p:cNvPr id="36" name="Прямая со стрелкой 35"/>
            <p:cNvCxnSpPr>
              <a:cxnSpLocks/>
            </p:cNvCxnSpPr>
            <p:nvPr/>
          </p:nvCxnSpPr>
          <p:spPr bwMode="auto">
            <a:xfrm flipH="1">
              <a:off x="6474691" y="2382002"/>
              <a:ext cx="2365364" cy="5582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 bwMode="auto">
          <a:xfrm>
            <a:off x="7362354" y="3310995"/>
            <a:ext cx="4150773" cy="1991761"/>
            <a:chOff x="7124176" y="3495526"/>
            <a:chExt cx="4150773" cy="1991761"/>
          </a:xfrm>
        </p:grpSpPr>
        <p:sp>
          <p:nvSpPr>
            <p:cNvPr id="28" name="Овал 27"/>
            <p:cNvSpPr/>
            <p:nvPr/>
          </p:nvSpPr>
          <p:spPr bwMode="auto">
            <a:xfrm>
              <a:off x="7706528" y="3622029"/>
              <a:ext cx="3568421" cy="1865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200" b="1"/>
                <a:t>Выписка из указанного протокола заседания кафедры должна быть представлена в докторантуру и аспирантуру факультета, 562 каб. на следующий день после проведения заседания кафедры.</a:t>
              </a:r>
              <a:endParaRPr/>
            </a:p>
          </p:txBody>
        </p:sp>
        <p:cxnSp>
          <p:nvCxnSpPr>
            <p:cNvPr id="38" name="Прямая со стрелкой 37"/>
            <p:cNvCxnSpPr>
              <a:cxnSpLocks/>
            </p:cNvCxnSpPr>
            <p:nvPr/>
          </p:nvCxnSpPr>
          <p:spPr bwMode="auto">
            <a:xfrm flipH="1" flipV="1">
              <a:off x="7124176" y="3495526"/>
              <a:ext cx="1066394" cy="4661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73484" y="48636"/>
            <a:ext cx="8294513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>
                <a:solidFill>
                  <a:srgbClr val="002060"/>
                </a:solidFill>
                <a:latin typeface="Cambria Math"/>
                <a:ea typeface="Cambria Math"/>
              </a:rPr>
              <a:t>НОРМАТИВНЫЕ ДОКУМЕНТЫ, РЕГЛАМЕНТИРУЮЩИЕПОДГОТОВКУ НАУЧНЫХ И</a:t>
            </a:r>
            <a:br>
              <a:rPr lang="ru-RU" sz="2200">
                <a:solidFill>
                  <a:srgbClr val="002060"/>
                </a:solidFill>
                <a:latin typeface="Cambria Math"/>
                <a:ea typeface="Cambria Math"/>
              </a:rPr>
            </a:br>
            <a:r>
              <a:rPr lang="ru-RU" sz="2200">
                <a:solidFill>
                  <a:srgbClr val="002060"/>
                </a:solidFill>
                <a:latin typeface="Cambria Math"/>
                <a:ea typeface="Cambria Math"/>
              </a:rPr>
              <a:t> НАУЧНО-ПЕДАГОГИЧЕСКИХ КАДРОВ В АСПИРАНТУРЕ</a:t>
            </a:r>
            <a:endParaRPr sz="2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5848" y="1128755"/>
            <a:ext cx="8542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  <a:defRPr/>
            </a:pPr>
            <a:r>
              <a:rPr lang="ru-RU" b="0" i="0" u="sng">
                <a:solidFill>
                  <a:srgbClr val="222222"/>
                </a:solidFill>
                <a:latin typeface="Inter"/>
                <a:hlinkClick r:id="rId3" tooltip="http://www.consultant.ru/document/cons_doc_LAW_140174/"/>
              </a:rPr>
              <a:t>Федеральный закон от 29 декабря 2012 г. №273-ФЗ «Об образовании в Российской Федерации»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17029" y="2551836"/>
            <a:ext cx="8630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  <a:defRPr/>
            </a:pPr>
            <a:r>
              <a:rPr lang="ru-RU" b="0" i="0" u="sng">
                <a:solidFill>
                  <a:srgbClr val="222222"/>
                </a:solidFill>
                <a:latin typeface="Inter"/>
                <a:hlinkClick r:id="rId4" tooltip="https://www.econ.msu.ru/sys/raw.php?o=91401&amp;p=attachment"/>
              </a:rPr>
              <a:t>Приказ Министерства науки и высшего образования Российской Федерации от 20.10.2021г. № 951 «Об утверждении федеральных государственных требований к структуре программ подготовки научных и научно-педагогических кадров в аспирантуре (</a:t>
            </a:r>
            <a:r>
              <a:rPr lang="ru-RU" b="0" i="0" u="sng">
                <a:solidFill>
                  <a:srgbClr val="222222"/>
                </a:solidFill>
                <a:latin typeface="Inter"/>
                <a:hlinkClick r:id="rId4" tooltip="https://www.econ.msu.ru/sys/raw.php?o=91401&amp;p=attachment"/>
              </a:rPr>
              <a:t>адьюнктуре</a:t>
            </a:r>
            <a:r>
              <a:rPr lang="ru-RU" b="0" i="0" u="sng">
                <a:solidFill>
                  <a:srgbClr val="222222"/>
                </a:solidFill>
                <a:latin typeface="Inter"/>
                <a:hlinkClick r:id="rId4" tooltip="https://www.econ.msu.ru/sys/raw.php?o=91401&amp;p=attachment"/>
              </a:rPr>
              <a:t>), условиям их реализации, срокам освоения этих программ с учетом различных форм обучения, образовательных технологий и особенностей отдельных категорий аспирантов (адъюнктов)»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153" y="1711730"/>
            <a:ext cx="8630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  <a:defRPr/>
            </a:pPr>
            <a:r>
              <a:rPr lang="ru-RU" b="0" i="0" u="sng">
                <a:solidFill>
                  <a:srgbClr val="222222"/>
                </a:solidFill>
                <a:latin typeface="Inter"/>
                <a:hlinkClick r:id="rId5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5543" y="4555747"/>
            <a:ext cx="857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  <a:defRPr/>
            </a:pPr>
            <a:r>
              <a:rPr lang="ru-RU" b="0" i="0" u="sng">
                <a:solidFill>
                  <a:srgbClr val="222222"/>
                </a:solidFill>
                <a:latin typeface="Inter"/>
                <a:hlinkClick r:id="rId6" tooltip="https://www.econ.msu.ru/sys/raw.php?o=56603&amp;p=attachment"/>
              </a:rPr>
              <a:t>Образовательный стандарт высшего образования самостоятельно устанавливаемый Московским государственным университетом имени М.В. Ломоносова от 23 июня 2014 г. № 552 с изменениями от 31 августа 2015 года № 831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9444" y="5688626"/>
            <a:ext cx="8438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  <a:defRPr/>
            </a:pPr>
            <a:r>
              <a:rPr lang="ru-RU" b="0" i="0" u="sng">
                <a:solidFill>
                  <a:srgbClr val="222222"/>
                </a:solidFill>
                <a:latin typeface="Inter"/>
                <a:hlinkClick r:id="rId7" tooltip="https://www.econ.msu.ru/sys/raw.php?o=81758&amp;p=attachment"/>
              </a:rPr>
              <a:t>Приказ ректора МГУ академика В.А. Садовничего № 1250 от 25.11. 2021 «О внесении изменений в образовательные стандарты высшего образования, самостоятельно устанавливаемые Московским государственным университетом»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92738" y="365125"/>
            <a:ext cx="831628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>
                <a:solidFill>
                  <a:srgbClr val="0070C0"/>
                </a:solidFill>
              </a:rPr>
              <a:t>ОТЧЕТ </a:t>
            </a:r>
            <a:br>
              <a:rPr lang="ru-RU" sz="3200" spc="-5">
                <a:solidFill>
                  <a:srgbClr val="0070C0"/>
                </a:solidFill>
              </a:rPr>
            </a:br>
            <a:r>
              <a:rPr lang="ru-RU" sz="3200" spc="-5">
                <a:solidFill>
                  <a:srgbClr val="0070C0"/>
                </a:solidFill>
              </a:rPr>
              <a:t>по </a:t>
            </a:r>
            <a:r>
              <a:rPr lang="ru-RU" sz="3200">
                <a:solidFill>
                  <a:srgbClr val="0070C0"/>
                </a:solidFill>
              </a:rPr>
              <a:t>НАУЧНОЙ ДЕЯТЕЛЬНОСТИ ДЛЯ АСПИРАНТОВ 1 ГОДА ОБУЧЕНИЯ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Отчет</a:t>
            </a:r>
            <a:r>
              <a:rPr lang="ru-RU">
                <a:latin typeface="Bookman Old Style"/>
              </a:rPr>
              <a:t> о ходе научного исследования и прохождении этапов научной (научно-исследовательской) деятельности </a:t>
            </a:r>
            <a:r>
              <a:rPr lang="ru-RU" b="1">
                <a:solidFill>
                  <a:srgbClr val="7030A0"/>
                </a:solidFill>
                <a:latin typeface="Bookman Old Style"/>
              </a:rPr>
              <a:t>заполняется аспирантом.</a:t>
            </a:r>
            <a:endParaRPr lang="ru-RU">
              <a:latin typeface="Bookman Old Style"/>
            </a:endParaRPr>
          </a:p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Научный руководитель обеспечивает контроль </a:t>
            </a:r>
            <a:r>
              <a:rPr lang="ru-RU">
                <a:latin typeface="Bookman Old Style"/>
              </a:rPr>
              <a:t>за своевременным выполнением аспирантом индивидуального плана научной деятельности</a:t>
            </a:r>
            <a:endParaRPr/>
          </a:p>
          <a:p>
            <a:pPr algn="just">
              <a:defRPr/>
            </a:pPr>
            <a:r>
              <a:rPr lang="ru-RU" b="1">
                <a:solidFill>
                  <a:srgbClr val="7030A0"/>
                </a:solidFill>
                <a:latin typeface="Bookman Old Style"/>
              </a:rPr>
              <a:t>В период проведения промежуточной аттестации научный руководитель представляет отзыв </a:t>
            </a:r>
            <a:r>
              <a:rPr lang="ru-RU">
                <a:latin typeface="Bookman Old Style"/>
              </a:rPr>
              <a:t>о качестве, своевременности и успешности проведения аспирантом этапов научной (научно-исследовательской) деятельности. </a:t>
            </a:r>
            <a:r>
              <a:rPr lang="ru-RU" sz="1700" b="1" i="1" u="sng" spc="-10">
                <a:solidFill>
                  <a:schemeClr val="accent1"/>
                </a:solidFill>
                <a:latin typeface="Bookman Old Style"/>
                <a:cs typeface="Times New Roman"/>
                <a:hlinkClick r:id="rId2" tooltip="https://drive.google.com/file/d/1MBAYF98bKTP99KPStGdfOGCku-stxfZY/view"/>
              </a:rPr>
              <a:t>(п. 23 </a:t>
            </a:r>
            <a:r>
              <a:rPr lang="ru-RU" sz="1700" b="1" i="1" u="sng" spc="-10">
                <a:solidFill>
                  <a:srgbClr val="C00000"/>
                </a:solidFill>
                <a:latin typeface="Bookman Old Style"/>
                <a:cs typeface="Times New Roman"/>
                <a:hlinkClick r:id="rId2" tooltip="https://drive.google.com/file/d/1MBAYF98bKTP99KPStGdfOGCku-stxfZY/view"/>
              </a:rPr>
              <a:t>Приказ МГУ № 365 от 31 марта 2023 года «Об утверждении положения об индивидуальном плане работы аспирантов и прикрепленных лиц.)</a:t>
            </a:r>
            <a:endParaRPr lang="ru-RU" sz="1700" b="1" i="1" u="sng" spc="-10">
              <a:solidFill>
                <a:srgbClr val="C00000"/>
              </a:solidFill>
              <a:latin typeface="Bookman Old Style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45636" y="6431164"/>
            <a:ext cx="405937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Особенности заполнения и контроля…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360146"/>
            <a:ext cx="7184431" cy="1073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>
                <a:solidFill>
                  <a:srgbClr val="0070C0"/>
                </a:solidFill>
              </a:rPr>
              <a:t>ОТЧЕТ  по</a:t>
            </a:r>
            <a:br>
              <a:rPr lang="ru-RU" sz="3600">
                <a:solidFill>
                  <a:srgbClr val="0070C0"/>
                </a:solidFill>
              </a:rPr>
            </a:br>
            <a:r>
              <a:rPr lang="ru-RU" sz="3600">
                <a:solidFill>
                  <a:srgbClr val="0070C0"/>
                </a:solidFill>
              </a:rPr>
              <a:t>НАУЧНОЙ ДЕЯТЕЛЬНОСТИ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86062" y="6492875"/>
            <a:ext cx="405938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110" y="1433483"/>
            <a:ext cx="4419825" cy="51751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38832" y="1554601"/>
            <a:ext cx="4214664" cy="35245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 bwMode="auto">
          <a:xfrm>
            <a:off x="8826500" y="2667000"/>
            <a:ext cx="2743200" cy="2128145"/>
            <a:chOff x="7338691" y="3579542"/>
            <a:chExt cx="2932771" cy="3088886"/>
          </a:xfrm>
        </p:grpSpPr>
        <p:sp>
          <p:nvSpPr>
            <p:cNvPr id="14" name="Овал 13"/>
            <p:cNvSpPr/>
            <p:nvPr/>
          </p:nvSpPr>
          <p:spPr bwMode="auto">
            <a:xfrm>
              <a:off x="7338691" y="4716965"/>
              <a:ext cx="2932771" cy="1951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/>
                <a:t>Подтверждающий документ из столбца 2 индивидуального плана научной деятельности</a:t>
              </a:r>
              <a:endParaRPr/>
            </a:p>
          </p:txBody>
        </p:sp>
        <p:cxnSp>
          <p:nvCxnSpPr>
            <p:cNvPr id="15" name="Прямая со стрелкой 14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88246" y="1038597"/>
            <a:ext cx="3671144" cy="4647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407" y="1038597"/>
            <a:ext cx="4345736" cy="5056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23339" y="244017"/>
            <a:ext cx="6221947" cy="6527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pc="-5">
                <a:solidFill>
                  <a:srgbClr val="0070C0"/>
                </a:solidFill>
              </a:rPr>
              <a:t>ИНДИВИДУАЛЬНЫЙ </a:t>
            </a:r>
            <a:r>
              <a:rPr lang="ru-RU" sz="3200">
                <a:solidFill>
                  <a:srgbClr val="0070C0"/>
                </a:solidFill>
              </a:rPr>
              <a:t> </a:t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3200">
                <a:solidFill>
                  <a:srgbClr val="0070C0"/>
                </a:solidFill>
              </a:rPr>
              <a:t>УЧЕБНЫЙ ПЛАН 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704320" y="6422851"/>
            <a:ext cx="54725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229732" y="2769017"/>
            <a:ext cx="2094066" cy="2082116"/>
            <a:chOff x="7338691" y="3579542"/>
            <a:chExt cx="2932771" cy="3088886"/>
          </a:xfrm>
        </p:grpSpPr>
        <p:sp>
          <p:nvSpPr>
            <p:cNvPr id="10" name="Овал 9"/>
            <p:cNvSpPr/>
            <p:nvPr/>
          </p:nvSpPr>
          <p:spPr bwMode="auto">
            <a:xfrm>
              <a:off x="7338691" y="4716965"/>
              <a:ext cx="2932771" cy="1951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/>
                <a:t>Отразить реальную сдачу дисциплины (столбец 6)</a:t>
              </a:r>
              <a:endParaRPr/>
            </a:p>
          </p:txBody>
        </p:sp>
        <p:cxnSp>
          <p:nvCxnSpPr>
            <p:cNvPr id="11" name="Прямая со стрелкой 10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26" y="73288"/>
            <a:ext cx="6864440" cy="8488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spc="-5">
                <a:solidFill>
                  <a:srgbClr val="0070C0"/>
                </a:solidFill>
              </a:rPr>
              <a:t>ОТЧЕТ ПО ПРАКТИКЕ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92792" y="1494263"/>
            <a:ext cx="2974422" cy="3729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8691" y="678128"/>
            <a:ext cx="2590734" cy="2759695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8465519" y="3101820"/>
            <a:ext cx="12895" cy="1564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 bwMode="auto">
          <a:xfrm>
            <a:off x="7338692" y="3579542"/>
            <a:ext cx="2932770" cy="2613440"/>
            <a:chOff x="7338692" y="3579542"/>
            <a:chExt cx="2932770" cy="2613440"/>
          </a:xfrm>
        </p:grpSpPr>
        <p:sp>
          <p:nvSpPr>
            <p:cNvPr id="8" name="Овал 7"/>
            <p:cNvSpPr/>
            <p:nvPr/>
          </p:nvSpPr>
          <p:spPr bwMode="auto">
            <a:xfrm>
              <a:off x="7410560" y="4716965"/>
              <a:ext cx="2860902" cy="147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Заявка и отзыв, на основе которых ЗАПОЛНЯЕТСЯ ОТЧЕТ</a:t>
              </a:r>
              <a:endParaRPr/>
            </a:p>
          </p:txBody>
        </p:sp>
        <p:cxnSp>
          <p:nvCxnSpPr>
            <p:cNvPr id="12" name="Прямая со стрелкой 11"/>
            <p:cNvCxnSpPr>
              <a:cxnSpLocks/>
            </p:cNvCxnSpPr>
            <p:nvPr/>
          </p:nvCxnSpPr>
          <p:spPr bwMode="auto">
            <a:xfrm flipH="1" flipV="1">
              <a:off x="7338692" y="3579542"/>
              <a:ext cx="1126827" cy="10866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1113068"/>
            <a:ext cx="4149446" cy="4932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0626" y="28016"/>
            <a:ext cx="7416824" cy="868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/>
              <a:t>ИССЛЕДОВАТЕЛЬСКИЙ ТРЕК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99622" y="997933"/>
            <a:ext cx="9649072" cy="126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/>
              <a:t>На экономическом факультете МГУ имени М.В. Ломоносова </a:t>
            </a:r>
            <a:r>
              <a:rPr lang="ru-RU" sz="2000" b="1">
                <a:solidFill>
                  <a:srgbClr val="C00000"/>
                </a:solidFill>
              </a:rPr>
              <a:t>в 2019 г. </a:t>
            </a:r>
            <a:r>
              <a:rPr lang="ru-RU" sz="1800"/>
              <a:t> </a:t>
            </a:r>
            <a:r>
              <a:rPr lang="ru-RU" sz="1800" b="1"/>
              <a:t>утвержден Регламент  об «Обучении аспирантов экономического факультета ФГБОУ ВО «Московский государственный университет имени М.В. Ломоносова» </a:t>
            </a:r>
            <a:r>
              <a:rPr lang="ru-RU" sz="2000" b="1">
                <a:solidFill>
                  <a:srgbClr val="C00000"/>
                </a:solidFill>
              </a:rPr>
              <a:t>по исследовательскому треку</a:t>
            </a:r>
            <a:r>
              <a:rPr lang="ru-RU" sz="1800" b="1"/>
              <a:t>»</a:t>
            </a:r>
            <a:r>
              <a:rPr lang="ru-RU" sz="1800"/>
              <a:t>.</a:t>
            </a:r>
            <a:br>
              <a:rPr lang="ru-RU" sz="1800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91344" y="2259817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С документом можно ознакомиться</a:t>
            </a:r>
            <a:r>
              <a:rPr lang="ru-RU"/>
              <a:t>: </a:t>
            </a:r>
            <a:r>
              <a:rPr lang="en-US" b="1" u="sng">
                <a:hlinkClick r:id="rId3" tooltip="https://www.econ.msu.ru/science/phd/"/>
              </a:rPr>
              <a:t>https://www.econ.msu.ru/science/phd/</a:t>
            </a:r>
            <a:r>
              <a:rPr lang="ru-RU" b="1"/>
              <a:t> 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91344" y="2898230"/>
            <a:ext cx="9005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C00000"/>
                </a:solidFill>
              </a:rPr>
              <a:t>Целевая установка этого нововведения </a:t>
            </a:r>
            <a:r>
              <a:rPr lang="ru-RU" sz="2000"/>
              <a:t>– стимулирование результативного участия аспирантов в научных исследованиях ЭФ МГУ за счет предоставления дополнительных возможностей аспирантам в части гибкости учебной нагрузки и перспектив трудоустройства на факультете. В частности, те аспиранты, которые примут участие в обучении по исследовательскому треку, получают возможность воспользоваться индивидуальными планами обучения.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39416" y="5013176"/>
            <a:ext cx="629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</a:rPr>
              <a:t>Возможность включиться в «Исследовательский трек»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1344" y="5589240"/>
            <a:ext cx="8136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/>
              <a:t>Для аспирантов 1 года обучения (2023 года поступления) – после зачисления в очную аспирантуру ЭФ МГУ и не позднее 15 декабря в год их приема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6"/>
            <a:ext cx="9479976" cy="10266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ГДЕ НАХОДИТСЯ ИНФОРМАЦИЯ ОБ ИНДИВИДУАЛЬНОМ ПЛАНЕ АСПИРАНТА?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89210" y="2486722"/>
            <a:ext cx="3490331" cy="3724507"/>
            <a:chOff x="493354" y="2297534"/>
            <a:chExt cx="2562909" cy="2730893"/>
          </a:xfrm>
        </p:grpSpPr>
        <p:sp>
          <p:nvSpPr>
            <p:cNvPr id="5" name="Прямоугольный треугольник 4"/>
            <p:cNvSpPr/>
            <p:nvPr/>
          </p:nvSpPr>
          <p:spPr bwMode="auto"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 bwMode="auto"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 bwMode="auto"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 bwMode="auto">
            <a:xfrm rot="16199998">
              <a:off x="493354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674400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47659" y="3312656"/>
              <a:ext cx="2072382" cy="2491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960453" y="2843053"/>
              <a:ext cx="1628707" cy="47331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chemeClr val="accent5">
                      <a:lumMod val="50000"/>
                    </a:schemeClr>
                  </a:solidFill>
                </a:rPr>
                <a:t>РАЗДЕЛ «АСПИРАНТУРА»</a:t>
              </a:r>
              <a:endParaRPr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58809" y="2390956"/>
              <a:ext cx="432000" cy="43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493354" y="4104000"/>
              <a:ext cx="2562909" cy="4744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60454" y="4127978"/>
              <a:ext cx="1628707" cy="29893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 САЙТ ЭФ МГУ</a:t>
              </a:r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3609429" y="1595411"/>
            <a:ext cx="3093182" cy="3803885"/>
            <a:chOff x="3548373" y="2297534"/>
            <a:chExt cx="2562909" cy="2730893"/>
          </a:xfrm>
        </p:grpSpPr>
        <p:sp>
          <p:nvSpPr>
            <p:cNvPr id="16" name="Прямоугольный треугольник 15"/>
            <p:cNvSpPr/>
            <p:nvPr/>
          </p:nvSpPr>
          <p:spPr bwMode="auto"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 bwMode="auto"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 bwMode="auto"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 bwMode="auto">
            <a:xfrm rot="16199998">
              <a:off x="3548373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 bwMode="auto">
            <a:xfrm>
              <a:off x="3729419" y="2297534"/>
              <a:ext cx="236794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805614" y="3298827"/>
              <a:ext cx="2072382" cy="2209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015472" y="2843053"/>
              <a:ext cx="1628707" cy="4640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1 ГОД</a:t>
              </a:r>
              <a:endParaRPr/>
            </a:p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 ОБУЧЕНИЯ</a:t>
              </a:r>
              <a:endParaRPr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4068640" y="4132482"/>
              <a:ext cx="1628707" cy="4640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ГОД ОБУЧЕНИЯ</a:t>
              </a:r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 bwMode="auto">
          <a:xfrm>
            <a:off x="6844830" y="2608715"/>
            <a:ext cx="3514653" cy="3584977"/>
            <a:chOff x="6569380" y="2297534"/>
            <a:chExt cx="2562909" cy="2730893"/>
          </a:xfrm>
        </p:grpSpPr>
        <p:sp>
          <p:nvSpPr>
            <p:cNvPr id="27" name="Прямоугольный треугольник 26"/>
            <p:cNvSpPr/>
            <p:nvPr/>
          </p:nvSpPr>
          <p:spPr bwMode="auto"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 bwMode="auto"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 bwMode="auto"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 bwMode="auto">
            <a:xfrm rot="16199998">
              <a:off x="6569380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: скругленные углы 30"/>
            <p:cNvSpPr/>
            <p:nvPr/>
          </p:nvSpPr>
          <p:spPr bwMode="auto">
            <a:xfrm>
              <a:off x="6750426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14641" y="3504085"/>
              <a:ext cx="2072382" cy="2344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7036479" y="2843053"/>
              <a:ext cx="1628707" cy="49234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70C0"/>
                  </a:solidFill>
                </a:rPr>
                <a:t>ИНДИВИДУАЛЬНЫЙ ПЛАН АСПИРАНТА</a:t>
              </a:r>
              <a:endParaRPr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7036480" y="4127978"/>
              <a:ext cx="1628707" cy="2813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УЧЕБНЫЙ РАЗДЕЛ</a:t>
              </a:r>
              <a:endParaRPr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634832" y="2390956"/>
              <a:ext cx="432000" cy="43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sp>
        <p:nvSpPr>
          <p:cNvPr id="3" name="Прямоугольник 2"/>
          <p:cNvSpPr/>
          <p:nvPr/>
        </p:nvSpPr>
        <p:spPr bwMode="auto">
          <a:xfrm>
            <a:off x="670531" y="3928348"/>
            <a:ext cx="24561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>
                <a:solidFill>
                  <a:srgbClr val="0070C0"/>
                </a:solidFill>
              </a:rPr>
              <a:t>https://www.econ.msu.ru/students/pg/</a:t>
            </a:r>
            <a:endParaRPr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826672" y="3236985"/>
            <a:ext cx="2837636" cy="2462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0070C0"/>
                </a:solidFill>
              </a:rPr>
              <a:t>  https://www.econ.msu.ru/students/pg/asp_21/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091674" y="4072510"/>
            <a:ext cx="3025267" cy="2616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B0F0"/>
                </a:solidFill>
              </a:rPr>
              <a:t>https://www.econ.msu.ru/students/pg/asp_21/</a:t>
            </a:r>
            <a:endParaRPr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04951" y="5314373"/>
            <a:ext cx="837257" cy="83725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57737" y="4482473"/>
            <a:ext cx="883253" cy="88325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91787" y="5314373"/>
            <a:ext cx="861857" cy="861857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922656" y="298217"/>
            <a:ext cx="6864350" cy="849313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ШАБЛОНЫ ДОКУМЕНТОВ</a:t>
            </a:r>
            <a:endParaRPr/>
          </a:p>
        </p:txBody>
      </p:sp>
      <p:graphicFrame>
        <p:nvGraphicFramePr>
          <p:cNvPr id="7" name="Таблица 10"/>
          <p:cNvGraphicFramePr>
            <a:graphicFrameLocks xmlns:a="http://schemas.openxmlformats.org/drawingml/2006/main"/>
          </p:cNvGraphicFramePr>
          <p:nvPr/>
        </p:nvGraphicFramePr>
        <p:xfrm>
          <a:off x="191344" y="1484784"/>
          <a:ext cx="10270273" cy="485205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{1A6C1CB3-3875-BE36-2986-A4EAFDA7C878}</a:tableStyleId>
              </a:tblPr>
              <a:tblGrid>
                <a:gridCol w="636517"/>
                <a:gridCol w="4087661"/>
                <a:gridCol w="3960440"/>
                <a:gridCol w="1585656"/>
              </a:tblGrid>
              <a:tr h="6155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№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Название документа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Срок заполнения документов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Пояснение</a:t>
                      </a:r>
                      <a:endParaRPr/>
                    </a:p>
                  </a:txBody>
                  <a:tcPr/>
                </a:tc>
              </a:tr>
              <a:tr h="6155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i="0">
                          <a:solidFill>
                            <a:srgbClr val="0070C0"/>
                          </a:solidFill>
                        </a:rPr>
                        <a:t>Индивидуальный план и отчеты по НК</a:t>
                      </a:r>
                      <a:endParaRPr i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10 октября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г.о., 1-й семестр</a:t>
                      </a:r>
                      <a:endParaRPr/>
                    </a:p>
                  </a:txBody>
                  <a:tcPr/>
                </a:tc>
              </a:tr>
              <a:tr h="6155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rgbClr val="0070C0"/>
                          </a:solidFill>
                        </a:rPr>
                        <a:t>Индивидуальный план и отчеты по ОК</a:t>
                      </a: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 10 октября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г.о., 1-й семестр</a:t>
                      </a:r>
                      <a:endParaRPr/>
                    </a:p>
                  </a:txBody>
                  <a:tcPr/>
                </a:tc>
              </a:tr>
              <a:tr h="6155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Заявка на педагогическую практику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 3 недели до начала практики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курс, 4 семестр</a:t>
                      </a:r>
                      <a:endParaRPr/>
                    </a:p>
                  </a:txBody>
                  <a:tcPr/>
                </a:tc>
              </a:tr>
              <a:tr h="54412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Отзыв о педагогической практике</a:t>
                      </a:r>
                      <a:endParaRPr lang="ru-RU"/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представить отзыв о практике  через 3  дня после окончания практики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курс, 4 семестр</a:t>
                      </a:r>
                      <a:endParaRPr/>
                    </a:p>
                  </a:txBody>
                  <a:tcPr/>
                </a:tc>
              </a:tr>
              <a:tr h="737254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05.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>
                          <a:solidFill>
                            <a:srgbClr val="0070C0"/>
                          </a:solidFill>
                        </a:rPr>
                        <a:t>Обоснование темы диссертации</a:t>
                      </a:r>
                      <a:endParaRPr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10 октября</a:t>
                      </a: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г.о., 1-й семестр</a:t>
                      </a: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9379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86369" y="113551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Должно быть…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99456" y="-17268"/>
            <a:ext cx="7631832" cy="8456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/>
              <a:t>Докторантура и аспирантура</a:t>
            </a:r>
            <a:endParaRPr/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119336" y="1700808"/>
            <a:ext cx="8711952" cy="418464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33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300" b="1">
                <a:solidFill>
                  <a:schemeClr val="tx2"/>
                </a:solidFill>
                <a:latin typeface="Times New Roman"/>
                <a:cs typeface="Times New Roman"/>
              </a:rPr>
              <a:t>Электронная</a:t>
            </a:r>
            <a:r>
              <a:rPr lang="ru-RU" sz="33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300" b="1">
                <a:solidFill>
                  <a:schemeClr val="tx2"/>
                </a:solidFill>
                <a:latin typeface="Times New Roman"/>
                <a:cs typeface="Times New Roman"/>
              </a:rPr>
              <a:t>почта</a:t>
            </a:r>
            <a:r>
              <a:rPr lang="ru-RU" sz="33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300">
                <a:latin typeface="Times New Roman"/>
                <a:cs typeface="Times New Roman"/>
              </a:rPr>
              <a:t>– </a:t>
            </a:r>
            <a:r>
              <a:rPr lang="en-US" u="sng">
                <a:latin typeface="Times New Roman"/>
                <a:cs typeface="Times New Roman"/>
                <a:hlinkClick r:id="rId2" tooltip="mailto:phd.econ@org.msu.ru"/>
              </a:rPr>
              <a:t>phd.econ@org.msu.ru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  <a:latin typeface="Times New Roman"/>
                <a:cs typeface="Times New Roman"/>
              </a:rPr>
              <a:t>Понедельник </a:t>
            </a:r>
            <a:r>
              <a:rPr lang="ru-RU">
                <a:solidFill>
                  <a:srgbClr val="080808"/>
                </a:solidFill>
                <a:latin typeface="Times New Roman"/>
                <a:cs typeface="Times New Roman"/>
              </a:rPr>
              <a:t>- 10.00-18.00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  <a:latin typeface="Times New Roman"/>
                <a:cs typeface="Times New Roman"/>
              </a:rPr>
              <a:t>Вторник</a:t>
            </a:r>
            <a:r>
              <a:rPr lang="ru-RU">
                <a:solidFill>
                  <a:srgbClr val="080808"/>
                </a:solidFill>
                <a:latin typeface="Times New Roman"/>
                <a:cs typeface="Times New Roman"/>
              </a:rPr>
              <a:t>- 10.00-18.00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  <a:latin typeface="Times New Roman"/>
                <a:cs typeface="Times New Roman"/>
              </a:rPr>
              <a:t>Среда</a:t>
            </a:r>
            <a:r>
              <a:rPr lang="ru-RU">
                <a:solidFill>
                  <a:srgbClr val="080808"/>
                </a:solidFill>
                <a:latin typeface="Times New Roman"/>
                <a:cs typeface="Times New Roman"/>
              </a:rPr>
              <a:t>- 10.00-18.00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  <a:latin typeface="Times New Roman"/>
                <a:cs typeface="Times New Roman"/>
              </a:rPr>
              <a:t>Четверг</a:t>
            </a:r>
            <a:r>
              <a:rPr lang="ru-RU">
                <a:solidFill>
                  <a:srgbClr val="080808"/>
                </a:solidFill>
                <a:latin typeface="Times New Roman"/>
                <a:cs typeface="Times New Roman"/>
              </a:rPr>
              <a:t>- 10.00-18.00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  <a:latin typeface="Times New Roman"/>
                <a:cs typeface="Times New Roman"/>
              </a:rPr>
              <a:t>Пятница</a:t>
            </a:r>
            <a:r>
              <a:rPr lang="ru-RU">
                <a:solidFill>
                  <a:srgbClr val="080808"/>
                </a:solidFill>
                <a:latin typeface="Times New Roman"/>
                <a:cs typeface="Times New Roman"/>
              </a:rPr>
              <a:t>- не приемный день</a:t>
            </a:r>
            <a:endParaRPr/>
          </a:p>
          <a:p>
            <a:pPr>
              <a:defRPr/>
            </a:pPr>
            <a:endParaRPr sz="2400"/>
          </a:p>
          <a:p>
            <a:pPr>
              <a:defRPr/>
            </a:pPr>
            <a: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Контакты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к. 562, тел. 8(495) 939-14-72</a:t>
            </a:r>
            <a:endParaRPr lang="ru-RU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Изменения в графике работы отражаются </a:t>
            </a:r>
            <a:r>
              <a:rPr lang="ru-RU" u="sng">
                <a:latin typeface="Times New Roman"/>
                <a:cs typeface="Times New Roman"/>
                <a:hlinkClick r:id="rId3" tooltip="https://www.econ.msu.ru/students/pg/about/"/>
              </a:rPr>
              <a:t>на сайте ЭФ МГУ</a:t>
            </a:r>
            <a:r>
              <a:rPr lang="ru-RU">
                <a:latin typeface="Times New Roman"/>
                <a:cs typeface="Times New Roman"/>
              </a:rPr>
              <a:t> (</a:t>
            </a:r>
            <a:r>
              <a:rPr lang="en-US" u="sng">
                <a:latin typeface="Times New Roman"/>
                <a:cs typeface="Times New Roman"/>
                <a:hlinkClick r:id="rId3" tooltip="https://www.econ.msu.ru/students/pg/about/"/>
              </a:rPr>
              <a:t>https://www.econ.msu.ru/students/pg/about/</a:t>
            </a:r>
            <a:r>
              <a:rPr lang="ru-RU">
                <a:latin typeface="Times New Roman"/>
                <a:cs typeface="Times New Roman"/>
              </a:rPr>
              <a:t> )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/>
          <p:nvPr/>
        </p:nvSpPr>
        <p:spPr bwMode="auto">
          <a:xfrm>
            <a:off x="2513070" y="1548147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200" b="1">
                <a:solidFill>
                  <a:schemeClr val="accent1"/>
                </a:solidFill>
              </a:rPr>
              <a:t>СПАСИБО !</a:t>
            </a:r>
            <a:endParaRPr/>
          </a:p>
        </p:txBody>
      </p:sp>
      <p:sp>
        <p:nvSpPr>
          <p:cNvPr id="9" name="Текст 11"/>
          <p:cNvSpPr txBox="1"/>
          <p:nvPr/>
        </p:nvSpPr>
        <p:spPr bwMode="auto">
          <a:xfrm>
            <a:off x="1786697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3460235" y="5309852"/>
            <a:ext cx="3627921" cy="85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>
                <a:solidFill>
                  <a:srgbClr val="0070C0"/>
                </a:solidFill>
              </a:rPr>
              <a:t>Контакты отдела</a:t>
            </a:r>
            <a:endParaRPr lang="en-US" sz="140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1400" u="sng">
                <a:hlinkClick r:id="rId2" tooltip="https://www.econ.msu.ru/students/pg/about/"/>
              </a:rPr>
              <a:t>https://www.econ.msu.ru/students/pg/about/</a:t>
            </a:r>
            <a:endParaRPr lang="ru-RU" sz="14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46973" y="3861481"/>
            <a:ext cx="1454447" cy="1454447"/>
          </a:xfrm>
          <a:prstGeom prst="rect">
            <a:avLst/>
          </a:prstGeom>
          <a:noFill/>
        </p:spPr>
      </p:pic>
      <p:pic>
        <p:nvPicPr>
          <p:cNvPr id="75286024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2"/>
            <a:ext cx="896814" cy="89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Надпись 2"/>
          <p:cNvSpPr txBox="1">
            <a:spLocks noChangeArrowheads="1"/>
          </p:cNvSpPr>
          <p:nvPr/>
        </p:nvSpPr>
        <p:spPr bwMode="auto">
          <a:xfrm>
            <a:off x="1839686" y="285751"/>
            <a:ext cx="8425543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ПОДГОТОВКА НАУЧНЫХ и НАУЧНО-ПЕДАГОГИЧЕСКИХ КАДРОВ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в аспирантуре</a:t>
            </a:r>
            <a:endParaRPr lang="ru-RU">
              <a:solidFill>
                <a:srgbClr val="FF0000"/>
              </a:solidFill>
              <a:cs typeface="Arial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278532" y="1504006"/>
            <a:ext cx="337858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Образовательный компонент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42267" y="1476532"/>
            <a:ext cx="31365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Научный компонент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386833" y="2184378"/>
            <a:ext cx="5580066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Реализация учебного плана аспирантуры</a:t>
            </a:r>
            <a:endParaRPr/>
          </a:p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Дисциплины подготовки к кандидатскому экзамену</a:t>
            </a:r>
            <a:endParaRPr lang="ru-RU">
              <a:cs typeface="Arial"/>
            </a:endParaRPr>
          </a:p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Кандидатские экзамены (иностранный язык, философия и специальность)</a:t>
            </a:r>
            <a:endParaRPr lang="ru-RU"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7466" y="2184378"/>
            <a:ext cx="5953021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Реализация плана научной деятельности: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 b="1" i="1">
                <a:latin typeface="Times New Roman"/>
                <a:ea typeface="Calibri"/>
                <a:cs typeface="Times New Roman"/>
              </a:rPr>
              <a:t>план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научного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исследования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п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лан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подготовки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текста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диссертации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и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публикаций</a:t>
            </a:r>
            <a:endParaRPr lang="ru-RU" b="1" i="1">
              <a:latin typeface="Times New Roman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и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тоговая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аттестация</a:t>
            </a:r>
            <a:endParaRPr lang="ru-RU" b="1" i="1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>
              <a:cs typeface="Arial"/>
            </a:endParaRP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V="1">
            <a:off x="3153978" y="1881959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V="1">
            <a:off x="9120336" y="1845864"/>
            <a:ext cx="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1616075" y="1341438"/>
            <a:ext cx="8872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верх 29"/>
          <p:cNvSpPr/>
          <p:nvPr/>
        </p:nvSpPr>
        <p:spPr bwMode="auto">
          <a:xfrm flipV="1">
            <a:off x="3310536" y="1006564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 bwMode="auto">
          <a:xfrm flipV="1">
            <a:off x="8127687" y="985840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42048" y="49422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2023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938343" y="494225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ФГТ</a:t>
            </a:r>
            <a:endParaRPr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199998">
            <a:off x="-258774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Выступление на Конференциях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6199998">
            <a:off x="1835171" y="4309373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Публикационная активность: статьи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199998">
            <a:off x="3864598" y="4170874"/>
            <a:ext cx="254739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 Диссертации на соискание ученой степени - к.э.н.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7871" y="6089982"/>
            <a:ext cx="1120069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Получение: Заключения кафедры с рекомендацией к защите диссертации на Диссертационном Совете; Свидетельства об окончании аспирантуры</a:t>
            </a:r>
            <a:endParaRPr lang="ru-RU">
              <a:cs typeface="Arial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 rot="16199998">
            <a:off x="5923113" y="445066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Общеуниверситетская дисциплина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16199998">
            <a:off x="7177155" y="4439355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Общенаучные дисциплины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 rot="16199998">
            <a:off x="8415559" y="4450666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Дисциплины по выбору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6199998">
            <a:off x="9829647" y="4450667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Педагогическая практика</a:t>
            </a:r>
            <a:endParaRPr lang="ru-RU">
              <a:ea typeface="Calibri"/>
              <a:cs typeface="Arial"/>
            </a:endParaRPr>
          </a:p>
        </p:txBody>
      </p:sp>
      <p:pic>
        <p:nvPicPr>
          <p:cNvPr id="1890511752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4" cy="89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94971" y="72430"/>
            <a:ext cx="7847856" cy="432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Cambria Math"/>
                <a:ea typeface="Cambria Math"/>
              </a:rPr>
              <a:t>ИТОГИ ПРИЕМНОЙ  КАМПАНИИ в 2023 году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39416" y="435150"/>
            <a:ext cx="64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Подано заявлений (граждане РФ) – 139 шт.</a:t>
            </a:r>
            <a:endParaRPr/>
          </a:p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Подано заявлений (иностранцы)   – 29 шт.</a:t>
            </a:r>
            <a:endParaRPr/>
          </a:p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ИТОГО: 168 шт.</a:t>
            </a:r>
            <a:endParaRPr/>
          </a:p>
        </p:txBody>
      </p:sp>
      <p:graphicFrame>
        <p:nvGraphicFramePr>
          <p:cNvPr id="12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0" y="1380726"/>
          <a:ext cx="11305256" cy="547727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{D113A9D2-9D6B-4929-AA2D-F23B5EE8CBE7}</a:tableStyleId>
              </a:tblPr>
              <a:tblGrid>
                <a:gridCol w="10225136"/>
                <a:gridCol w="1080120"/>
              </a:tblGrid>
              <a:tr h="448074"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bg1"/>
                          </a:solidFill>
                        </a:rPr>
                        <a:t>Группа научных специальностей 5.2. Экономика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solidFill>
                            <a:schemeClr val="tx1"/>
                          </a:solidFill>
                        </a:rPr>
                        <a:t>Научные специальности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5.2.1. Экономическая теория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7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5.2.2.Математические, статистические и инструментальные методы в экономике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9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5.2.3. Региональная и отраслевая экономика (специализация: Бухгалтерский учет, аудит и экономическая статистика)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5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инноваций)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10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Маркетинг) 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4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агропромышленного комплекса (АПК)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народонаселения и экономика труда) 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6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природопользования)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5.2.4. Финансы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5.2.5. Мировая экономика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12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5.2.6. Менеджмент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6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ИТОГО: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solidFill>
                            <a:schemeClr val="bg1"/>
                          </a:solidFill>
                        </a:rPr>
                        <a:t>66 чел.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604289" y="167921"/>
            <a:ext cx="6094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mbria Math"/>
                <a:ea typeface="Cambria Math"/>
                <a:cs typeface="+mj-cs"/>
              </a:rPr>
              <a:t>ИТОГИ ПРИЕМНОЙ  КАМПАНИИ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mbria Math"/>
                <a:ea typeface="Cambria Math"/>
                <a:cs typeface="+mj-cs"/>
              </a:rPr>
              <a:t> в 2023 году</a:t>
            </a:r>
            <a:endParaRPr/>
          </a:p>
        </p:txBody>
      </p:sp>
      <p:graphicFrame>
        <p:nvGraphicFramePr>
          <p:cNvPr id="6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448407" y="1199985"/>
          <a:ext cx="8127999" cy="14154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{3C2FFA5D-87B4-456A-9821-1D502468CF0F}</a:tableStyleId>
              </a:tblPr>
              <a:tblGrid>
                <a:gridCol w="2709333"/>
                <a:gridCol w="2709333"/>
                <a:gridCol w="2709333"/>
              </a:tblGrid>
              <a:tr h="6773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Bookman Old Style"/>
                        </a:rPr>
                        <a:t>Бюджет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Bookman Old Style"/>
                        </a:rPr>
                        <a:t>Контракт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Bookman Old Style"/>
                        </a:rPr>
                        <a:t>Иностранцы (контракт)</a:t>
                      </a:r>
                      <a:endParaRPr/>
                    </a:p>
                  </a:txBody>
                  <a:tcPr/>
                </a:tc>
              </a:tr>
              <a:tr h="7143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>
                          <a:latin typeface="Bookman Old Style"/>
                        </a:rPr>
                        <a:t>51 аспирант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>
                          <a:latin typeface="Bookman Old Style"/>
                        </a:rPr>
                        <a:t>10 аспирантов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>
                          <a:latin typeface="Bookman Old Style"/>
                        </a:rPr>
                        <a:t>5 аспирантов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9532" y="2924944"/>
            <a:ext cx="1198771" cy="1200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0" t="0" r="0" b="19206"/>
          <a:stretch/>
        </p:blipFill>
        <p:spPr bwMode="auto">
          <a:xfrm>
            <a:off x="1542473" y="4290278"/>
            <a:ext cx="1401182" cy="12352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5215" y="5501560"/>
            <a:ext cx="1167800" cy="1167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63752" y="2959117"/>
            <a:ext cx="1014983" cy="1307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78085" y="4532926"/>
            <a:ext cx="1203015" cy="1173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068608" y="5717789"/>
            <a:ext cx="1057300" cy="951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60673" y="2656314"/>
            <a:ext cx="1786508" cy="17865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047146" y="4108344"/>
            <a:ext cx="1078455" cy="15496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691954" y="5552843"/>
            <a:ext cx="1203016" cy="12030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 bwMode="auto">
          <a:xfrm>
            <a:off x="1861705" y="317692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    </a:t>
            </a:r>
            <a:r>
              <a:rPr lang="ru-RU" sz="3200" b="1">
                <a:latin typeface="Bookman Old Style"/>
              </a:rPr>
              <a:t>50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8040216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396469" y="3306580"/>
            <a:ext cx="409630" cy="59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2253951" y="5714725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2 </a:t>
            </a:r>
            <a:r>
              <a:rPr lang="ru-RU"/>
              <a:t>    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2012953" y="5900794"/>
            <a:ext cx="60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      </a:t>
            </a:r>
            <a:endParaRPr/>
          </a:p>
        </p:txBody>
      </p:sp>
      <p:sp>
        <p:nvSpPr>
          <p:cNvPr id="37" name="Стрелка: вправо 36"/>
          <p:cNvSpPr/>
          <p:nvPr/>
        </p:nvSpPr>
        <p:spPr bwMode="auto">
          <a:xfrm rot="10800000">
            <a:off x="1960331" y="3371219"/>
            <a:ext cx="247237" cy="2414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: вправо 37"/>
          <p:cNvSpPr/>
          <p:nvPr/>
        </p:nvSpPr>
        <p:spPr bwMode="auto">
          <a:xfrm rot="10800000">
            <a:off x="4980388" y="3525226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: вправо 38"/>
          <p:cNvSpPr/>
          <p:nvPr/>
        </p:nvSpPr>
        <p:spPr bwMode="auto">
          <a:xfrm>
            <a:off x="1055440" y="4644053"/>
            <a:ext cx="266322" cy="2607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9"/>
          <p:cNvSpPr/>
          <p:nvPr/>
        </p:nvSpPr>
        <p:spPr bwMode="auto">
          <a:xfrm rot="10800000">
            <a:off x="7448647" y="3491118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 bwMode="auto">
          <a:xfrm>
            <a:off x="7868152" y="3284052"/>
            <a:ext cx="409630" cy="59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44" name="Стрелка: вправо 43"/>
          <p:cNvSpPr/>
          <p:nvPr/>
        </p:nvSpPr>
        <p:spPr bwMode="auto">
          <a:xfrm rot="10800000">
            <a:off x="1889334" y="5900794"/>
            <a:ext cx="247237" cy="2414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: вправо 44"/>
          <p:cNvSpPr/>
          <p:nvPr/>
        </p:nvSpPr>
        <p:spPr bwMode="auto">
          <a:xfrm rot="10800000">
            <a:off x="4276357" y="6085460"/>
            <a:ext cx="247237" cy="2414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: вправо 45"/>
          <p:cNvSpPr/>
          <p:nvPr/>
        </p:nvSpPr>
        <p:spPr bwMode="auto">
          <a:xfrm>
            <a:off x="3868694" y="4915094"/>
            <a:ext cx="266322" cy="2607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47"/>
          <p:cNvSpPr/>
          <p:nvPr/>
        </p:nvSpPr>
        <p:spPr bwMode="auto">
          <a:xfrm>
            <a:off x="6661581" y="4883179"/>
            <a:ext cx="266322" cy="26078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: вправо 48"/>
          <p:cNvSpPr/>
          <p:nvPr/>
        </p:nvSpPr>
        <p:spPr bwMode="auto">
          <a:xfrm rot="10800000">
            <a:off x="7032104" y="6062155"/>
            <a:ext cx="247237" cy="2414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TextBox 52"/>
          <p:cNvSpPr txBox="1"/>
          <p:nvPr/>
        </p:nvSpPr>
        <p:spPr bwMode="auto">
          <a:xfrm>
            <a:off x="3305491" y="4699653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6027840" y="4667713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5" name="TextBox 54"/>
          <p:cNvSpPr txBox="1"/>
          <p:nvPr/>
        </p:nvSpPr>
        <p:spPr bwMode="auto">
          <a:xfrm>
            <a:off x="7330702" y="5861963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6" name="TextBox 55"/>
          <p:cNvSpPr txBox="1"/>
          <p:nvPr/>
        </p:nvSpPr>
        <p:spPr bwMode="auto">
          <a:xfrm>
            <a:off x="488412" y="4442822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2 </a:t>
            </a:r>
            <a:r>
              <a:rPr lang="ru-RU"/>
              <a:t>    </a:t>
            </a:r>
            <a:endParaRPr/>
          </a:p>
        </p:txBody>
      </p:sp>
      <p:sp>
        <p:nvSpPr>
          <p:cNvPr id="57" name="TextBox 56"/>
          <p:cNvSpPr txBox="1"/>
          <p:nvPr/>
        </p:nvSpPr>
        <p:spPr bwMode="auto">
          <a:xfrm>
            <a:off x="4651785" y="5861963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2 </a:t>
            </a:r>
            <a:r>
              <a:rPr lang="ru-RU"/>
              <a:t>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6063" y="0"/>
            <a:ext cx="796149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rgbClr val="002060"/>
                </a:solidFill>
                <a:latin typeface="Cambria Math"/>
                <a:ea typeface="Cambria Math"/>
              </a:rPr>
              <a:t>ГЕНДЕРНЫЙ СОСТАВ АСПИРАНТОВ</a:t>
            </a:r>
            <a:endParaRPr/>
          </a:p>
        </p:txBody>
      </p:sp>
      <p:pic>
        <p:nvPicPr>
          <p:cNvPr id="6" name="Объект 5" descr="Бусинессман руки назад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28089" y="1700252"/>
            <a:ext cx="1066851" cy="36446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8" name="Рисунок 7" descr="Бусинессвоман большой палец вверх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23992" y="1700808"/>
            <a:ext cx="1138859" cy="3660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639616" y="252115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00">
                <a:solidFill>
                  <a:srgbClr val="7030A0"/>
                </a:solidFill>
              </a:rPr>
              <a:t>47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7852202" y="2492896"/>
            <a:ext cx="200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00">
                <a:solidFill>
                  <a:srgbClr val="7030A0"/>
                </a:solidFill>
              </a:rPr>
              <a:t>19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847528" y="116632"/>
            <a:ext cx="6094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mbria Math"/>
                <a:ea typeface="Cambria Math"/>
                <a:cs typeface="+mj-cs"/>
              </a:rPr>
              <a:t>Социальная помощь и поддержка обучающихся ЭФ МГУ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Объект 2"/>
          <p:cNvSpPr txBox="1"/>
          <p:nvPr/>
        </p:nvSpPr>
        <p:spPr bwMode="auto">
          <a:xfrm>
            <a:off x="838200" y="1825625"/>
            <a:ext cx="7634064" cy="131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/>
              <a:t>Профком сотрудников и студентов экономического факультета МГУ имени М.В. Ломоносова</a:t>
            </a:r>
            <a:endParaRPr/>
          </a:p>
          <a:p>
            <a:pPr>
              <a:defRPr/>
            </a:pPr>
            <a:r>
              <a:rPr lang="en-US" u="sng">
                <a:hlinkClick r:id="rId3" tooltip="https://www.econ.msu.ru/departments/profcom/"/>
              </a:rPr>
              <a:t>https://www.econ.msu.ru/departments/profcom/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aphicFrame>
        <p:nvGraphicFramePr>
          <p:cNvPr id="10" name="Таблица 10"/>
          <p:cNvGraphicFramePr>
            <a:graphicFrameLocks xmlns:a="http://schemas.openxmlformats.org/drawingml/2006/main" noGrp="1"/>
          </p:cNvGraphicFramePr>
          <p:nvPr/>
        </p:nvGraphicFramePr>
        <p:xfrm>
          <a:off x="374143" y="3713062"/>
          <a:ext cx="8128000" cy="21996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{3C2FFA5D-87B4-456A-9821-1D502468CF0F}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Должность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ФИО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>
                          <a:solidFill>
                            <a:schemeClr val="bg1"/>
                          </a:solidFill>
                          <a:latin typeface="Inter"/>
                        </a:rPr>
                        <a:t>Кабинет</a:t>
                      </a:r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Телефон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Inter"/>
                        </a:rPr>
                        <a:t>Председатель профкома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Inter"/>
                        </a:rPr>
                        <a:t>Карасева Лариса Алексеевна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Inter"/>
                        </a:rPr>
                        <a:t> 216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Inter"/>
                        </a:rPr>
                        <a:t>(495)939-24-78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Inter"/>
                        </a:rPr>
                        <a:t>Зам. председателя профкома</a:t>
                      </a:r>
                      <a:endParaRPr lang="ru-RU" sz="1800" b="0" i="0" u="none" strike="noStrike">
                        <a:latin typeface="Arial"/>
                      </a:endParaRPr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Вигушина</a:t>
                      </a:r>
                      <a:r>
                        <a:rPr lang="ru-RU" sz="1800" b="0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Елена Павловна</a:t>
                      </a:r>
                      <a:endParaRPr lang="ru-RU" sz="1800" b="0" i="0" u="none" strike="noStrike">
                        <a:latin typeface="Arial"/>
                      </a:endParaRPr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Inter"/>
                        </a:rPr>
                        <a:t>393</a:t>
                      </a:r>
                      <a:endParaRPr lang="ru-RU" sz="1800" b="0" i="0" u="none" strike="noStrike">
                        <a:latin typeface="Arial"/>
                      </a:endParaRPr>
                    </a:p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51384" y="1"/>
            <a:ext cx="8855968" cy="764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/>
              <a:t>Обучение в аспирантуре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graphicFrame>
        <p:nvGraphicFramePr>
          <p:cNvPr id="16" name="Схема 15"/>
          <p:cNvGraphicFramePr>
            <a:graphicFrameLocks xmlns:a="http://schemas.openxmlformats.org/drawingml/2006/main"/>
          </p:cNvGraphicFramePr>
          <p:nvPr/>
        </p:nvGraphicFramePr>
        <p:xfrm>
          <a:off x="-456728" y="685176"/>
          <a:ext cx="10441160" cy="6192687"/>
          <a:chOff x="0" y="0"/>
          <a:chExt cx="10441160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38</Slides>
  <Notes>38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 Obstinate</dc:creator>
  <cp:keywords/>
  <dc:description/>
  <dc:identifier/>
  <dc:language/>
  <cp:lastModifiedBy>Аспирантура ЭФ МГУ</cp:lastModifiedBy>
  <cp:revision>259</cp:revision>
  <dcterms:created xsi:type="dcterms:W3CDTF">2021-08-17T12:08:22Z</dcterms:created>
  <dcterms:modified xsi:type="dcterms:W3CDTF">2023-10-02T21:20:30Z</dcterms:modified>
  <cp:category/>
  <cp:contentStatus/>
  <cp:version/>
</cp:coreProperties>
</file>