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83" r:id="rId4"/>
    <p:sldId id="284" r:id="rId5"/>
    <p:sldId id="271" r:id="rId6"/>
    <p:sldId id="272" r:id="rId7"/>
    <p:sldId id="273" r:id="rId8"/>
    <p:sldId id="274" r:id="rId9"/>
    <p:sldId id="275" r:id="rId10"/>
    <p:sldId id="277" r:id="rId11"/>
    <p:sldId id="279" r:id="rId12"/>
    <p:sldId id="280" r:id="rId13"/>
    <p:sldId id="281" r:id="rId14"/>
    <p:sldId id="285" r:id="rId15"/>
    <p:sldId id="286" r:id="rId16"/>
    <p:sldId id="282" r:id="rId17"/>
    <p:sldId id="292" r:id="rId18"/>
    <p:sldId id="287" r:id="rId19"/>
    <p:sldId id="288" r:id="rId20"/>
    <p:sldId id="289" r:id="rId21"/>
    <p:sldId id="262" r:id="rId22"/>
    <p:sldId id="290" r:id="rId23"/>
    <p:sldId id="291" r:id="rId24"/>
    <p:sldId id="25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488C2-2E4E-4D39-940C-7747F3F89C1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FA6D8-40EA-4C0A-B01A-EBFBF39E0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76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52" y="854097"/>
            <a:ext cx="2344620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8"/>
            <a:ext cx="2842672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035919" y="2993931"/>
            <a:ext cx="57475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cap="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Экономическая теория и психология:</a:t>
            </a:r>
            <a:br>
              <a:rPr lang="ru-RU" sz="2400" b="1" cap="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cap="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периоды конвергенции и зоны разрыва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971" y="860032"/>
            <a:ext cx="1258638" cy="86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676935" y="784469"/>
            <a:ext cx="21148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0000"/>
                </a:solidFill>
              </a:rPr>
              <a:t>Центр психолого-экономических исследований Саратовского научного центра РАН</a:t>
            </a:r>
          </a:p>
        </p:txBody>
      </p:sp>
      <p:pic>
        <p:nvPicPr>
          <p:cNvPr id="11" name="Picture 2" descr="E:\лог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39" y="903959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47348" y="4956883"/>
            <a:ext cx="7622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solidFill>
                  <a:srgbClr val="000000"/>
                </a:solidFill>
              </a:rPr>
              <a:t>Неверов Александр Николаевич 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д.э.н., зав. кафедрой экономической психологии и психологии государственной службы, 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директор Центра психолого-экономических исследований СНЦ РАН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2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Второй этап развития</a:t>
            </a:r>
            <a:br>
              <a:rPr lang="ru-RU" dirty="0" smtClean="0"/>
            </a:br>
            <a:r>
              <a:rPr lang="ru-RU" dirty="0" smtClean="0"/>
              <a:t> (первая половина </a:t>
            </a:r>
            <a:r>
              <a:rPr lang="en-US" dirty="0" smtClean="0"/>
              <a:t>XX</a:t>
            </a:r>
            <a:r>
              <a:rPr lang="ru-RU" dirty="0" smtClean="0"/>
              <a:t> в.)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/>
              <a:t>Бурное развитие психотехники</a:t>
            </a:r>
          </a:p>
          <a:p>
            <a:r>
              <a:rPr lang="ru-RU" smtClean="0"/>
              <a:t>Административная школа и Хотторнские эксперименты (1921-1929 гг.)</a:t>
            </a:r>
          </a:p>
          <a:p>
            <a:r>
              <a:rPr lang="ru-RU" smtClean="0"/>
              <a:t>Бихевиористический поворот в психологии (отказ от активности в пользу реактивности и от сознания в пользу поведения)</a:t>
            </a:r>
          </a:p>
          <a:p>
            <a:r>
              <a:rPr lang="ru-RU" smtClean="0"/>
              <a:t>Робинсон (1931): экономическая наука – это наука о поведении</a:t>
            </a:r>
          </a:p>
          <a:p>
            <a:r>
              <a:rPr lang="ru-RU" smtClean="0"/>
              <a:t>1930-е: кривые безразличия, но теория </a:t>
            </a:r>
            <a:br>
              <a:rPr lang="ru-RU" smtClean="0"/>
            </a:br>
            <a:r>
              <a:rPr lang="ru-RU" smtClean="0"/>
              <a:t>Дж.М. Кейнса</a:t>
            </a:r>
          </a:p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9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Третий этап развития </a:t>
            </a:r>
            <a:br>
              <a:rPr lang="ru-RU" dirty="0" smtClean="0"/>
            </a:br>
            <a:r>
              <a:rPr lang="ru-RU" dirty="0" smtClean="0"/>
              <a:t>(1950-е – 1980-е гг.)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mtClean="0"/>
              <a:t>Г. Саймон: концепция ограниченной рациональности и когнитивный поворот</a:t>
            </a:r>
          </a:p>
          <a:p>
            <a:r>
              <a:rPr lang="ru-RU" smtClean="0"/>
              <a:t>Дж. Катона: психологические основы экономики</a:t>
            </a:r>
          </a:p>
          <a:p>
            <a:r>
              <a:rPr lang="ru-RU" smtClean="0"/>
              <a:t>Проникновение метода лабораторного эксперимента в экономическую науку (А. Тверски, Д. Канеман, В. Смит и др.)</a:t>
            </a:r>
          </a:p>
          <a:p>
            <a:r>
              <a:rPr lang="ru-RU" smtClean="0"/>
              <a:t>Возникновение так называемой поведенческой экономической теории (</a:t>
            </a:r>
            <a:r>
              <a:rPr lang="en-US" smtClean="0"/>
              <a:t>behavioral economics</a:t>
            </a:r>
            <a:r>
              <a:rPr lang="ru-RU" smtClean="0"/>
              <a:t>)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7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Третий этап развития</a:t>
            </a:r>
            <a:br>
              <a:rPr lang="ru-RU" dirty="0" smtClean="0"/>
            </a:br>
            <a:r>
              <a:rPr lang="ru-RU" dirty="0" smtClean="0"/>
              <a:t> (1950-е – 1980-е гг.)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1981</a:t>
            </a:r>
            <a:r>
              <a:rPr lang="ru-RU" smtClean="0"/>
              <a:t>: Основан журнал «Экономическая психология» (</a:t>
            </a:r>
            <a:r>
              <a:rPr lang="en-US" smtClean="0"/>
              <a:t>Journal of Economic psychology</a:t>
            </a:r>
            <a:r>
              <a:rPr lang="ru-RU" smtClean="0"/>
              <a:t>)</a:t>
            </a:r>
          </a:p>
          <a:p>
            <a:r>
              <a:rPr lang="ru-RU" smtClean="0"/>
              <a:t>1981: Первые публикации в СССР А.И. Китова о экономической психологии</a:t>
            </a:r>
            <a:endParaRPr lang="en-US" smtClean="0"/>
          </a:p>
          <a:p>
            <a:r>
              <a:rPr lang="en-US" smtClean="0"/>
              <a:t>1982</a:t>
            </a:r>
            <a:r>
              <a:rPr lang="ru-RU" smtClean="0"/>
              <a:t>: Образование Общества развития исследований в сфере поведенческой экономической науки (</a:t>
            </a:r>
            <a:r>
              <a:rPr lang="en-US" smtClean="0"/>
              <a:t>SABE)</a:t>
            </a:r>
            <a:endParaRPr lang="ru-RU" smtClean="0"/>
          </a:p>
          <a:p>
            <a:r>
              <a:rPr lang="en-US" smtClean="0"/>
              <a:t>1982</a:t>
            </a:r>
            <a:r>
              <a:rPr lang="ru-RU" smtClean="0"/>
              <a:t>: Образование Международной ассоциации исследователей в сфере экономической психологии (</a:t>
            </a:r>
            <a:r>
              <a:rPr lang="en-US" smtClean="0"/>
              <a:t>IAREP)</a:t>
            </a:r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5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Современное </a:t>
            </a:r>
            <a:br>
              <a:rPr lang="ru-RU" dirty="0" smtClean="0"/>
            </a:br>
            <a:r>
              <a:rPr lang="ru-RU" dirty="0" smtClean="0"/>
              <a:t>состояние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6 этап: начало </a:t>
            </a:r>
            <a:r>
              <a:rPr lang="en-US" dirty="0" smtClean="0"/>
              <a:t>XXI</a:t>
            </a:r>
            <a:r>
              <a:rPr lang="ru-RU" dirty="0" smtClean="0"/>
              <a:t> века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Вручение ряда Нобелевских премий по экономике экономическим психологам и поведенческим экономистам: Д. </a:t>
            </a:r>
            <a:r>
              <a:rPr lang="ru-RU" dirty="0" err="1" smtClean="0"/>
              <a:t>Канеману</a:t>
            </a:r>
            <a:r>
              <a:rPr lang="ru-RU" dirty="0" smtClean="0"/>
              <a:t>, М. Алле, Г. </a:t>
            </a:r>
            <a:r>
              <a:rPr lang="ru-RU" dirty="0" err="1" smtClean="0"/>
              <a:t>Саймону</a:t>
            </a: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Проникновение в экономическую теорию метода лабораторного эксперимента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7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634" y="4318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/>
              <a:t>Возникновение </a:t>
            </a:r>
            <a:r>
              <a:rPr lang="ru-RU" sz="4000" dirty="0" err="1" smtClean="0"/>
              <a:t>нейроэкономики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Первая междисциплинарная встреча экономистов, психологов и нейрофизиологов прошла, по-видимому, в 1997 г. в </a:t>
            </a:r>
            <a:r>
              <a:rPr lang="en-US" dirty="0" smtClean="0"/>
              <a:t>Carnegie-Mellon University</a:t>
            </a:r>
            <a:r>
              <a:rPr lang="ru-RU" dirty="0" smtClean="0"/>
              <a:t> и была организована поведенческими экономистами К. </a:t>
            </a:r>
            <a:r>
              <a:rPr lang="ru-RU" dirty="0" err="1" smtClean="0"/>
              <a:t>Камерером</a:t>
            </a:r>
            <a:r>
              <a:rPr lang="ru-RU" dirty="0" smtClean="0"/>
              <a:t> и Дж. </a:t>
            </a:r>
            <a:r>
              <a:rPr lang="ru-RU" dirty="0" err="1" smtClean="0"/>
              <a:t>Лоуэнштейном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0" y="463550"/>
            <a:ext cx="5365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defTabSz="1042988"/>
            <a:endParaRPr lang="ru-RU" sz="2100">
              <a:solidFill>
                <a:srgbClr val="000000"/>
              </a:solidFill>
            </a:endParaRPr>
          </a:p>
        </p:txBody>
      </p:sp>
      <p:sp>
        <p:nvSpPr>
          <p:cNvPr id="5" name="Line 30"/>
          <p:cNvSpPr>
            <a:spLocks noChangeShapeType="1"/>
          </p:cNvSpPr>
          <p:nvPr/>
        </p:nvSpPr>
        <p:spPr bwMode="auto">
          <a:xfrm flipV="1">
            <a:off x="827088" y="1308100"/>
            <a:ext cx="7832725" cy="9525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sz="2400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31800"/>
            <a:ext cx="10747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2001 г. было проведено две важных встречи-конференции:</a:t>
            </a:r>
          </a:p>
          <a:p>
            <a:r>
              <a:rPr lang="ru-RU" dirty="0" smtClean="0"/>
              <a:t>1) Законодательный фонд </a:t>
            </a:r>
            <a:r>
              <a:rPr lang="ru-RU" dirty="0" err="1" smtClean="0"/>
              <a:t>Грутера</a:t>
            </a:r>
            <a:r>
              <a:rPr lang="ru-RU" dirty="0" smtClean="0"/>
              <a:t> в </a:t>
            </a:r>
            <a:r>
              <a:rPr lang="en-US" dirty="0" smtClean="0"/>
              <a:t>Squaw Valley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en-US" dirty="0"/>
              <a:t>Princeton </a:t>
            </a:r>
            <a:r>
              <a:rPr lang="en-US" dirty="0" smtClean="0"/>
              <a:t>University</a:t>
            </a:r>
            <a:r>
              <a:rPr lang="ru-RU" dirty="0" smtClean="0"/>
              <a:t>: была организована нейрофизиологом Дж. </a:t>
            </a:r>
            <a:r>
              <a:rPr lang="ru-RU" dirty="0" err="1" smtClean="0"/>
              <a:t>Сохеном</a:t>
            </a:r>
            <a:r>
              <a:rPr lang="ru-RU" dirty="0" smtClean="0"/>
              <a:t> (</a:t>
            </a:r>
            <a:r>
              <a:rPr lang="en-US" dirty="0" smtClean="0"/>
              <a:t>Jonathan</a:t>
            </a:r>
            <a:r>
              <a:rPr lang="ru-RU" dirty="0"/>
              <a:t> </a:t>
            </a:r>
            <a:r>
              <a:rPr lang="en-US" dirty="0" smtClean="0"/>
              <a:t>Cohen</a:t>
            </a:r>
            <a:r>
              <a:rPr lang="ru-RU" dirty="0" smtClean="0"/>
              <a:t>) и экономистом К. </a:t>
            </a:r>
            <a:r>
              <a:rPr lang="ru-RU" dirty="0" err="1" smtClean="0"/>
              <a:t>Пакстон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Christina </a:t>
            </a:r>
            <a:r>
              <a:rPr lang="en-US" dirty="0" err="1" smtClean="0"/>
              <a:t>Paxson</a:t>
            </a:r>
            <a:r>
              <a:rPr lang="ru-RU" dirty="0" smtClean="0"/>
              <a:t>) и считается началом Общества развития </a:t>
            </a:r>
            <a:r>
              <a:rPr lang="ru-RU" dirty="0" err="1" smtClean="0"/>
              <a:t>нейроэкономики</a:t>
            </a:r>
            <a:endParaRPr lang="ru-RU" dirty="0"/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0" y="463550"/>
            <a:ext cx="5365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defTabSz="1042988"/>
            <a:endParaRPr lang="ru-RU" sz="2100">
              <a:solidFill>
                <a:srgbClr val="000000"/>
              </a:solidFill>
            </a:endParaRPr>
          </a:p>
        </p:txBody>
      </p:sp>
      <p:sp>
        <p:nvSpPr>
          <p:cNvPr id="5" name="Line 30"/>
          <p:cNvSpPr>
            <a:spLocks noChangeShapeType="1"/>
          </p:cNvSpPr>
          <p:nvPr/>
        </p:nvSpPr>
        <p:spPr bwMode="auto">
          <a:xfrm flipV="1">
            <a:off x="827088" y="1308100"/>
            <a:ext cx="7832725" cy="9525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sz="2400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31800"/>
            <a:ext cx="10747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0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Современное </a:t>
            </a:r>
            <a:br>
              <a:rPr lang="ru-RU" dirty="0" smtClean="0"/>
            </a:br>
            <a:r>
              <a:rPr lang="ru-RU" dirty="0" smtClean="0"/>
              <a:t>состояние исследований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2009 году была образована </a:t>
            </a:r>
            <a:r>
              <a:rPr lang="en-US" dirty="0" smtClean="0"/>
              <a:t>"The International Confederation for the Advancement of Behavioral Economics and Economic Psychology" (ICABEEP)</a:t>
            </a:r>
            <a:endParaRPr lang="ru-RU" dirty="0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Периоды </a:t>
            </a:r>
            <a:br>
              <a:rPr lang="ru-RU" dirty="0" smtClean="0"/>
            </a:br>
            <a:r>
              <a:rPr lang="ru-RU" dirty="0" smtClean="0"/>
              <a:t>конвергенции и зоны разрыва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Вторая половина </a:t>
            </a:r>
            <a:r>
              <a:rPr lang="en-US" dirty="0" smtClean="0"/>
              <a:t>XIX </a:t>
            </a:r>
            <a:r>
              <a:rPr lang="ru-RU" dirty="0" smtClean="0"/>
              <a:t>в. – период конвергенции</a:t>
            </a:r>
          </a:p>
          <a:p>
            <a:pPr marL="0" indent="0">
              <a:buNone/>
            </a:pPr>
            <a:r>
              <a:rPr lang="ru-RU" dirty="0" smtClean="0"/>
              <a:t>2. Первая половина </a:t>
            </a:r>
            <a:r>
              <a:rPr lang="en-US" dirty="0" smtClean="0"/>
              <a:t>XX</a:t>
            </a:r>
            <a:r>
              <a:rPr lang="ru-RU" dirty="0" smtClean="0"/>
              <a:t> в. – зона разрыва</a:t>
            </a:r>
          </a:p>
          <a:p>
            <a:pPr marL="0" indent="0">
              <a:buNone/>
            </a:pPr>
            <a:r>
              <a:rPr lang="ru-RU" dirty="0" smtClean="0"/>
              <a:t>3. Вторая половина </a:t>
            </a:r>
            <a:r>
              <a:rPr lang="en-US" dirty="0" smtClean="0"/>
              <a:t>XX </a:t>
            </a:r>
            <a:r>
              <a:rPr lang="ru-RU" dirty="0" smtClean="0"/>
              <a:t>в. – период сближения</a:t>
            </a:r>
          </a:p>
          <a:p>
            <a:pPr marL="0" indent="0">
              <a:buNone/>
            </a:pPr>
            <a:r>
              <a:rPr lang="ru-RU" dirty="0" smtClean="0"/>
              <a:t>4. Первая половина </a:t>
            </a:r>
            <a:r>
              <a:rPr lang="en-US" dirty="0" smtClean="0"/>
              <a:t>XXI </a:t>
            </a:r>
            <a:r>
              <a:rPr lang="ru-RU" dirty="0" smtClean="0"/>
              <a:t>в. – период конвергенции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1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Периоды </a:t>
            </a:r>
            <a:br>
              <a:rPr lang="ru-RU" dirty="0" smtClean="0"/>
            </a:br>
            <a:r>
              <a:rPr lang="ru-RU" dirty="0" smtClean="0"/>
              <a:t>конвергенции и зоны разрыва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8298" y="2721474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Психофизические эксперименты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1556792"/>
            <a:ext cx="2909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Математика и эксперимент. Позитивизм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915815" y="3552471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Теория вероятности и релятивизм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5085183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Постнеклассическая</a:t>
            </a:r>
            <a:r>
              <a:rPr lang="ru-RU" sz="2400" dirty="0" smtClean="0"/>
              <a:t> наука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38298" y="4254186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Бихевиоризм. Теория ВНД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3831" y="2721473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Классическая </a:t>
            </a:r>
            <a:br>
              <a:rPr lang="ru-RU" sz="2400" dirty="0" smtClean="0"/>
            </a:br>
            <a:r>
              <a:rPr lang="ru-RU" sz="2400" dirty="0" smtClean="0"/>
              <a:t>школа ЭТ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25805" y="4254185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Неоклассическая школа ЭТ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511208" y="3552470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663608" y="5214466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888785" y="3552470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560719" y="5214466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010769" y="2721474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010770" y="4406584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1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Периоды </a:t>
            </a:r>
            <a:br>
              <a:rPr lang="ru-RU" dirty="0" smtClean="0"/>
            </a:br>
            <a:r>
              <a:rPr lang="ru-RU" dirty="0" smtClean="0"/>
              <a:t>конвергенции и зоны разрыва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8298" y="2721474"/>
            <a:ext cx="290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Когнитивизм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1556792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Постнеклассическая</a:t>
            </a:r>
            <a:r>
              <a:rPr lang="ru-RU" sz="2400" dirty="0" smtClean="0"/>
              <a:t> наука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38298" y="4254186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Психология активности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41099" y="2232176"/>
            <a:ext cx="2909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Институционально-эволюционное направление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5" y="4254185"/>
            <a:ext cx="3227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Поведенческая экономическая теория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511208" y="3552470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888785" y="3552470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303568" y="1881319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528745" y="1530462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1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983" y="383970"/>
            <a:ext cx="8229600" cy="1143000"/>
          </a:xfrm>
        </p:spPr>
        <p:txBody>
          <a:bodyPr/>
          <a:lstStyle/>
          <a:p>
            <a:r>
              <a:rPr lang="ru-RU" dirty="0" smtClean="0"/>
              <a:t>Предметная область</a:t>
            </a:r>
            <a:endParaRPr lang="ru-RU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522264" y="1408112"/>
            <a:ext cx="7819340" cy="4586635"/>
            <a:chOff x="0" y="0"/>
            <a:chExt cx="5857875" cy="4276725"/>
          </a:xfrm>
        </p:grpSpPr>
        <p:sp>
          <p:nvSpPr>
            <p:cNvPr id="8" name="Овал 7"/>
            <p:cNvSpPr/>
            <p:nvPr/>
          </p:nvSpPr>
          <p:spPr>
            <a:xfrm>
              <a:off x="495300" y="1304925"/>
              <a:ext cx="3495675" cy="1371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95300" y="0"/>
              <a:ext cx="2371725" cy="11811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019425" y="0"/>
              <a:ext cx="2400300" cy="11811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133600" y="0"/>
              <a:ext cx="1724025" cy="11811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Поле 55"/>
            <p:cNvSpPr txBox="1"/>
            <p:nvPr/>
          </p:nvSpPr>
          <p:spPr>
            <a:xfrm>
              <a:off x="740869" y="238124"/>
              <a:ext cx="1323975" cy="4572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dirty="0">
                  <a:effectLst/>
                  <a:ea typeface="Calibri"/>
                  <a:cs typeface="Times New Roman"/>
                </a:rPr>
                <a:t>Экономическая теория</a:t>
              </a:r>
            </a:p>
          </p:txBody>
        </p:sp>
        <p:sp>
          <p:nvSpPr>
            <p:cNvPr id="13" name="Поле 56"/>
            <p:cNvSpPr txBox="1"/>
            <p:nvPr/>
          </p:nvSpPr>
          <p:spPr>
            <a:xfrm>
              <a:off x="3857625" y="466725"/>
              <a:ext cx="1323975" cy="323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dirty="0">
                  <a:effectLst/>
                  <a:ea typeface="Calibri"/>
                  <a:cs typeface="Times New Roman"/>
                </a:rPr>
                <a:t>Психология</a:t>
              </a:r>
            </a:p>
          </p:txBody>
        </p:sp>
        <p:sp>
          <p:nvSpPr>
            <p:cNvPr id="14" name="Поле 57"/>
            <p:cNvSpPr txBox="1"/>
            <p:nvPr/>
          </p:nvSpPr>
          <p:spPr>
            <a:xfrm>
              <a:off x="2287934" y="37512"/>
              <a:ext cx="1323975" cy="8286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ea typeface="Calibri"/>
                  <a:cs typeface="Times New Roman"/>
                </a:rPr>
                <a:t>Экономическая психология/</a:t>
              </a:r>
              <a:br>
                <a:rPr lang="ru-RU" sz="1600" dirty="0">
                  <a:effectLst/>
                  <a:ea typeface="Calibri"/>
                  <a:cs typeface="Times New Roman"/>
                </a:rPr>
              </a:br>
              <a:r>
                <a:rPr lang="ru-RU" sz="1600" dirty="0">
                  <a:effectLst/>
                  <a:ea typeface="Calibri"/>
                  <a:cs typeface="Times New Roman"/>
                </a:rPr>
                <a:t>поведенческая экономика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3067050" y="1371600"/>
              <a:ext cx="2400300" cy="11811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Поле 62"/>
            <p:cNvSpPr txBox="1"/>
            <p:nvPr/>
          </p:nvSpPr>
          <p:spPr>
            <a:xfrm>
              <a:off x="3886200" y="1819275"/>
              <a:ext cx="1323975" cy="323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ea typeface="Calibri"/>
                  <a:cs typeface="Times New Roman"/>
                </a:rPr>
                <a:t>Психология</a:t>
              </a:r>
            </a:p>
          </p:txBody>
        </p:sp>
        <p:sp>
          <p:nvSpPr>
            <p:cNvPr id="17" name="Поле 61"/>
            <p:cNvSpPr txBox="1"/>
            <p:nvPr/>
          </p:nvSpPr>
          <p:spPr>
            <a:xfrm>
              <a:off x="695325" y="1790700"/>
              <a:ext cx="1323975" cy="4572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ea typeface="Calibri"/>
                  <a:cs typeface="Times New Roman"/>
                </a:rPr>
                <a:t>Экономическая теория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181225" y="1428750"/>
              <a:ext cx="1724025" cy="1123950"/>
            </a:xfrm>
            <a:prstGeom prst="ellips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9" name="Поле 63"/>
            <p:cNvSpPr txBox="1"/>
            <p:nvPr/>
          </p:nvSpPr>
          <p:spPr>
            <a:xfrm>
              <a:off x="2409825" y="1501029"/>
              <a:ext cx="1323975" cy="8286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dirty="0">
                  <a:effectLst/>
                  <a:ea typeface="Calibri"/>
                  <a:cs typeface="Times New Roman"/>
                </a:rPr>
                <a:t>поведенческая экономическая теория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2247900" y="2771775"/>
              <a:ext cx="3305175" cy="15049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1" name="Поле 65"/>
            <p:cNvSpPr txBox="1"/>
            <p:nvPr/>
          </p:nvSpPr>
          <p:spPr>
            <a:xfrm>
              <a:off x="3990975" y="3257550"/>
              <a:ext cx="1323975" cy="323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ea typeface="Calibri"/>
                  <a:cs typeface="Times New Roman"/>
                </a:rPr>
                <a:t>Психология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495300" y="2771775"/>
              <a:ext cx="2324100" cy="14287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3" name="Поле 67"/>
            <p:cNvSpPr txBox="1"/>
            <p:nvPr/>
          </p:nvSpPr>
          <p:spPr>
            <a:xfrm>
              <a:off x="847725" y="3257550"/>
              <a:ext cx="1323975" cy="4572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ea typeface="Calibri"/>
                  <a:cs typeface="Times New Roman"/>
                </a:rPr>
                <a:t>Экономическая теория</a:t>
              </a:r>
            </a:p>
          </p:txBody>
        </p:sp>
        <p:sp>
          <p:nvSpPr>
            <p:cNvPr id="24" name="Овал 23"/>
            <p:cNvSpPr/>
            <p:nvPr/>
          </p:nvSpPr>
          <p:spPr>
            <a:xfrm>
              <a:off x="2266950" y="2971800"/>
              <a:ext cx="1724025" cy="1123950"/>
            </a:xfrm>
            <a:prstGeom prst="ellips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5" name="Поле 69"/>
            <p:cNvSpPr txBox="1"/>
            <p:nvPr/>
          </p:nvSpPr>
          <p:spPr>
            <a:xfrm>
              <a:off x="2562225" y="3209925"/>
              <a:ext cx="1323975" cy="8286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ea typeface="Calibri"/>
                  <a:cs typeface="Times New Roman"/>
                </a:rPr>
                <a:t>Экономическая психология</a:t>
              </a:r>
            </a:p>
          </p:txBody>
        </p:sp>
        <p:sp>
          <p:nvSpPr>
            <p:cNvPr id="26" name="Поле 70"/>
            <p:cNvSpPr txBox="1"/>
            <p:nvPr/>
          </p:nvSpPr>
          <p:spPr>
            <a:xfrm>
              <a:off x="0" y="466725"/>
              <a:ext cx="342900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latin typeface="Times New Roman"/>
                  <a:ea typeface="Calibri"/>
                  <a:cs typeface="Times New Roman"/>
                </a:rPr>
                <a:t>1)</a:t>
              </a:r>
              <a:endParaRPr lang="ru-RU"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Поле 71"/>
            <p:cNvSpPr txBox="1"/>
            <p:nvPr/>
          </p:nvSpPr>
          <p:spPr>
            <a:xfrm>
              <a:off x="0" y="1743075"/>
              <a:ext cx="342900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latin typeface="Times New Roman"/>
                  <a:ea typeface="Calibri"/>
                  <a:cs typeface="Times New Roman"/>
                </a:rPr>
                <a:t>2)</a:t>
              </a:r>
              <a:endParaRPr lang="ru-RU"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Поле 72"/>
            <p:cNvSpPr txBox="1"/>
            <p:nvPr/>
          </p:nvSpPr>
          <p:spPr>
            <a:xfrm>
              <a:off x="0" y="3343275"/>
              <a:ext cx="342900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latin typeface="Times New Roman"/>
                  <a:ea typeface="Calibri"/>
                  <a:cs typeface="Times New Roman"/>
                </a:rPr>
                <a:t>3)</a:t>
              </a:r>
              <a:endParaRPr lang="ru-RU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0" y="1228725"/>
              <a:ext cx="585787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0" y="2705100"/>
              <a:ext cx="585787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1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Психология </a:t>
            </a:r>
            <a:br>
              <a:rPr lang="ru-RU" dirty="0" smtClean="0"/>
            </a:br>
            <a:r>
              <a:rPr lang="ru-RU" dirty="0" smtClean="0"/>
              <a:t>и экономическая теория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78839" y="4088301"/>
            <a:ext cx="290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Когнитивизм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1891" y="1556792"/>
            <a:ext cx="7878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Психологические теории всегда составляли методологический фундамент развития ЭТ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861" y="5708144"/>
            <a:ext cx="290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Homo </a:t>
            </a:r>
            <a:r>
              <a:rPr lang="en-US" sz="2400" dirty="0" err="1" smtClean="0"/>
              <a:t>Economicus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28525" y="5400608"/>
            <a:ext cx="2909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Институционально-эволюционное направление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660662" y="3838687"/>
            <a:ext cx="3227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Социальный дарвинизм 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374598" y="4889404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898192" y="4672620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90946" y="4208019"/>
            <a:ext cx="290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Бихевиоризм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0946" y="2634010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Философия утилитаризма</a:t>
            </a:r>
            <a:endParaRPr lang="ru-RU" sz="24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385900" y="3505877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878839" y="2674880"/>
            <a:ext cx="290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Философия релятивизма</a:t>
            </a:r>
            <a:endParaRPr lang="ru-RU" sz="24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3973793" y="3505877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973793" y="4672620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888785" y="3155020"/>
            <a:ext cx="720080" cy="701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103899" y="5411411"/>
            <a:ext cx="2747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Поведенческая ЭТ (теория перспектив, </a:t>
            </a:r>
            <a:r>
              <a:rPr lang="ru-RU" sz="2000" dirty="0" err="1" smtClean="0"/>
              <a:t>фрейминг</a:t>
            </a:r>
            <a:r>
              <a:rPr lang="ru-RU" sz="2000" dirty="0" smtClean="0"/>
              <a:t>-эффект и т.д.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851321" y="2549745"/>
            <a:ext cx="290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Эволюционисты</a:t>
            </a:r>
            <a:endParaRPr lang="ru-RU" sz="2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103899" y="2674880"/>
            <a:ext cx="0" cy="3752194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928525" y="2627252"/>
            <a:ext cx="0" cy="3752194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5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617" y="2359222"/>
            <a:ext cx="5408463" cy="181908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Выводы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68EA-4154-45CC-BBE3-438B7F56B3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 flipH="1">
            <a:off x="-2" y="2348884"/>
            <a:ext cx="2842672" cy="182942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17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Парадигма активности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Культурно-историческая детерминация и психология активности</a:t>
            </a:r>
          </a:p>
          <a:p>
            <a:r>
              <a:rPr lang="ru-RU" dirty="0"/>
              <a:t>объективная ситуация, </a:t>
            </a:r>
            <a:r>
              <a:rPr lang="ru-RU" dirty="0" smtClean="0"/>
              <a:t>требующая </a:t>
            </a:r>
            <a:r>
              <a:rPr lang="ru-RU" dirty="0"/>
              <a:t>построения экономической психологии (поведенческой экономической теории) как синтетической научной дисциплины, т.е. движения не по пути специализации, а по пути интеграции.</a:t>
            </a:r>
            <a:endParaRPr lang="ru-RU" dirty="0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8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Смещение конкуренции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Информационная избыточность</a:t>
            </a:r>
          </a:p>
          <a:p>
            <a:r>
              <a:rPr lang="ru-RU" dirty="0" smtClean="0"/>
              <a:t>Смещение технологий конкурентной борьбы на макроэкономическом и микроэкономическом уровнях в сферу «борьбы за умы»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7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81" y="2988747"/>
            <a:ext cx="2610169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318967" y="0"/>
            <a:ext cx="4825035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endParaRPr lang="ru-RU" sz="2100">
              <a:solidFill>
                <a:srgbClr val="000000"/>
              </a:solidFill>
            </a:endParaRPr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318964" y="3165800"/>
            <a:ext cx="48250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8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995" y="1103335"/>
            <a:ext cx="1680978" cy="143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539750" y="4441825"/>
            <a:ext cx="377983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sz="2000" dirty="0"/>
          </a:p>
          <a:p>
            <a:pPr eaLnBrk="1" hangingPunct="1">
              <a:spcBef>
                <a:spcPct val="20000"/>
              </a:spcBef>
            </a:pPr>
            <a:r>
              <a:rPr lang="en-US" sz="2000" dirty="0"/>
              <a:t>E-mail: neverov@psychecon.ru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dirty="0"/>
              <a:t>URL: www.psychecon.ru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745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Подходы к предмету </a:t>
            </a:r>
            <a:br>
              <a:rPr lang="ru-RU" dirty="0" smtClean="0"/>
            </a:br>
            <a:r>
              <a:rPr lang="ru-RU" dirty="0" smtClean="0"/>
              <a:t>экономической психологии</a:t>
            </a: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2286000"/>
            <a:ext cx="3000375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latin typeface="Cambria" pitchFamily="18" charset="0"/>
              </a:rPr>
              <a:t>Экономисты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2063" y="4643438"/>
            <a:ext cx="3000375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latin typeface="Cambria" pitchFamily="18" charset="0"/>
              </a:rPr>
              <a:t>Психологи</a:t>
            </a:r>
          </a:p>
        </p:txBody>
      </p:sp>
      <p:cxnSp>
        <p:nvCxnSpPr>
          <p:cNvPr id="7" name="Прямая со стрелкой 6"/>
          <p:cNvCxnSpPr>
            <a:stCxn id="4" idx="2"/>
          </p:cNvCxnSpPr>
          <p:nvPr/>
        </p:nvCxnSpPr>
        <p:spPr>
          <a:xfrm rot="16200000" flipH="1">
            <a:off x="2756695" y="2542381"/>
            <a:ext cx="487362" cy="7143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0"/>
          </p:cNvCxnSpPr>
          <p:nvPr/>
        </p:nvCxnSpPr>
        <p:spPr>
          <a:xfrm rot="16200000" flipV="1">
            <a:off x="5822156" y="3893344"/>
            <a:ext cx="642938" cy="8572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43188" y="3214688"/>
            <a:ext cx="2000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Cambria" pitchFamily="18" charset="0"/>
              </a:rPr>
              <a:t>Экономическое поведение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0625" y="3071813"/>
            <a:ext cx="1714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dirty="0">
                <a:latin typeface="Cambria" pitchFamily="18" charset="0"/>
              </a:rPr>
              <a:t>Психические явления в производстве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3286125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>
                <a:latin typeface="Cambria" pitchFamily="18" charset="0"/>
              </a:rPr>
              <a:t>=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4608513" y="296386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00563" y="2214563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 b="1">
                <a:latin typeface="Cambria" pitchFamily="18" charset="0"/>
              </a:rPr>
              <a:t>?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7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/>
      <p:bldP spid="13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Белое пятно </a:t>
            </a:r>
            <a:br>
              <a:rPr lang="ru-RU" dirty="0" smtClean="0"/>
            </a:br>
            <a:r>
              <a:rPr lang="ru-RU" dirty="0" smtClean="0"/>
              <a:t>на современной научной карте</a:t>
            </a:r>
            <a:endParaRPr lang="ru-RU" dirty="0"/>
          </a:p>
        </p:txBody>
      </p:sp>
      <p:sp>
        <p:nvSpPr>
          <p:cNvPr id="317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971601" y="2023473"/>
            <a:ext cx="7029400" cy="3565766"/>
            <a:chOff x="1984" y="13648"/>
            <a:chExt cx="8753" cy="1996"/>
          </a:xfrm>
        </p:grpSpPr>
        <p:sp>
          <p:nvSpPr>
            <p:cNvPr id="31749" name="Text Box 9"/>
            <p:cNvSpPr txBox="1">
              <a:spLocks noChangeArrowheads="1"/>
            </p:cNvSpPr>
            <p:nvPr/>
          </p:nvSpPr>
          <p:spPr bwMode="auto">
            <a:xfrm>
              <a:off x="7802" y="13655"/>
              <a:ext cx="2935" cy="32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1600">
                  <a:cs typeface="Times New Roman" pitchFamily="18" charset="0"/>
                </a:rPr>
                <a:t>Экономическая теория</a:t>
              </a:r>
            </a:p>
          </p:txBody>
        </p:sp>
        <p:sp>
          <p:nvSpPr>
            <p:cNvPr id="31750" name="Text Box 8"/>
            <p:cNvSpPr txBox="1">
              <a:spLocks noChangeArrowheads="1"/>
            </p:cNvSpPr>
            <p:nvPr/>
          </p:nvSpPr>
          <p:spPr bwMode="auto">
            <a:xfrm>
              <a:off x="1994" y="13686"/>
              <a:ext cx="2700" cy="1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1600" dirty="0">
                  <a:cs typeface="Times New Roman" pitchFamily="18" charset="0"/>
                </a:rPr>
                <a:t>Психология</a:t>
              </a:r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4910" y="13648"/>
              <a:ext cx="2700" cy="199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>
                  <a:cs typeface="Times New Roman" pitchFamily="18" charset="0"/>
                </a:rPr>
                <a:t>Terra incognito</a:t>
              </a:r>
            </a:p>
            <a:p>
              <a:pPr algn="ctr"/>
              <a:endParaRPr lang="ru-RU" sz="1600" dirty="0">
                <a:cs typeface="Times New Roman" pitchFamily="18" charset="0"/>
              </a:endParaRPr>
            </a:p>
            <a:p>
              <a:pPr algn="ctr"/>
              <a:endParaRPr lang="ru-RU" sz="1600" dirty="0">
                <a:cs typeface="Times New Roman" pitchFamily="18" charset="0"/>
              </a:endParaRPr>
            </a:p>
            <a:p>
              <a:pPr algn="ctr"/>
              <a:endParaRPr lang="ru-RU" sz="1600" dirty="0">
                <a:cs typeface="Times New Roman" pitchFamily="18" charset="0"/>
              </a:endParaRPr>
            </a:p>
            <a:p>
              <a:pPr algn="ctr"/>
              <a:endParaRPr lang="ru-RU" sz="1600" dirty="0" smtClean="0">
                <a:cs typeface="Times New Roman" pitchFamily="18" charset="0"/>
              </a:endParaRPr>
            </a:p>
            <a:p>
              <a:pPr algn="ctr"/>
              <a:r>
                <a:rPr lang="en-US" sz="1600" dirty="0" err="1" smtClean="0">
                  <a:cs typeface="Times New Roman" pitchFamily="18" charset="0"/>
                </a:rPr>
                <a:t>Психологические</a:t>
              </a:r>
              <a:r>
                <a:rPr lang="en-US" sz="1600" dirty="0" smtClean="0">
                  <a:cs typeface="Times New Roman" pitchFamily="18" charset="0"/>
                </a:rPr>
                <a:t> </a:t>
              </a:r>
              <a:r>
                <a:rPr lang="en-US" sz="1600" dirty="0" err="1">
                  <a:cs typeface="Times New Roman" pitchFamily="18" charset="0"/>
                </a:rPr>
                <a:t>детерминанты</a:t>
              </a:r>
              <a:r>
                <a:rPr lang="en-US" sz="1600" dirty="0">
                  <a:cs typeface="Times New Roman" pitchFamily="18" charset="0"/>
                </a:rPr>
                <a:t> </a:t>
              </a:r>
              <a:r>
                <a:rPr lang="en-US" sz="1600" dirty="0" err="1">
                  <a:cs typeface="Times New Roman" pitchFamily="18" charset="0"/>
                </a:rPr>
                <a:t>экономического</a:t>
              </a:r>
              <a:r>
                <a:rPr lang="en-US" sz="1600" dirty="0">
                  <a:cs typeface="Times New Roman" pitchFamily="18" charset="0"/>
                </a:rPr>
                <a:t> </a:t>
              </a:r>
              <a:r>
                <a:rPr lang="en-US" sz="1600" dirty="0" err="1">
                  <a:cs typeface="Times New Roman" pitchFamily="18" charset="0"/>
                </a:rPr>
                <a:t>поведения</a:t>
              </a:r>
              <a:endParaRPr lang="en-US" sz="1600" dirty="0"/>
            </a:p>
          </p:txBody>
        </p:sp>
        <p:cxnSp>
          <p:nvCxnSpPr>
            <p:cNvPr id="31752" name="AutoShape 6"/>
            <p:cNvCxnSpPr>
              <a:cxnSpLocks noChangeShapeType="1"/>
            </p:cNvCxnSpPr>
            <p:nvPr/>
          </p:nvCxnSpPr>
          <p:spPr bwMode="auto">
            <a:xfrm>
              <a:off x="4676" y="13965"/>
              <a:ext cx="237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3" name="AutoShape 5"/>
            <p:cNvCxnSpPr>
              <a:cxnSpLocks noChangeShapeType="1"/>
            </p:cNvCxnSpPr>
            <p:nvPr/>
          </p:nvCxnSpPr>
          <p:spPr bwMode="auto">
            <a:xfrm>
              <a:off x="4910" y="14220"/>
              <a:ext cx="2700" cy="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4" name="AutoShape 4"/>
            <p:cNvCxnSpPr>
              <a:cxnSpLocks noChangeShapeType="1"/>
            </p:cNvCxnSpPr>
            <p:nvPr/>
          </p:nvCxnSpPr>
          <p:spPr bwMode="auto">
            <a:xfrm>
              <a:off x="7613" y="13980"/>
              <a:ext cx="16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5" name="Text Box 3"/>
            <p:cNvSpPr txBox="1">
              <a:spLocks noChangeArrowheads="1"/>
            </p:cNvSpPr>
            <p:nvPr/>
          </p:nvSpPr>
          <p:spPr bwMode="auto">
            <a:xfrm>
              <a:off x="1984" y="14108"/>
              <a:ext cx="2700" cy="152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1600">
                  <a:cs typeface="Times New Roman" pitchFamily="18" charset="0"/>
                </a:rPr>
                <a:t>Изучение социальных установок, диспозиций, психологических явлений и процессов</a:t>
              </a:r>
            </a:p>
          </p:txBody>
        </p:sp>
        <p:sp>
          <p:nvSpPr>
            <p:cNvPr id="31756" name="Text Box 2"/>
            <p:cNvSpPr txBox="1">
              <a:spLocks noChangeArrowheads="1"/>
            </p:cNvSpPr>
            <p:nvPr/>
          </p:nvSpPr>
          <p:spPr bwMode="auto">
            <a:xfrm>
              <a:off x="7790" y="14075"/>
              <a:ext cx="2935" cy="156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1600">
                  <a:cs typeface="Times New Roman" pitchFamily="18" charset="0"/>
                </a:rPr>
                <a:t>Осознание того, что в основе экономических процессов лежат «темные» психологические факторы</a:t>
              </a:r>
            </a:p>
          </p:txBody>
        </p:sp>
      </p:grp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19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55347" y="431426"/>
            <a:ext cx="5986463" cy="1101724"/>
          </a:xfrm>
        </p:spPr>
        <p:txBody>
          <a:bodyPr/>
          <a:lstStyle/>
          <a:p>
            <a:pPr algn="r"/>
            <a:r>
              <a:rPr lang="ru-RU" dirty="0" smtClean="0"/>
              <a:t>Диалектика А. Смита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810125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1759: Теория нравственных чувств – альтруизм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/>
              <a:t>1776: Исследование о природе и причинах богатства народов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 algn="r">
              <a:buFont typeface="Wingdings 2" pitchFamily="18" charset="2"/>
              <a:buNone/>
            </a:pPr>
            <a:r>
              <a:rPr lang="ru-RU" smtClean="0"/>
              <a:t>Идеи Смита о защите ростовщичества и эгоизма признавались в первые годы как скандальные и анти-евангельские.</a:t>
            </a:r>
          </a:p>
        </p:txBody>
      </p:sp>
      <p:pic>
        <p:nvPicPr>
          <p:cNvPr id="12292" name="Picture 2" descr="http://citata.in/wp-content/uploads/2012/07/%D0%90%D0%B4%D0%B0%D0%BC-%D0%A1%D0%9C%D0%98%D0%A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0859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6443663" y="2708275"/>
            <a:ext cx="20859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/>
              <a:t>Адам Смит </a:t>
            </a:r>
            <a:br>
              <a:rPr lang="ru-RU"/>
            </a:br>
            <a:r>
              <a:rPr lang="ru-RU"/>
              <a:t>(1723 – 1790)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74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5889848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Первые </a:t>
            </a:r>
            <a:br>
              <a:rPr lang="ru-RU" sz="3600" dirty="0" smtClean="0"/>
            </a:br>
            <a:r>
              <a:rPr lang="ru-RU" sz="3600" dirty="0" smtClean="0"/>
              <a:t>поведенческие экономисты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810125" cy="4572000"/>
          </a:xfrm>
        </p:spPr>
        <p:txBody>
          <a:bodyPr>
            <a:normAutofit fontScale="92500"/>
          </a:bodyPr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1854: Развитие законов общественного обмена и вытекающих отсюда правил человеческой деятельности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mtClean="0"/>
              <a:t>1834-1860: </a:t>
            </a:r>
            <a:r>
              <a:rPr lang="ru-RU" sz="2000" smtClean="0"/>
              <a:t>В ряде экспериментов, Э. Вебер показал, что новый раздражитель, чтобы отличаться по ощущениям от предыдущего, должен отличаться от исходного на величину, пропорциональную исходному раздражителю. В 1860 г. Г. Фехнер сформулировал основной психофизический закон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288088" y="981075"/>
            <a:ext cx="2373312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b="1"/>
              <a:t>Госсен</a:t>
            </a:r>
            <a:br>
              <a:rPr lang="ru-RU" b="1"/>
            </a:br>
            <a:r>
              <a:rPr lang="ru-RU" b="1"/>
              <a:t>Герман Генрих </a:t>
            </a:r>
            <a:r>
              <a:rPr lang="ru-RU"/>
              <a:t> </a:t>
            </a:r>
            <a:br>
              <a:rPr lang="ru-RU"/>
            </a:br>
            <a:r>
              <a:rPr lang="ru-RU"/>
              <a:t>(1810 – 1858), предшественник математической и австрийской школ в политэкономии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6440488" y="4076700"/>
            <a:ext cx="23733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b="1"/>
              <a:t>Последняя работа Э. Вебера датируется 1851 г.</a:t>
            </a: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E:\лог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5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Следующий шаг: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sz="quarter" idx="1"/>
          </p:nvPr>
        </p:nvSpPr>
        <p:spPr>
          <a:xfrm>
            <a:off x="1763713" y="1504950"/>
            <a:ext cx="2952750" cy="3524250"/>
          </a:xfrm>
        </p:spPr>
        <p:txBody>
          <a:bodyPr>
            <a:normAutofit fontScale="92500" lnSpcReduction="20000"/>
          </a:bodyPr>
          <a:lstStyle/>
          <a:p>
            <a:r>
              <a:rPr lang="en-US" b="1" i="1" smtClean="0"/>
              <a:t>Mathematical Psychics:</a:t>
            </a:r>
            <a:r>
              <a:rPr lang="en-US" i="1" smtClean="0"/>
              <a:t> An essay on the application of mathematics to the moral sciences</a:t>
            </a:r>
            <a:r>
              <a:rPr lang="en-US" smtClean="0"/>
              <a:t>, 1881.</a:t>
            </a:r>
            <a:endParaRPr lang="ru-RU" smtClean="0"/>
          </a:p>
          <a:p>
            <a:r>
              <a:rPr lang="ru-RU" sz="1800" b="1" smtClean="0"/>
              <a:t>Математическая психология:</a:t>
            </a:r>
            <a:r>
              <a:rPr lang="ru-RU" sz="1800" smtClean="0"/>
              <a:t> Эссе о приложении математики к моральным наукам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2144713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1881:</a:t>
            </a:r>
            <a:r>
              <a:rPr lang="ru-RU" dirty="0" smtClean="0"/>
              <a:t>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1800" dirty="0" smtClean="0"/>
              <a:t>впервые употребляется термин «экономическая психология»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04950"/>
            <a:ext cx="1584325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179388" y="3459163"/>
            <a:ext cx="19065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b="1"/>
              <a:t>Эджуорт Ф.</a:t>
            </a:r>
            <a:r>
              <a:rPr lang="ru-RU"/>
              <a:t> </a:t>
            </a:r>
            <a:br>
              <a:rPr lang="ru-RU"/>
            </a:br>
            <a:r>
              <a:rPr lang="ru-RU"/>
              <a:t>(1845 – 1926), </a:t>
            </a:r>
            <a:r>
              <a:rPr lang="ru-RU" sz="1200"/>
              <a:t>основатель математической школы в экономике и один из авторов теории предельной полезности</a:t>
            </a:r>
          </a:p>
        </p:txBody>
      </p:sp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481138"/>
            <a:ext cx="18288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8" name="TextBox 3"/>
          <p:cNvSpPr txBox="1">
            <a:spLocks noChangeArrowheads="1"/>
          </p:cNvSpPr>
          <p:nvPr/>
        </p:nvSpPr>
        <p:spPr bwMode="auto">
          <a:xfrm>
            <a:off x="7078663" y="3986213"/>
            <a:ext cx="19065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b="1"/>
              <a:t>Тард Г.</a:t>
            </a:r>
            <a:r>
              <a:rPr lang="ru-RU"/>
              <a:t> </a:t>
            </a:r>
            <a:br>
              <a:rPr lang="ru-RU"/>
            </a:br>
            <a:r>
              <a:rPr lang="ru-RU"/>
              <a:t>(1843 – 1904), </a:t>
            </a:r>
            <a:r>
              <a:rPr lang="ru-RU" sz="1200"/>
              <a:t>основатель математической школы в экономике и один из авторов теории предельной полезности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E:\лог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5" y="224342"/>
            <a:ext cx="912168" cy="7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7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конец </a:t>
            </a:r>
            <a:r>
              <a:rPr lang="en-US" dirty="0" smtClean="0"/>
              <a:t>XIX</a:t>
            </a:r>
            <a:r>
              <a:rPr lang="ru-RU" dirty="0" smtClean="0"/>
              <a:t> в. - начало </a:t>
            </a:r>
            <a:r>
              <a:rPr lang="en-US" dirty="0" smtClean="0"/>
              <a:t>XX</a:t>
            </a:r>
            <a:r>
              <a:rPr lang="ru-RU" dirty="0" smtClean="0"/>
              <a:t> в.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smtClean="0"/>
              <a:t>1890: А. Маршалл относит экономическую теорию к психологическим наукам</a:t>
            </a:r>
          </a:p>
          <a:p>
            <a:r>
              <a:rPr lang="ru-RU" sz="2000" smtClean="0"/>
              <a:t>1899: Т. Веблен публикует «Теорию праздного класса»</a:t>
            </a:r>
          </a:p>
          <a:p>
            <a:r>
              <a:rPr lang="ru-RU" sz="2000" smtClean="0"/>
              <a:t>1902: Г. Тард выпускает двухтомник «Экономическая психология»</a:t>
            </a:r>
          </a:p>
          <a:p>
            <a:r>
              <a:rPr lang="ru-RU" sz="2000" smtClean="0"/>
              <a:t>1906-08: в США возникает психология рекламы</a:t>
            </a:r>
          </a:p>
          <a:p>
            <a:r>
              <a:rPr lang="ru-RU" sz="2000" smtClean="0"/>
              <a:t>1911: Е.Е. Слуцкий пишет сочинение «Теория предельной полезности»</a:t>
            </a:r>
          </a:p>
          <a:p>
            <a:r>
              <a:rPr lang="ru-RU" sz="2000" smtClean="0"/>
              <a:t>1911: Й. Шумпетер публикует «Теорию экономического развития»</a:t>
            </a:r>
          </a:p>
          <a:p>
            <a:r>
              <a:rPr lang="ru-RU" sz="2000" smtClean="0"/>
              <a:t>1914: Г. Мюнстерберг публикует работу «Психология и экономическая жизнь»</a:t>
            </a:r>
          </a:p>
          <a:p>
            <a:r>
              <a:rPr lang="ru-RU" sz="2000" smtClean="0"/>
              <a:t>1917: Г. Мюнстерберг публикует работу «Бизнес-психология»</a:t>
            </a:r>
            <a:endParaRPr lang="ru-RU" smtClean="0"/>
          </a:p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2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 работах Г. </a:t>
            </a:r>
            <a:r>
              <a:rPr lang="ru-RU" dirty="0" err="1" smtClean="0"/>
              <a:t>Тарда</a:t>
            </a:r>
            <a:r>
              <a:rPr lang="ru-RU" dirty="0" smtClean="0"/>
              <a:t>: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Основой развития общества выступает социально-коммуникационная деятельность индивидов в форме подражания</a:t>
            </a:r>
            <a:r>
              <a:rPr lang="ru-RU" sz="2000" i="1" dirty="0" smtClean="0"/>
              <a:t> </a:t>
            </a:r>
            <a:r>
              <a:rPr lang="ru-RU" sz="2000" dirty="0" smtClean="0"/>
              <a:t>(имитации). </a:t>
            </a:r>
          </a:p>
          <a:p>
            <a:r>
              <a:rPr lang="ru-RU" sz="2000" dirty="0" smtClean="0"/>
              <a:t>Другим важным понятием в объяснении развития общества является «изобретение» (или «нововведение») – процесс адаптации к изменяющимся условиям окружающей среды. </a:t>
            </a:r>
          </a:p>
          <a:p>
            <a:r>
              <a:rPr lang="ru-RU" sz="2000" dirty="0" smtClean="0"/>
              <a:t>Все новое, что возникает в обществе (будь то идеи или материальные ценности) выступает результатом творческой деятельности немногочисленных одаренных личностей. </a:t>
            </a:r>
          </a:p>
          <a:p>
            <a:r>
              <a:rPr lang="ru-RU" sz="2000" dirty="0" smtClean="0"/>
              <a:t>Раз возникнув, новое явление приводит в действие процесс подражания. Это можно сравнить с кругами на воде, возникающими после падения капли: подражание чему-то новому постепенно охватывает все большую и большую массу людей, теряя при этом первоначальную силу.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8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defTabSz="1042988" fontAlgn="auto">
              <a:spcBef>
                <a:spcPts val="0"/>
              </a:spcBef>
              <a:spcAft>
                <a:spcPts val="0"/>
              </a:spcAft>
            </a:pPr>
            <a:endParaRPr lang="ru-RU" sz="21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4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2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825</Words>
  <Application>Microsoft Office PowerPoint</Application>
  <PresentationFormat>Экран (4:3)</PresentationFormat>
  <Paragraphs>136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Предметная область</vt:lpstr>
      <vt:lpstr>Подходы к предмету  экономической психологии</vt:lpstr>
      <vt:lpstr>Белое пятно  на современной научной карте</vt:lpstr>
      <vt:lpstr>Диалектика А. Смита</vt:lpstr>
      <vt:lpstr>Первые  поведенческие экономисты</vt:lpstr>
      <vt:lpstr>Следующий шаг:</vt:lpstr>
      <vt:lpstr>конец XIX в. - начало XX в.</vt:lpstr>
      <vt:lpstr>в работах Г. Тарда:</vt:lpstr>
      <vt:lpstr>Второй этап развития  (первая половина XX в.)</vt:lpstr>
      <vt:lpstr>Третий этап развития  (1950-е – 1980-е гг.)</vt:lpstr>
      <vt:lpstr>Третий этап развития  (1950-е – 1980-е гг.)</vt:lpstr>
      <vt:lpstr>Современное  состояние</vt:lpstr>
      <vt:lpstr>Возникновение нейроэкономики</vt:lpstr>
      <vt:lpstr>Презентация PowerPoint</vt:lpstr>
      <vt:lpstr>Современное  состояние исследований</vt:lpstr>
      <vt:lpstr>Периоды  конвергенции и зоны разрыва</vt:lpstr>
      <vt:lpstr>Периоды  конвергенции и зоны разрыва</vt:lpstr>
      <vt:lpstr>Периоды  конвергенции и зоны разрыва</vt:lpstr>
      <vt:lpstr>Психология  и экономическая теория</vt:lpstr>
      <vt:lpstr> Выводы</vt:lpstr>
      <vt:lpstr>Парадигма активности</vt:lpstr>
      <vt:lpstr>Смещение конкуренции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dns1</dc:creator>
  <cp:lastModifiedBy>Александр</cp:lastModifiedBy>
  <cp:revision>14</cp:revision>
  <dcterms:created xsi:type="dcterms:W3CDTF">2015-04-23T04:20:18Z</dcterms:created>
  <dcterms:modified xsi:type="dcterms:W3CDTF">2016-03-21T09:41:32Z</dcterms:modified>
</cp:coreProperties>
</file>