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6"/>
  </p:notesMasterIdLst>
  <p:sldIdLst>
    <p:sldId id="521" r:id="rId2"/>
    <p:sldId id="522" r:id="rId3"/>
    <p:sldId id="568" r:id="rId4"/>
    <p:sldId id="569" r:id="rId5"/>
    <p:sldId id="572" r:id="rId6"/>
    <p:sldId id="573" r:id="rId7"/>
    <p:sldId id="759" r:id="rId8"/>
    <p:sldId id="766" r:id="rId9"/>
    <p:sldId id="767" r:id="rId10"/>
    <p:sldId id="879" r:id="rId11"/>
    <p:sldId id="768" r:id="rId12"/>
    <p:sldId id="769" r:id="rId13"/>
    <p:sldId id="770" r:id="rId14"/>
    <p:sldId id="721" r:id="rId15"/>
    <p:sldId id="722" r:id="rId16"/>
    <p:sldId id="723" r:id="rId17"/>
    <p:sldId id="771" r:id="rId18"/>
    <p:sldId id="772" r:id="rId19"/>
    <p:sldId id="773" r:id="rId20"/>
    <p:sldId id="774" r:id="rId21"/>
    <p:sldId id="775" r:id="rId22"/>
    <p:sldId id="776" r:id="rId23"/>
    <p:sldId id="777" r:id="rId24"/>
    <p:sldId id="778" r:id="rId25"/>
    <p:sldId id="779" r:id="rId26"/>
    <p:sldId id="780" r:id="rId27"/>
    <p:sldId id="781" r:id="rId28"/>
    <p:sldId id="782" r:id="rId29"/>
    <p:sldId id="783" r:id="rId30"/>
    <p:sldId id="784" r:id="rId31"/>
    <p:sldId id="785" r:id="rId32"/>
    <p:sldId id="786" r:id="rId33"/>
    <p:sldId id="787" r:id="rId34"/>
    <p:sldId id="788" r:id="rId35"/>
    <p:sldId id="789" r:id="rId36"/>
    <p:sldId id="790" r:id="rId37"/>
    <p:sldId id="791" r:id="rId38"/>
    <p:sldId id="792" r:id="rId39"/>
    <p:sldId id="793" r:id="rId40"/>
    <p:sldId id="794" r:id="rId41"/>
    <p:sldId id="795" r:id="rId42"/>
    <p:sldId id="796" r:id="rId43"/>
    <p:sldId id="797" r:id="rId44"/>
    <p:sldId id="798" r:id="rId45"/>
    <p:sldId id="799" r:id="rId46"/>
    <p:sldId id="800" r:id="rId47"/>
    <p:sldId id="801" r:id="rId48"/>
    <p:sldId id="802" r:id="rId49"/>
    <p:sldId id="748" r:id="rId50"/>
    <p:sldId id="803" r:id="rId51"/>
    <p:sldId id="804" r:id="rId52"/>
    <p:sldId id="805" r:id="rId53"/>
    <p:sldId id="747" r:id="rId54"/>
    <p:sldId id="806" r:id="rId55"/>
    <p:sldId id="886" r:id="rId56"/>
    <p:sldId id="887" r:id="rId57"/>
    <p:sldId id="888" r:id="rId58"/>
    <p:sldId id="807" r:id="rId59"/>
    <p:sldId id="808" r:id="rId60"/>
    <p:sldId id="809" r:id="rId61"/>
    <p:sldId id="810" r:id="rId62"/>
    <p:sldId id="811" r:id="rId63"/>
    <p:sldId id="812" r:id="rId64"/>
    <p:sldId id="813" r:id="rId65"/>
    <p:sldId id="814" r:id="rId66"/>
    <p:sldId id="815" r:id="rId67"/>
    <p:sldId id="816" r:id="rId68"/>
    <p:sldId id="817" r:id="rId69"/>
    <p:sldId id="818" r:id="rId70"/>
    <p:sldId id="819" r:id="rId71"/>
    <p:sldId id="820" r:id="rId72"/>
    <p:sldId id="821" r:id="rId73"/>
    <p:sldId id="822" r:id="rId74"/>
    <p:sldId id="823" r:id="rId75"/>
    <p:sldId id="824" r:id="rId76"/>
    <p:sldId id="825" r:id="rId77"/>
    <p:sldId id="826" r:id="rId78"/>
    <p:sldId id="827" r:id="rId79"/>
    <p:sldId id="828" r:id="rId80"/>
    <p:sldId id="829" r:id="rId81"/>
    <p:sldId id="830" r:id="rId82"/>
    <p:sldId id="831" r:id="rId83"/>
    <p:sldId id="832" r:id="rId84"/>
    <p:sldId id="833" r:id="rId85"/>
    <p:sldId id="834" r:id="rId86"/>
    <p:sldId id="835" r:id="rId87"/>
    <p:sldId id="836" r:id="rId88"/>
    <p:sldId id="837" r:id="rId89"/>
    <p:sldId id="838" r:id="rId90"/>
    <p:sldId id="839" r:id="rId91"/>
    <p:sldId id="840" r:id="rId92"/>
    <p:sldId id="841" r:id="rId93"/>
    <p:sldId id="842" r:id="rId94"/>
    <p:sldId id="843" r:id="rId95"/>
    <p:sldId id="844" r:id="rId96"/>
    <p:sldId id="845" r:id="rId97"/>
    <p:sldId id="846" r:id="rId98"/>
    <p:sldId id="847" r:id="rId99"/>
    <p:sldId id="848" r:id="rId100"/>
    <p:sldId id="849" r:id="rId101"/>
    <p:sldId id="850" r:id="rId102"/>
    <p:sldId id="851" r:id="rId103"/>
    <p:sldId id="854" r:id="rId104"/>
    <p:sldId id="855" r:id="rId105"/>
    <p:sldId id="856" r:id="rId106"/>
    <p:sldId id="857" r:id="rId107"/>
    <p:sldId id="858" r:id="rId108"/>
    <p:sldId id="859" r:id="rId109"/>
    <p:sldId id="860" r:id="rId110"/>
    <p:sldId id="861" r:id="rId111"/>
    <p:sldId id="862" r:id="rId112"/>
    <p:sldId id="863" r:id="rId113"/>
    <p:sldId id="867" r:id="rId114"/>
    <p:sldId id="868" r:id="rId115"/>
    <p:sldId id="869" r:id="rId116"/>
    <p:sldId id="870" r:id="rId117"/>
    <p:sldId id="871" r:id="rId118"/>
    <p:sldId id="872" r:id="rId119"/>
    <p:sldId id="873" r:id="rId120"/>
    <p:sldId id="874" r:id="rId121"/>
    <p:sldId id="875" r:id="rId122"/>
    <p:sldId id="876" r:id="rId123"/>
    <p:sldId id="877" r:id="rId124"/>
    <p:sldId id="878" r:id="rId125"/>
  </p:sldIdLst>
  <p:sldSz cx="9144000" cy="6858000" type="screen4x3"/>
  <p:notesSz cx="6797675" cy="98742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A1913"/>
    <a:srgbClr val="002147"/>
    <a:srgbClr val="747679"/>
    <a:srgbClr val="E7B513"/>
    <a:srgbClr val="FFFFFF"/>
    <a:srgbClr val="E7E7E7"/>
    <a:srgbClr val="000000"/>
    <a:srgbClr val="717EBD"/>
    <a:srgbClr val="DC91AE"/>
    <a:srgbClr val="E8D3A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78" autoAdjust="0"/>
    <p:restoredTop sz="77698" autoAdjust="0"/>
  </p:normalViewPr>
  <p:slideViewPr>
    <p:cSldViewPr snapToGrid="0" snapToObjects="1" showGuides="1">
      <p:cViewPr varScale="1">
        <p:scale>
          <a:sx n="56" d="100"/>
          <a:sy n="56" d="100"/>
        </p:scale>
        <p:origin x="-1824" y="-96"/>
      </p:cViewPr>
      <p:guideLst>
        <p:guide orient="horz" pos="1413"/>
        <p:guide orient="horz" pos="1001"/>
        <p:guide orient="horz" pos="751"/>
        <p:guide orient="horz" pos="4184"/>
        <p:guide orient="horz" pos="4018"/>
        <p:guide pos="2880"/>
        <p:guide pos="185"/>
        <p:guide pos="5581"/>
      </p:guideLst>
    </p:cSldViewPr>
  </p:slideViewPr>
  <p:outlineViewPr>
    <p:cViewPr>
      <p:scale>
        <a:sx n="33" d="100"/>
        <a:sy n="33" d="100"/>
      </p:scale>
      <p:origin x="0" y="10368"/>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87" d="100"/>
          <a:sy n="87" d="100"/>
        </p:scale>
        <p:origin x="-894" y="-84"/>
      </p:cViewPr>
      <p:guideLst>
        <p:guide orient="horz" pos="3110"/>
        <p:guide pos="2141"/>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viewProps" Target="view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223533-6605-438E-A079-C173F37476D7}" type="doc">
      <dgm:prSet loTypeId="urn:microsoft.com/office/officeart/2005/8/layout/list1" loCatId="list" qsTypeId="urn:microsoft.com/office/officeart/2005/8/quickstyle/3d4" qsCatId="3D" csTypeId="urn:microsoft.com/office/officeart/2005/8/colors/accent1_2" csCatId="accent1" phldr="1"/>
      <dgm:spPr/>
      <dgm:t>
        <a:bodyPr/>
        <a:lstStyle/>
        <a:p>
          <a:endParaRPr lang="en-US"/>
        </a:p>
      </dgm:t>
    </dgm:pt>
    <dgm:pt modelId="{454D2B77-DF43-40A2-B7EA-BB20E3C97742}">
      <dgm:prSet/>
      <dgm:spPr/>
      <dgm:t>
        <a:bodyPr/>
        <a:lstStyle/>
        <a:p>
          <a:r>
            <a:rPr lang="en-US" b="1" dirty="0" smtClean="0">
              <a:effectLst>
                <a:outerShdw blurRad="38100" dist="38100" dir="2700000" algn="tl">
                  <a:srgbClr val="000000">
                    <a:alpha val="43137"/>
                  </a:srgbClr>
                </a:outerShdw>
              </a:effectLst>
              <a:latin typeface="Arial" pitchFamily="34" charset="0"/>
              <a:ea typeface="Calibri"/>
              <a:cs typeface="Arial" pitchFamily="34" charset="0"/>
            </a:rPr>
            <a:t>What is an Oxford Handbook?</a:t>
          </a:r>
        </a:p>
      </dgm:t>
    </dgm:pt>
    <dgm:pt modelId="{FF022A1C-B6C0-42A3-888E-342502FD5201}" type="parTrans" cxnId="{F6CD4897-BB0E-44E5-AEED-0BB0CC658E58}">
      <dgm:prSet/>
      <dgm:spPr/>
      <dgm:t>
        <a:bodyPr/>
        <a:lstStyle/>
        <a:p>
          <a:endParaRPr lang="en-US"/>
        </a:p>
      </dgm:t>
    </dgm:pt>
    <dgm:pt modelId="{0C92B371-3A5A-4CF6-BB8D-741BF0F947F4}" type="sibTrans" cxnId="{F6CD4897-BB0E-44E5-AEED-0BB0CC658E58}">
      <dgm:prSet/>
      <dgm:spPr/>
      <dgm:t>
        <a:bodyPr/>
        <a:lstStyle/>
        <a:p>
          <a:endParaRPr lang="en-US"/>
        </a:p>
      </dgm:t>
    </dgm:pt>
    <dgm:pt modelId="{A032DEC4-01A2-4E05-8413-9BC1ECDEE862}">
      <dgm:prSet custT="1"/>
      <dgm:spPr/>
      <dgm:t>
        <a:bodyPr/>
        <a:lstStyle/>
        <a:p>
          <a:r>
            <a:rPr lang="en-US" sz="1600" dirty="0" smtClean="0">
              <a:latin typeface="Arial" pitchFamily="34" charset="0"/>
              <a:ea typeface="Calibri"/>
              <a:cs typeface="Arial" pitchFamily="34" charset="0"/>
            </a:rPr>
            <a:t>Definitive collection of essays on a subject</a:t>
          </a:r>
          <a:endParaRPr lang="en-US" sz="1600" dirty="0"/>
        </a:p>
      </dgm:t>
    </dgm:pt>
    <dgm:pt modelId="{C0FF5B96-6303-4344-BADC-EABAD5A69B4B}" type="parTrans" cxnId="{D8DFA8BE-DB17-4F5A-B259-E6AF0A726B37}">
      <dgm:prSet/>
      <dgm:spPr/>
      <dgm:t>
        <a:bodyPr/>
        <a:lstStyle/>
        <a:p>
          <a:endParaRPr lang="en-US"/>
        </a:p>
      </dgm:t>
    </dgm:pt>
    <dgm:pt modelId="{9618F91F-A469-4D73-98C3-29C64BA29DC9}" type="sibTrans" cxnId="{D8DFA8BE-DB17-4F5A-B259-E6AF0A726B37}">
      <dgm:prSet/>
      <dgm:spPr/>
      <dgm:t>
        <a:bodyPr/>
        <a:lstStyle/>
        <a:p>
          <a:endParaRPr lang="en-US"/>
        </a:p>
      </dgm:t>
    </dgm:pt>
    <dgm:pt modelId="{11BFED81-2CAA-4F1F-A23D-509698BF0CCC}">
      <dgm:prSet custT="1"/>
      <dgm:spPr/>
      <dgm:t>
        <a:bodyPr/>
        <a:lstStyle/>
        <a:p>
          <a:r>
            <a:rPr lang="en-US" sz="1600" b="1" dirty="0" smtClean="0">
              <a:effectLst>
                <a:outerShdw blurRad="38100" dist="38100" dir="2700000" algn="tl">
                  <a:srgbClr val="000000">
                    <a:alpha val="43137"/>
                  </a:srgbClr>
                </a:outerShdw>
              </a:effectLst>
              <a:latin typeface="Arial" pitchFamily="34" charset="0"/>
              <a:ea typeface="Calibri"/>
              <a:cs typeface="Arial" pitchFamily="34" charset="0"/>
            </a:rPr>
            <a:t>Why create a special site for the Handbooks?</a:t>
          </a:r>
          <a:endParaRPr lang="en-US" sz="1600" dirty="0">
            <a:effectLst>
              <a:outerShdw blurRad="38100" dist="38100" dir="2700000" algn="tl">
                <a:srgbClr val="000000">
                  <a:alpha val="43137"/>
                </a:srgbClr>
              </a:outerShdw>
            </a:effectLst>
          </a:endParaRPr>
        </a:p>
      </dgm:t>
    </dgm:pt>
    <dgm:pt modelId="{D4ABFFB3-2408-4F08-89FE-19B36BFDD5B2}" type="parTrans" cxnId="{4E27B697-C83B-4049-940C-4E5702FF8CFD}">
      <dgm:prSet/>
      <dgm:spPr/>
      <dgm:t>
        <a:bodyPr/>
        <a:lstStyle/>
        <a:p>
          <a:endParaRPr lang="en-US"/>
        </a:p>
      </dgm:t>
    </dgm:pt>
    <dgm:pt modelId="{782B2194-0BB9-44C6-BA3C-BDAF59DF2867}" type="sibTrans" cxnId="{4E27B697-C83B-4049-940C-4E5702FF8CFD}">
      <dgm:prSet/>
      <dgm:spPr/>
      <dgm:t>
        <a:bodyPr/>
        <a:lstStyle/>
        <a:p>
          <a:endParaRPr lang="en-US"/>
        </a:p>
      </dgm:t>
    </dgm:pt>
    <dgm:pt modelId="{30F72068-DA19-4ED7-828C-1AD1E26CC6A6}">
      <dgm:prSet/>
      <dgm:spPr/>
      <dgm:t>
        <a:bodyPr/>
        <a:lstStyle/>
        <a:p>
          <a:r>
            <a:rPr lang="en-US" dirty="0" smtClean="0">
              <a:latin typeface="Arial" pitchFamily="34" charset="0"/>
              <a:ea typeface="Calibri"/>
              <a:cs typeface="Arial" pitchFamily="34" charset="0"/>
            </a:rPr>
            <a:t>One of OUP’s most successful book series </a:t>
          </a:r>
          <a:endParaRPr lang="en-US" dirty="0"/>
        </a:p>
      </dgm:t>
    </dgm:pt>
    <dgm:pt modelId="{C1933BCA-D1E9-4631-9D1C-63732A0B3DC5}" type="parTrans" cxnId="{5DC8A7D5-38E3-4D17-B769-CD299F4E027C}">
      <dgm:prSet/>
      <dgm:spPr/>
      <dgm:t>
        <a:bodyPr/>
        <a:lstStyle/>
        <a:p>
          <a:endParaRPr lang="en-US"/>
        </a:p>
      </dgm:t>
    </dgm:pt>
    <dgm:pt modelId="{C0931513-C153-48ED-8176-F8638A11BB41}" type="sibTrans" cxnId="{5DC8A7D5-38E3-4D17-B769-CD299F4E027C}">
      <dgm:prSet/>
      <dgm:spPr/>
      <dgm:t>
        <a:bodyPr/>
        <a:lstStyle/>
        <a:p>
          <a:endParaRPr lang="en-US"/>
        </a:p>
      </dgm:t>
    </dgm:pt>
    <dgm:pt modelId="{8299A811-C746-4E8D-80C8-36E37F8583E4}">
      <dgm:prSet/>
      <dgm:spPr/>
      <dgm:t>
        <a:bodyPr/>
        <a:lstStyle/>
        <a:p>
          <a:r>
            <a:rPr lang="en-US" dirty="0" smtClean="0">
              <a:latin typeface="Arial" pitchFamily="34" charset="0"/>
              <a:ea typeface="Calibri"/>
              <a:cs typeface="Arial" pitchFamily="34" charset="0"/>
            </a:rPr>
            <a:t>Huge publishing program: 296 in print, 450 in the pipeline</a:t>
          </a:r>
          <a:endParaRPr lang="en-US" dirty="0">
            <a:latin typeface="Arial" pitchFamily="34" charset="0"/>
            <a:ea typeface="Calibri"/>
            <a:cs typeface="Arial" pitchFamily="34" charset="0"/>
          </a:endParaRPr>
        </a:p>
      </dgm:t>
    </dgm:pt>
    <dgm:pt modelId="{4C5F2A4E-481F-4435-BAC3-B130EB975491}" type="parTrans" cxnId="{F89F7BAF-957E-4ED4-B8E9-E905174BDA4A}">
      <dgm:prSet/>
      <dgm:spPr/>
      <dgm:t>
        <a:bodyPr/>
        <a:lstStyle/>
        <a:p>
          <a:endParaRPr lang="en-US"/>
        </a:p>
      </dgm:t>
    </dgm:pt>
    <dgm:pt modelId="{A984C833-ABDD-4EB4-9C67-36D1861DD4F2}" type="sibTrans" cxnId="{F89F7BAF-957E-4ED4-B8E9-E905174BDA4A}">
      <dgm:prSet/>
      <dgm:spPr/>
      <dgm:t>
        <a:bodyPr/>
        <a:lstStyle/>
        <a:p>
          <a:endParaRPr lang="en-US"/>
        </a:p>
      </dgm:t>
    </dgm:pt>
    <dgm:pt modelId="{4BA32E52-D4A9-4CD3-84EC-9A8C4D834211}">
      <dgm:prSet/>
      <dgm:spPr/>
      <dgm:t>
        <a:bodyPr/>
        <a:lstStyle/>
        <a:p>
          <a:r>
            <a:rPr lang="en-US" b="1" dirty="0" smtClean="0">
              <a:effectLst>
                <a:outerShdw blurRad="38100" dist="38100" dir="2700000" algn="tl">
                  <a:srgbClr val="000000">
                    <a:alpha val="43137"/>
                  </a:srgbClr>
                </a:outerShdw>
              </a:effectLst>
              <a:latin typeface="Arial" pitchFamily="34" charset="0"/>
              <a:ea typeface="Calibri"/>
              <a:cs typeface="Arial" pitchFamily="34" charset="0"/>
            </a:rPr>
            <a:t>Why are these books so popular?</a:t>
          </a:r>
          <a:endParaRPr lang="en-US" b="1" dirty="0">
            <a:effectLst>
              <a:outerShdw blurRad="38100" dist="38100" dir="2700000" algn="tl">
                <a:srgbClr val="000000">
                  <a:alpha val="43137"/>
                </a:srgbClr>
              </a:outerShdw>
            </a:effectLst>
            <a:latin typeface="Arial" pitchFamily="34" charset="0"/>
            <a:ea typeface="Calibri"/>
            <a:cs typeface="Arial" pitchFamily="34" charset="0"/>
          </a:endParaRPr>
        </a:p>
      </dgm:t>
    </dgm:pt>
    <dgm:pt modelId="{53D31F34-0E3B-4479-A887-5669E68CCDE2}" type="parTrans" cxnId="{64C22135-3EE1-417B-8F31-63BCBA05263F}">
      <dgm:prSet/>
      <dgm:spPr/>
      <dgm:t>
        <a:bodyPr/>
        <a:lstStyle/>
        <a:p>
          <a:endParaRPr lang="en-US"/>
        </a:p>
      </dgm:t>
    </dgm:pt>
    <dgm:pt modelId="{4E28FB88-621B-4F9A-B5AD-570D209BD31F}" type="sibTrans" cxnId="{64C22135-3EE1-417B-8F31-63BCBA05263F}">
      <dgm:prSet/>
      <dgm:spPr/>
      <dgm:t>
        <a:bodyPr/>
        <a:lstStyle/>
        <a:p>
          <a:endParaRPr lang="en-US"/>
        </a:p>
      </dgm:t>
    </dgm:pt>
    <dgm:pt modelId="{DD13356E-FE5C-43FC-AF8A-F5FC2694D61C}">
      <dgm:prSet/>
      <dgm:spPr/>
      <dgm:t>
        <a:bodyPr/>
        <a:lstStyle/>
        <a:p>
          <a:r>
            <a:rPr lang="en-US" dirty="0" smtClean="0">
              <a:latin typeface="Arial" pitchFamily="34" charset="0"/>
              <a:ea typeface="Calibri"/>
              <a:cs typeface="Arial" pitchFamily="34" charset="0"/>
            </a:rPr>
            <a:t>Review essay essential in age of specialization &amp; info overload</a:t>
          </a:r>
          <a:endParaRPr lang="en-US" dirty="0"/>
        </a:p>
      </dgm:t>
    </dgm:pt>
    <dgm:pt modelId="{7564FBE7-5702-44B8-9993-288EEA146282}" type="parTrans" cxnId="{C9BF2EB3-792D-4FAA-92B4-1B82698F38A9}">
      <dgm:prSet/>
      <dgm:spPr/>
      <dgm:t>
        <a:bodyPr/>
        <a:lstStyle/>
        <a:p>
          <a:endParaRPr lang="en-US"/>
        </a:p>
      </dgm:t>
    </dgm:pt>
    <dgm:pt modelId="{4D15C3E4-D72D-42D7-BE1B-06BA3A7AF68A}" type="sibTrans" cxnId="{C9BF2EB3-792D-4FAA-92B4-1B82698F38A9}">
      <dgm:prSet/>
      <dgm:spPr/>
      <dgm:t>
        <a:bodyPr/>
        <a:lstStyle/>
        <a:p>
          <a:endParaRPr lang="en-US"/>
        </a:p>
      </dgm:t>
    </dgm:pt>
    <dgm:pt modelId="{68001AB9-DA93-4AD7-A23F-00C835C0BA62}">
      <dgm:prSet custT="1"/>
      <dgm:spPr/>
      <dgm:t>
        <a:bodyPr/>
        <a:lstStyle/>
        <a:p>
          <a:r>
            <a:rPr lang="en-US" sz="1600" dirty="0" smtClean="0">
              <a:latin typeface="Arial" pitchFamily="34" charset="0"/>
              <a:ea typeface="Calibri"/>
              <a:cs typeface="Arial" pitchFamily="34" charset="0"/>
            </a:rPr>
            <a:t>Chapters review of current state of debate </a:t>
          </a:r>
          <a:endParaRPr lang="en-US" sz="1600" dirty="0">
            <a:latin typeface="Arial" pitchFamily="34" charset="0"/>
            <a:ea typeface="Calibri"/>
            <a:cs typeface="Arial" pitchFamily="34" charset="0"/>
          </a:endParaRPr>
        </a:p>
      </dgm:t>
    </dgm:pt>
    <dgm:pt modelId="{5ECF390A-0EB4-4CAB-83F2-6B065C33366D}" type="parTrans" cxnId="{6D464413-D953-4B18-B9F8-336CBF6633A5}">
      <dgm:prSet/>
      <dgm:spPr/>
      <dgm:t>
        <a:bodyPr/>
        <a:lstStyle/>
        <a:p>
          <a:endParaRPr lang="en-US"/>
        </a:p>
      </dgm:t>
    </dgm:pt>
    <dgm:pt modelId="{BD4704DE-E7D3-44E3-85A2-E0474AADC0D5}" type="sibTrans" cxnId="{6D464413-D953-4B18-B9F8-336CBF6633A5}">
      <dgm:prSet/>
      <dgm:spPr/>
      <dgm:t>
        <a:bodyPr/>
        <a:lstStyle/>
        <a:p>
          <a:endParaRPr lang="en-US"/>
        </a:p>
      </dgm:t>
    </dgm:pt>
    <dgm:pt modelId="{2261592D-8E84-475E-B4B1-6782C90B7F69}">
      <dgm:prSet/>
      <dgm:spPr/>
      <dgm:t>
        <a:bodyPr/>
        <a:lstStyle/>
        <a:p>
          <a:endParaRPr lang="en-US" sz="1600" dirty="0"/>
        </a:p>
      </dgm:t>
    </dgm:pt>
    <dgm:pt modelId="{65FF6015-22EB-430D-8A6C-4A17271C7E14}" type="parTrans" cxnId="{EF1D822E-855D-4572-8E67-BBA072414082}">
      <dgm:prSet/>
      <dgm:spPr/>
      <dgm:t>
        <a:bodyPr/>
        <a:lstStyle/>
        <a:p>
          <a:endParaRPr lang="en-US"/>
        </a:p>
      </dgm:t>
    </dgm:pt>
    <dgm:pt modelId="{DA30FD52-63F5-4FB1-B140-A8A06D858CC6}" type="sibTrans" cxnId="{EF1D822E-855D-4572-8E67-BBA072414082}">
      <dgm:prSet/>
      <dgm:spPr/>
      <dgm:t>
        <a:bodyPr/>
        <a:lstStyle/>
        <a:p>
          <a:endParaRPr lang="en-US"/>
        </a:p>
      </dgm:t>
    </dgm:pt>
    <dgm:pt modelId="{8FC4F602-0572-46E8-B29A-11F60BC4DDC8}">
      <dgm:prSet/>
      <dgm:spPr/>
      <dgm:t>
        <a:bodyPr/>
        <a:lstStyle/>
        <a:p>
          <a:endParaRPr lang="en-US" dirty="0"/>
        </a:p>
      </dgm:t>
    </dgm:pt>
    <dgm:pt modelId="{2897CF20-47FA-451D-9AD9-ECBB4477F7C2}" type="parTrans" cxnId="{25FC8F43-8C21-4160-89FA-01A294B8131E}">
      <dgm:prSet/>
      <dgm:spPr/>
      <dgm:t>
        <a:bodyPr/>
        <a:lstStyle/>
        <a:p>
          <a:endParaRPr lang="en-US"/>
        </a:p>
      </dgm:t>
    </dgm:pt>
    <dgm:pt modelId="{63F80CD2-0268-433D-B85F-C305E194A1B7}" type="sibTrans" cxnId="{25FC8F43-8C21-4160-89FA-01A294B8131E}">
      <dgm:prSet/>
      <dgm:spPr/>
      <dgm:t>
        <a:bodyPr/>
        <a:lstStyle/>
        <a:p>
          <a:endParaRPr lang="en-US"/>
        </a:p>
      </dgm:t>
    </dgm:pt>
    <dgm:pt modelId="{0A65E59D-E712-4022-BA9E-4A575BA806DC}">
      <dgm:prSet/>
      <dgm:spPr/>
      <dgm:t>
        <a:bodyPr/>
        <a:lstStyle/>
        <a:p>
          <a:endParaRPr lang="en-US" dirty="0"/>
        </a:p>
      </dgm:t>
    </dgm:pt>
    <dgm:pt modelId="{76C42F91-2AC7-418A-9C61-95B5D4FE9B8F}" type="parTrans" cxnId="{2A0164E6-1B39-4166-8C4E-7C48B91A11A2}">
      <dgm:prSet/>
      <dgm:spPr/>
      <dgm:t>
        <a:bodyPr/>
        <a:lstStyle/>
        <a:p>
          <a:endParaRPr lang="en-US"/>
        </a:p>
      </dgm:t>
    </dgm:pt>
    <dgm:pt modelId="{A4509F63-FF83-48C2-A086-F503CD87AAD7}" type="sibTrans" cxnId="{2A0164E6-1B39-4166-8C4E-7C48B91A11A2}">
      <dgm:prSet/>
      <dgm:spPr/>
      <dgm:t>
        <a:bodyPr/>
        <a:lstStyle/>
        <a:p>
          <a:endParaRPr lang="en-US"/>
        </a:p>
      </dgm:t>
    </dgm:pt>
    <dgm:pt modelId="{DD4B4AEA-C387-44E7-AAB1-67EECF5DF444}" type="pres">
      <dgm:prSet presAssocID="{11223533-6605-438E-A079-C173F37476D7}" presName="linear" presStyleCnt="0">
        <dgm:presLayoutVars>
          <dgm:dir/>
          <dgm:animLvl val="lvl"/>
          <dgm:resizeHandles val="exact"/>
        </dgm:presLayoutVars>
      </dgm:prSet>
      <dgm:spPr/>
      <dgm:t>
        <a:bodyPr/>
        <a:lstStyle/>
        <a:p>
          <a:endParaRPr lang="en-US"/>
        </a:p>
      </dgm:t>
    </dgm:pt>
    <dgm:pt modelId="{CFF67373-E63E-435A-9158-AD6FA47D0DDE}" type="pres">
      <dgm:prSet presAssocID="{454D2B77-DF43-40A2-B7EA-BB20E3C97742}" presName="parentLin" presStyleCnt="0"/>
      <dgm:spPr/>
    </dgm:pt>
    <dgm:pt modelId="{01354915-84A3-4F4D-906E-1810BA5CE14E}" type="pres">
      <dgm:prSet presAssocID="{454D2B77-DF43-40A2-B7EA-BB20E3C97742}" presName="parentLeftMargin" presStyleLbl="node1" presStyleIdx="0" presStyleCnt="3"/>
      <dgm:spPr/>
      <dgm:t>
        <a:bodyPr/>
        <a:lstStyle/>
        <a:p>
          <a:endParaRPr lang="en-US"/>
        </a:p>
      </dgm:t>
    </dgm:pt>
    <dgm:pt modelId="{452B0773-8C3F-458A-A6E2-C751E4DB662B}" type="pres">
      <dgm:prSet presAssocID="{454D2B77-DF43-40A2-B7EA-BB20E3C97742}" presName="parentText" presStyleLbl="node1" presStyleIdx="0" presStyleCnt="3">
        <dgm:presLayoutVars>
          <dgm:chMax val="0"/>
          <dgm:bulletEnabled val="1"/>
        </dgm:presLayoutVars>
      </dgm:prSet>
      <dgm:spPr/>
      <dgm:t>
        <a:bodyPr/>
        <a:lstStyle/>
        <a:p>
          <a:endParaRPr lang="en-US"/>
        </a:p>
      </dgm:t>
    </dgm:pt>
    <dgm:pt modelId="{D59572BF-455C-4862-8A20-716A46E4BD4F}" type="pres">
      <dgm:prSet presAssocID="{454D2B77-DF43-40A2-B7EA-BB20E3C97742}" presName="negativeSpace" presStyleCnt="0"/>
      <dgm:spPr/>
    </dgm:pt>
    <dgm:pt modelId="{0DABFB46-100B-40D0-ABB5-8A9C83871B40}" type="pres">
      <dgm:prSet presAssocID="{454D2B77-DF43-40A2-B7EA-BB20E3C97742}" presName="childText" presStyleLbl="conFgAcc1" presStyleIdx="0" presStyleCnt="3">
        <dgm:presLayoutVars>
          <dgm:bulletEnabled val="1"/>
        </dgm:presLayoutVars>
      </dgm:prSet>
      <dgm:spPr/>
      <dgm:t>
        <a:bodyPr/>
        <a:lstStyle/>
        <a:p>
          <a:endParaRPr lang="en-US"/>
        </a:p>
      </dgm:t>
    </dgm:pt>
    <dgm:pt modelId="{D4BF86E7-6F34-4BB1-AAE1-FDECC07FDA37}" type="pres">
      <dgm:prSet presAssocID="{0C92B371-3A5A-4CF6-BB8D-741BF0F947F4}" presName="spaceBetweenRectangles" presStyleCnt="0"/>
      <dgm:spPr/>
    </dgm:pt>
    <dgm:pt modelId="{554D95E4-C630-4085-BA8E-92C805D17120}" type="pres">
      <dgm:prSet presAssocID="{11BFED81-2CAA-4F1F-A23D-509698BF0CCC}" presName="parentLin" presStyleCnt="0"/>
      <dgm:spPr/>
    </dgm:pt>
    <dgm:pt modelId="{FD683206-8AE8-4EB2-BB96-92631068C114}" type="pres">
      <dgm:prSet presAssocID="{11BFED81-2CAA-4F1F-A23D-509698BF0CCC}" presName="parentLeftMargin" presStyleLbl="node1" presStyleIdx="0" presStyleCnt="3"/>
      <dgm:spPr/>
      <dgm:t>
        <a:bodyPr/>
        <a:lstStyle/>
        <a:p>
          <a:endParaRPr lang="en-US"/>
        </a:p>
      </dgm:t>
    </dgm:pt>
    <dgm:pt modelId="{42D2B83C-2417-43B5-9B3F-66FDDE42BAE5}" type="pres">
      <dgm:prSet presAssocID="{11BFED81-2CAA-4F1F-A23D-509698BF0CCC}" presName="parentText" presStyleLbl="node1" presStyleIdx="1" presStyleCnt="3">
        <dgm:presLayoutVars>
          <dgm:chMax val="0"/>
          <dgm:bulletEnabled val="1"/>
        </dgm:presLayoutVars>
      </dgm:prSet>
      <dgm:spPr/>
      <dgm:t>
        <a:bodyPr/>
        <a:lstStyle/>
        <a:p>
          <a:endParaRPr lang="en-US"/>
        </a:p>
      </dgm:t>
    </dgm:pt>
    <dgm:pt modelId="{C5D5862B-478E-4FB5-8F08-CA10478637CA}" type="pres">
      <dgm:prSet presAssocID="{11BFED81-2CAA-4F1F-A23D-509698BF0CCC}" presName="negativeSpace" presStyleCnt="0"/>
      <dgm:spPr/>
    </dgm:pt>
    <dgm:pt modelId="{0976026E-DC3B-4FF3-8D64-79E42DAEE508}" type="pres">
      <dgm:prSet presAssocID="{11BFED81-2CAA-4F1F-A23D-509698BF0CCC}" presName="childText" presStyleLbl="conFgAcc1" presStyleIdx="1" presStyleCnt="3">
        <dgm:presLayoutVars>
          <dgm:bulletEnabled val="1"/>
        </dgm:presLayoutVars>
      </dgm:prSet>
      <dgm:spPr/>
      <dgm:t>
        <a:bodyPr/>
        <a:lstStyle/>
        <a:p>
          <a:endParaRPr lang="en-US"/>
        </a:p>
      </dgm:t>
    </dgm:pt>
    <dgm:pt modelId="{B930CE28-E1B7-45F8-8B67-7B816BCAFC8D}" type="pres">
      <dgm:prSet presAssocID="{782B2194-0BB9-44C6-BA3C-BDAF59DF2867}" presName="spaceBetweenRectangles" presStyleCnt="0"/>
      <dgm:spPr/>
    </dgm:pt>
    <dgm:pt modelId="{D111EEDF-DD41-4A70-B1CE-1DF502BD0357}" type="pres">
      <dgm:prSet presAssocID="{4BA32E52-D4A9-4CD3-84EC-9A8C4D834211}" presName="parentLin" presStyleCnt="0"/>
      <dgm:spPr/>
    </dgm:pt>
    <dgm:pt modelId="{F48F89C9-FF4C-488F-A06B-BDFBAAC12E66}" type="pres">
      <dgm:prSet presAssocID="{4BA32E52-D4A9-4CD3-84EC-9A8C4D834211}" presName="parentLeftMargin" presStyleLbl="node1" presStyleIdx="1" presStyleCnt="3"/>
      <dgm:spPr/>
      <dgm:t>
        <a:bodyPr/>
        <a:lstStyle/>
        <a:p>
          <a:endParaRPr lang="en-US"/>
        </a:p>
      </dgm:t>
    </dgm:pt>
    <dgm:pt modelId="{D7983DA9-B161-452E-82AE-D30880438FE7}" type="pres">
      <dgm:prSet presAssocID="{4BA32E52-D4A9-4CD3-84EC-9A8C4D834211}" presName="parentText" presStyleLbl="node1" presStyleIdx="2" presStyleCnt="3">
        <dgm:presLayoutVars>
          <dgm:chMax val="0"/>
          <dgm:bulletEnabled val="1"/>
        </dgm:presLayoutVars>
      </dgm:prSet>
      <dgm:spPr/>
      <dgm:t>
        <a:bodyPr/>
        <a:lstStyle/>
        <a:p>
          <a:endParaRPr lang="en-US"/>
        </a:p>
      </dgm:t>
    </dgm:pt>
    <dgm:pt modelId="{CE7598A1-B178-4D29-BBE1-1C1FEFCBBA51}" type="pres">
      <dgm:prSet presAssocID="{4BA32E52-D4A9-4CD3-84EC-9A8C4D834211}" presName="negativeSpace" presStyleCnt="0"/>
      <dgm:spPr/>
    </dgm:pt>
    <dgm:pt modelId="{769D991E-44B5-4B7F-8A8A-4E2E9095EC1C}" type="pres">
      <dgm:prSet presAssocID="{4BA32E52-D4A9-4CD3-84EC-9A8C4D834211}" presName="childText" presStyleLbl="conFgAcc1" presStyleIdx="2" presStyleCnt="3">
        <dgm:presLayoutVars>
          <dgm:bulletEnabled val="1"/>
        </dgm:presLayoutVars>
      </dgm:prSet>
      <dgm:spPr/>
      <dgm:t>
        <a:bodyPr/>
        <a:lstStyle/>
        <a:p>
          <a:endParaRPr lang="en-US"/>
        </a:p>
      </dgm:t>
    </dgm:pt>
  </dgm:ptLst>
  <dgm:cxnLst>
    <dgm:cxn modelId="{98215DDD-A493-4231-85EF-3ACBFD291A10}" type="presOf" srcId="{11BFED81-2CAA-4F1F-A23D-509698BF0CCC}" destId="{FD683206-8AE8-4EB2-BB96-92631068C114}" srcOrd="0" destOrd="0" presId="urn:microsoft.com/office/officeart/2005/8/layout/list1"/>
    <dgm:cxn modelId="{45DD2C30-72B5-4880-8CA5-9FF5159D60DB}" type="presOf" srcId="{11223533-6605-438E-A079-C173F37476D7}" destId="{DD4B4AEA-C387-44E7-AAB1-67EECF5DF444}" srcOrd="0" destOrd="0" presId="urn:microsoft.com/office/officeart/2005/8/layout/list1"/>
    <dgm:cxn modelId="{4A5A9576-B12D-4C69-B333-3002828A7985}" type="presOf" srcId="{454D2B77-DF43-40A2-B7EA-BB20E3C97742}" destId="{01354915-84A3-4F4D-906E-1810BA5CE14E}" srcOrd="0" destOrd="0" presId="urn:microsoft.com/office/officeart/2005/8/layout/list1"/>
    <dgm:cxn modelId="{2A0164E6-1B39-4166-8C4E-7C48B91A11A2}" srcId="{4BA32E52-D4A9-4CD3-84EC-9A8C4D834211}" destId="{0A65E59D-E712-4022-BA9E-4A575BA806DC}" srcOrd="0" destOrd="0" parTransId="{76C42F91-2AC7-418A-9C61-95B5D4FE9B8F}" sibTransId="{A4509F63-FF83-48C2-A086-F503CD87AAD7}"/>
    <dgm:cxn modelId="{C3ADEC2C-9B94-4EAF-BDF5-28E0B795FE44}" type="presOf" srcId="{8299A811-C746-4E8D-80C8-36E37F8583E4}" destId="{0976026E-DC3B-4FF3-8D64-79E42DAEE508}" srcOrd="0" destOrd="2" presId="urn:microsoft.com/office/officeart/2005/8/layout/list1"/>
    <dgm:cxn modelId="{F89F7BAF-957E-4ED4-B8E9-E905174BDA4A}" srcId="{11BFED81-2CAA-4F1F-A23D-509698BF0CCC}" destId="{8299A811-C746-4E8D-80C8-36E37F8583E4}" srcOrd="2" destOrd="0" parTransId="{4C5F2A4E-481F-4435-BAC3-B130EB975491}" sibTransId="{A984C833-ABDD-4EB4-9C67-36D1861DD4F2}"/>
    <dgm:cxn modelId="{5B9FBE98-A9DE-4B8E-9992-26280DEB546B}" type="presOf" srcId="{A032DEC4-01A2-4E05-8413-9BC1ECDEE862}" destId="{0DABFB46-100B-40D0-ABB5-8A9C83871B40}" srcOrd="0" destOrd="1" presId="urn:microsoft.com/office/officeart/2005/8/layout/list1"/>
    <dgm:cxn modelId="{D8DFA8BE-DB17-4F5A-B259-E6AF0A726B37}" srcId="{454D2B77-DF43-40A2-B7EA-BB20E3C97742}" destId="{A032DEC4-01A2-4E05-8413-9BC1ECDEE862}" srcOrd="1" destOrd="0" parTransId="{C0FF5B96-6303-4344-BADC-EABAD5A69B4B}" sibTransId="{9618F91F-A469-4D73-98C3-29C64BA29DC9}"/>
    <dgm:cxn modelId="{17C34028-64F9-421A-AA57-18FE4738F52E}" type="presOf" srcId="{4BA32E52-D4A9-4CD3-84EC-9A8C4D834211}" destId="{F48F89C9-FF4C-488F-A06B-BDFBAAC12E66}" srcOrd="0" destOrd="0" presId="urn:microsoft.com/office/officeart/2005/8/layout/list1"/>
    <dgm:cxn modelId="{F6CD4897-BB0E-44E5-AEED-0BB0CC658E58}" srcId="{11223533-6605-438E-A079-C173F37476D7}" destId="{454D2B77-DF43-40A2-B7EA-BB20E3C97742}" srcOrd="0" destOrd="0" parTransId="{FF022A1C-B6C0-42A3-888E-342502FD5201}" sibTransId="{0C92B371-3A5A-4CF6-BB8D-741BF0F947F4}"/>
    <dgm:cxn modelId="{73DBB56F-905D-4071-AACA-CEEA48A06A1C}" type="presOf" srcId="{454D2B77-DF43-40A2-B7EA-BB20E3C97742}" destId="{452B0773-8C3F-458A-A6E2-C751E4DB662B}" srcOrd="1" destOrd="0" presId="urn:microsoft.com/office/officeart/2005/8/layout/list1"/>
    <dgm:cxn modelId="{25FC8F43-8C21-4160-89FA-01A294B8131E}" srcId="{11BFED81-2CAA-4F1F-A23D-509698BF0CCC}" destId="{8FC4F602-0572-46E8-B29A-11F60BC4DDC8}" srcOrd="0" destOrd="0" parTransId="{2897CF20-47FA-451D-9AD9-ECBB4477F7C2}" sibTransId="{63F80CD2-0268-433D-B85F-C305E194A1B7}"/>
    <dgm:cxn modelId="{529CD53D-DF1C-4D95-A300-D149054B9008}" type="presOf" srcId="{DD13356E-FE5C-43FC-AF8A-F5FC2694D61C}" destId="{769D991E-44B5-4B7F-8A8A-4E2E9095EC1C}" srcOrd="0" destOrd="1" presId="urn:microsoft.com/office/officeart/2005/8/layout/list1"/>
    <dgm:cxn modelId="{6D464413-D953-4B18-B9F8-336CBF6633A5}" srcId="{454D2B77-DF43-40A2-B7EA-BB20E3C97742}" destId="{68001AB9-DA93-4AD7-A23F-00C835C0BA62}" srcOrd="2" destOrd="0" parTransId="{5ECF390A-0EB4-4CAB-83F2-6B065C33366D}" sibTransId="{BD4704DE-E7D3-44E3-85A2-E0474AADC0D5}"/>
    <dgm:cxn modelId="{CE4A4DF4-D3CC-4AE4-996B-A860FDC2F244}" type="presOf" srcId="{11BFED81-2CAA-4F1F-A23D-509698BF0CCC}" destId="{42D2B83C-2417-43B5-9B3F-66FDDE42BAE5}" srcOrd="1" destOrd="0" presId="urn:microsoft.com/office/officeart/2005/8/layout/list1"/>
    <dgm:cxn modelId="{A797A3D6-C429-4BE1-BD7F-6A20B8AA7743}" type="presOf" srcId="{2261592D-8E84-475E-B4B1-6782C90B7F69}" destId="{0DABFB46-100B-40D0-ABB5-8A9C83871B40}" srcOrd="0" destOrd="0" presId="urn:microsoft.com/office/officeart/2005/8/layout/list1"/>
    <dgm:cxn modelId="{5DC8A7D5-38E3-4D17-B769-CD299F4E027C}" srcId="{11BFED81-2CAA-4F1F-A23D-509698BF0CCC}" destId="{30F72068-DA19-4ED7-828C-1AD1E26CC6A6}" srcOrd="1" destOrd="0" parTransId="{C1933BCA-D1E9-4631-9D1C-63732A0B3DC5}" sibTransId="{C0931513-C153-48ED-8176-F8638A11BB41}"/>
    <dgm:cxn modelId="{0BC7899D-E26C-4F12-AEDD-07270E03A1F1}" type="presOf" srcId="{0A65E59D-E712-4022-BA9E-4A575BA806DC}" destId="{769D991E-44B5-4B7F-8A8A-4E2E9095EC1C}" srcOrd="0" destOrd="0" presId="urn:microsoft.com/office/officeart/2005/8/layout/list1"/>
    <dgm:cxn modelId="{4E3EC46F-A96A-4D75-BC7C-4091A3AF8EC3}" type="presOf" srcId="{8FC4F602-0572-46E8-B29A-11F60BC4DDC8}" destId="{0976026E-DC3B-4FF3-8D64-79E42DAEE508}" srcOrd="0" destOrd="0" presId="urn:microsoft.com/office/officeart/2005/8/layout/list1"/>
    <dgm:cxn modelId="{64C22135-3EE1-417B-8F31-63BCBA05263F}" srcId="{11223533-6605-438E-A079-C173F37476D7}" destId="{4BA32E52-D4A9-4CD3-84EC-9A8C4D834211}" srcOrd="2" destOrd="0" parTransId="{53D31F34-0E3B-4479-A887-5669E68CCDE2}" sibTransId="{4E28FB88-621B-4F9A-B5AD-570D209BD31F}"/>
    <dgm:cxn modelId="{C9BF2EB3-792D-4FAA-92B4-1B82698F38A9}" srcId="{4BA32E52-D4A9-4CD3-84EC-9A8C4D834211}" destId="{DD13356E-FE5C-43FC-AF8A-F5FC2694D61C}" srcOrd="1" destOrd="0" parTransId="{7564FBE7-5702-44B8-9993-288EEA146282}" sibTransId="{4D15C3E4-D72D-42D7-BE1B-06BA3A7AF68A}"/>
    <dgm:cxn modelId="{22413D9E-A8D8-482E-B7AE-4AD1CA0A1CD9}" type="presOf" srcId="{30F72068-DA19-4ED7-828C-1AD1E26CC6A6}" destId="{0976026E-DC3B-4FF3-8D64-79E42DAEE508}" srcOrd="0" destOrd="1" presId="urn:microsoft.com/office/officeart/2005/8/layout/list1"/>
    <dgm:cxn modelId="{4E27B697-C83B-4049-940C-4E5702FF8CFD}" srcId="{11223533-6605-438E-A079-C173F37476D7}" destId="{11BFED81-2CAA-4F1F-A23D-509698BF0CCC}" srcOrd="1" destOrd="0" parTransId="{D4ABFFB3-2408-4F08-89FE-19B36BFDD5B2}" sibTransId="{782B2194-0BB9-44C6-BA3C-BDAF59DF2867}"/>
    <dgm:cxn modelId="{F0A92C44-E646-4C47-9948-150CE21ABA21}" type="presOf" srcId="{4BA32E52-D4A9-4CD3-84EC-9A8C4D834211}" destId="{D7983DA9-B161-452E-82AE-D30880438FE7}" srcOrd="1" destOrd="0" presId="urn:microsoft.com/office/officeart/2005/8/layout/list1"/>
    <dgm:cxn modelId="{EF1D822E-855D-4572-8E67-BBA072414082}" srcId="{454D2B77-DF43-40A2-B7EA-BB20E3C97742}" destId="{2261592D-8E84-475E-B4B1-6782C90B7F69}" srcOrd="0" destOrd="0" parTransId="{65FF6015-22EB-430D-8A6C-4A17271C7E14}" sibTransId="{DA30FD52-63F5-4FB1-B140-A8A06D858CC6}"/>
    <dgm:cxn modelId="{9AA70A8B-99C3-4619-9A66-28D765D77D93}" type="presOf" srcId="{68001AB9-DA93-4AD7-A23F-00C835C0BA62}" destId="{0DABFB46-100B-40D0-ABB5-8A9C83871B40}" srcOrd="0" destOrd="2" presId="urn:microsoft.com/office/officeart/2005/8/layout/list1"/>
    <dgm:cxn modelId="{C1AACF10-1E25-48EA-B6AD-61372FC87322}" type="presParOf" srcId="{DD4B4AEA-C387-44E7-AAB1-67EECF5DF444}" destId="{CFF67373-E63E-435A-9158-AD6FA47D0DDE}" srcOrd="0" destOrd="0" presId="urn:microsoft.com/office/officeart/2005/8/layout/list1"/>
    <dgm:cxn modelId="{706836B0-1A9B-411B-88C4-7DB00A09EB57}" type="presParOf" srcId="{CFF67373-E63E-435A-9158-AD6FA47D0DDE}" destId="{01354915-84A3-4F4D-906E-1810BA5CE14E}" srcOrd="0" destOrd="0" presId="urn:microsoft.com/office/officeart/2005/8/layout/list1"/>
    <dgm:cxn modelId="{023A4F4B-17F0-4F7F-976C-717DDD6115D2}" type="presParOf" srcId="{CFF67373-E63E-435A-9158-AD6FA47D0DDE}" destId="{452B0773-8C3F-458A-A6E2-C751E4DB662B}" srcOrd="1" destOrd="0" presId="urn:microsoft.com/office/officeart/2005/8/layout/list1"/>
    <dgm:cxn modelId="{639846ED-5ED0-4D27-9887-BD7B258C07B2}" type="presParOf" srcId="{DD4B4AEA-C387-44E7-AAB1-67EECF5DF444}" destId="{D59572BF-455C-4862-8A20-716A46E4BD4F}" srcOrd="1" destOrd="0" presId="urn:microsoft.com/office/officeart/2005/8/layout/list1"/>
    <dgm:cxn modelId="{415EADC0-32FF-43E0-B486-FEFAA7D90A62}" type="presParOf" srcId="{DD4B4AEA-C387-44E7-AAB1-67EECF5DF444}" destId="{0DABFB46-100B-40D0-ABB5-8A9C83871B40}" srcOrd="2" destOrd="0" presId="urn:microsoft.com/office/officeart/2005/8/layout/list1"/>
    <dgm:cxn modelId="{D81A9AB4-AF94-47F6-BA7C-E6CA416F6300}" type="presParOf" srcId="{DD4B4AEA-C387-44E7-AAB1-67EECF5DF444}" destId="{D4BF86E7-6F34-4BB1-AAE1-FDECC07FDA37}" srcOrd="3" destOrd="0" presId="urn:microsoft.com/office/officeart/2005/8/layout/list1"/>
    <dgm:cxn modelId="{21957407-E08F-40F2-B467-0F458DDEBE1C}" type="presParOf" srcId="{DD4B4AEA-C387-44E7-AAB1-67EECF5DF444}" destId="{554D95E4-C630-4085-BA8E-92C805D17120}" srcOrd="4" destOrd="0" presId="urn:microsoft.com/office/officeart/2005/8/layout/list1"/>
    <dgm:cxn modelId="{4A113AE7-F4D7-4920-8A7D-1B080957677A}" type="presParOf" srcId="{554D95E4-C630-4085-BA8E-92C805D17120}" destId="{FD683206-8AE8-4EB2-BB96-92631068C114}" srcOrd="0" destOrd="0" presId="urn:microsoft.com/office/officeart/2005/8/layout/list1"/>
    <dgm:cxn modelId="{EC11D8A7-5AFD-4B8C-B0C7-C4AB8137B7A3}" type="presParOf" srcId="{554D95E4-C630-4085-BA8E-92C805D17120}" destId="{42D2B83C-2417-43B5-9B3F-66FDDE42BAE5}" srcOrd="1" destOrd="0" presId="urn:microsoft.com/office/officeart/2005/8/layout/list1"/>
    <dgm:cxn modelId="{9609A43D-FE08-4D42-9EE8-FF18099B4F43}" type="presParOf" srcId="{DD4B4AEA-C387-44E7-AAB1-67EECF5DF444}" destId="{C5D5862B-478E-4FB5-8F08-CA10478637CA}" srcOrd="5" destOrd="0" presId="urn:microsoft.com/office/officeart/2005/8/layout/list1"/>
    <dgm:cxn modelId="{EE94C12E-2EC3-4B8F-BB86-9B80D46C14AF}" type="presParOf" srcId="{DD4B4AEA-C387-44E7-AAB1-67EECF5DF444}" destId="{0976026E-DC3B-4FF3-8D64-79E42DAEE508}" srcOrd="6" destOrd="0" presId="urn:microsoft.com/office/officeart/2005/8/layout/list1"/>
    <dgm:cxn modelId="{0859AB2C-CDE9-4EB2-A9A0-0F5D70F9209A}" type="presParOf" srcId="{DD4B4AEA-C387-44E7-AAB1-67EECF5DF444}" destId="{B930CE28-E1B7-45F8-8B67-7B816BCAFC8D}" srcOrd="7" destOrd="0" presId="urn:microsoft.com/office/officeart/2005/8/layout/list1"/>
    <dgm:cxn modelId="{A7663563-B7C8-4A05-8D46-8B9D2A98D23F}" type="presParOf" srcId="{DD4B4AEA-C387-44E7-AAB1-67EECF5DF444}" destId="{D111EEDF-DD41-4A70-B1CE-1DF502BD0357}" srcOrd="8" destOrd="0" presId="urn:microsoft.com/office/officeart/2005/8/layout/list1"/>
    <dgm:cxn modelId="{DEA6BA73-B428-4049-897F-7C480EDFB178}" type="presParOf" srcId="{D111EEDF-DD41-4A70-B1CE-1DF502BD0357}" destId="{F48F89C9-FF4C-488F-A06B-BDFBAAC12E66}" srcOrd="0" destOrd="0" presId="urn:microsoft.com/office/officeart/2005/8/layout/list1"/>
    <dgm:cxn modelId="{50668AC0-7124-453F-B05B-89A1D35FF727}" type="presParOf" srcId="{D111EEDF-DD41-4A70-B1CE-1DF502BD0357}" destId="{D7983DA9-B161-452E-82AE-D30880438FE7}" srcOrd="1" destOrd="0" presId="urn:microsoft.com/office/officeart/2005/8/layout/list1"/>
    <dgm:cxn modelId="{3AF73822-528E-48E4-80E6-F7AFBACF72F4}" type="presParOf" srcId="{DD4B4AEA-C387-44E7-AAB1-67EECF5DF444}" destId="{CE7598A1-B178-4D29-BBE1-1C1FEFCBBA51}" srcOrd="9" destOrd="0" presId="urn:microsoft.com/office/officeart/2005/8/layout/list1"/>
    <dgm:cxn modelId="{BE503C40-5477-4CD2-BC93-136EB7360A8E}" type="presParOf" srcId="{DD4B4AEA-C387-44E7-AAB1-67EECF5DF444}" destId="{769D991E-44B5-4B7F-8A8A-4E2E9095EC1C}" srcOrd="10" destOrd="0" presId="urn:microsoft.com/office/officeart/2005/8/layout/list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DABFB46-100B-40D0-ABB5-8A9C83871B40}">
      <dsp:nvSpPr>
        <dsp:cNvPr id="0" name=""/>
        <dsp:cNvSpPr/>
      </dsp:nvSpPr>
      <dsp:spPr>
        <a:xfrm>
          <a:off x="0" y="286527"/>
          <a:ext cx="7347857" cy="11781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70275" tIns="354076" rIns="570275" bIns="113792" numCol="1" spcCol="1270" anchor="t" anchorCtr="0">
          <a:noAutofit/>
        </a:bodyPr>
        <a:lstStyle/>
        <a:p>
          <a:pPr marL="171450" lvl="1" indent="-171450" algn="l" defTabSz="711200">
            <a:lnSpc>
              <a:spcPct val="90000"/>
            </a:lnSpc>
            <a:spcBef>
              <a:spcPct val="0"/>
            </a:spcBef>
            <a:spcAft>
              <a:spcPct val="15000"/>
            </a:spcAft>
            <a:buChar char="••"/>
          </a:pPr>
          <a:endParaRPr lang="en-US" sz="1600" kern="1200" dirty="0"/>
        </a:p>
        <a:p>
          <a:pPr marL="171450" lvl="1" indent="-171450" algn="l" defTabSz="711200">
            <a:lnSpc>
              <a:spcPct val="90000"/>
            </a:lnSpc>
            <a:spcBef>
              <a:spcPct val="0"/>
            </a:spcBef>
            <a:spcAft>
              <a:spcPct val="15000"/>
            </a:spcAft>
            <a:buChar char="••"/>
          </a:pPr>
          <a:r>
            <a:rPr lang="en-US" sz="1600" kern="1200" dirty="0" smtClean="0">
              <a:latin typeface="Arial" pitchFamily="34" charset="0"/>
              <a:ea typeface="Calibri"/>
              <a:cs typeface="Arial" pitchFamily="34" charset="0"/>
            </a:rPr>
            <a:t>Definitive collection of essays on a subject</a:t>
          </a:r>
          <a:endParaRPr lang="en-US" sz="1600" kern="1200" dirty="0"/>
        </a:p>
        <a:p>
          <a:pPr marL="171450" lvl="1" indent="-171450" algn="l" defTabSz="711200">
            <a:lnSpc>
              <a:spcPct val="90000"/>
            </a:lnSpc>
            <a:spcBef>
              <a:spcPct val="0"/>
            </a:spcBef>
            <a:spcAft>
              <a:spcPct val="15000"/>
            </a:spcAft>
            <a:buChar char="••"/>
          </a:pPr>
          <a:r>
            <a:rPr lang="en-US" sz="1600" kern="1200" dirty="0" smtClean="0">
              <a:latin typeface="Arial" pitchFamily="34" charset="0"/>
              <a:ea typeface="Calibri"/>
              <a:cs typeface="Arial" pitchFamily="34" charset="0"/>
            </a:rPr>
            <a:t>Chapters review of current state of debate </a:t>
          </a:r>
          <a:endParaRPr lang="en-US" sz="1600" kern="1200" dirty="0">
            <a:latin typeface="Arial" pitchFamily="34" charset="0"/>
            <a:ea typeface="Calibri"/>
            <a:cs typeface="Arial" pitchFamily="34" charset="0"/>
          </a:endParaRPr>
        </a:p>
      </dsp:txBody>
      <dsp:txXfrm>
        <a:off x="0" y="286527"/>
        <a:ext cx="7347857" cy="1178100"/>
      </dsp:txXfrm>
    </dsp:sp>
    <dsp:sp modelId="{452B0773-8C3F-458A-A6E2-C751E4DB662B}">
      <dsp:nvSpPr>
        <dsp:cNvPr id="0" name=""/>
        <dsp:cNvSpPr/>
      </dsp:nvSpPr>
      <dsp:spPr>
        <a:xfrm>
          <a:off x="367392" y="35607"/>
          <a:ext cx="5143499" cy="50184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4412" tIns="0" rIns="194412" bIns="0" numCol="1" spcCol="1270" anchor="ctr" anchorCtr="0">
          <a:noAutofit/>
        </a:bodyPr>
        <a:lstStyle/>
        <a:p>
          <a:pPr lvl="0" algn="l" defTabSz="755650">
            <a:lnSpc>
              <a:spcPct val="90000"/>
            </a:lnSpc>
            <a:spcBef>
              <a:spcPct val="0"/>
            </a:spcBef>
            <a:spcAft>
              <a:spcPct val="35000"/>
            </a:spcAft>
          </a:pPr>
          <a:r>
            <a:rPr lang="en-US" sz="1700" b="1" kern="1200" dirty="0" smtClean="0">
              <a:effectLst>
                <a:outerShdw blurRad="38100" dist="38100" dir="2700000" algn="tl">
                  <a:srgbClr val="000000">
                    <a:alpha val="43137"/>
                  </a:srgbClr>
                </a:outerShdw>
              </a:effectLst>
              <a:latin typeface="Arial" pitchFamily="34" charset="0"/>
              <a:ea typeface="Calibri"/>
              <a:cs typeface="Arial" pitchFamily="34" charset="0"/>
            </a:rPr>
            <a:t>What is an Oxford Handbook?</a:t>
          </a:r>
        </a:p>
      </dsp:txBody>
      <dsp:txXfrm>
        <a:off x="391890" y="60105"/>
        <a:ext cx="5094503" cy="452844"/>
      </dsp:txXfrm>
    </dsp:sp>
    <dsp:sp modelId="{0976026E-DC3B-4FF3-8D64-79E42DAEE508}">
      <dsp:nvSpPr>
        <dsp:cNvPr id="0" name=""/>
        <dsp:cNvSpPr/>
      </dsp:nvSpPr>
      <dsp:spPr>
        <a:xfrm>
          <a:off x="0" y="1807347"/>
          <a:ext cx="7347857" cy="123165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70275" tIns="354076" rIns="570275" bIns="120904"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smtClean="0">
              <a:latin typeface="Arial" pitchFamily="34" charset="0"/>
              <a:ea typeface="Calibri"/>
              <a:cs typeface="Arial" pitchFamily="34" charset="0"/>
            </a:rPr>
            <a:t>One of OUP’s most successful book series </a:t>
          </a:r>
          <a:endParaRPr lang="en-US" sz="1700" kern="1200" dirty="0"/>
        </a:p>
        <a:p>
          <a:pPr marL="171450" lvl="1" indent="-171450" algn="l" defTabSz="755650">
            <a:lnSpc>
              <a:spcPct val="90000"/>
            </a:lnSpc>
            <a:spcBef>
              <a:spcPct val="0"/>
            </a:spcBef>
            <a:spcAft>
              <a:spcPct val="15000"/>
            </a:spcAft>
            <a:buChar char="••"/>
          </a:pPr>
          <a:r>
            <a:rPr lang="en-US" sz="1700" kern="1200" dirty="0" smtClean="0">
              <a:latin typeface="Arial" pitchFamily="34" charset="0"/>
              <a:ea typeface="Calibri"/>
              <a:cs typeface="Arial" pitchFamily="34" charset="0"/>
            </a:rPr>
            <a:t>Huge publishing program: 296 in print, 450 in the pipeline</a:t>
          </a:r>
          <a:endParaRPr lang="en-US" sz="1700" kern="1200" dirty="0">
            <a:latin typeface="Arial" pitchFamily="34" charset="0"/>
            <a:ea typeface="Calibri"/>
            <a:cs typeface="Arial" pitchFamily="34" charset="0"/>
          </a:endParaRPr>
        </a:p>
      </dsp:txBody>
      <dsp:txXfrm>
        <a:off x="0" y="1807347"/>
        <a:ext cx="7347857" cy="1231650"/>
      </dsp:txXfrm>
    </dsp:sp>
    <dsp:sp modelId="{42D2B83C-2417-43B5-9B3F-66FDDE42BAE5}">
      <dsp:nvSpPr>
        <dsp:cNvPr id="0" name=""/>
        <dsp:cNvSpPr/>
      </dsp:nvSpPr>
      <dsp:spPr>
        <a:xfrm>
          <a:off x="367392" y="1556427"/>
          <a:ext cx="5143499" cy="50184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4412" tIns="0" rIns="194412" bIns="0" numCol="1" spcCol="1270" anchor="ctr" anchorCtr="0">
          <a:noAutofit/>
        </a:bodyPr>
        <a:lstStyle/>
        <a:p>
          <a:pPr lvl="0" algn="l" defTabSz="711200">
            <a:lnSpc>
              <a:spcPct val="90000"/>
            </a:lnSpc>
            <a:spcBef>
              <a:spcPct val="0"/>
            </a:spcBef>
            <a:spcAft>
              <a:spcPct val="35000"/>
            </a:spcAft>
          </a:pPr>
          <a:r>
            <a:rPr lang="en-US" sz="1600" b="1" kern="1200" dirty="0" smtClean="0">
              <a:effectLst>
                <a:outerShdw blurRad="38100" dist="38100" dir="2700000" algn="tl">
                  <a:srgbClr val="000000">
                    <a:alpha val="43137"/>
                  </a:srgbClr>
                </a:outerShdw>
              </a:effectLst>
              <a:latin typeface="Arial" pitchFamily="34" charset="0"/>
              <a:ea typeface="Calibri"/>
              <a:cs typeface="Arial" pitchFamily="34" charset="0"/>
            </a:rPr>
            <a:t>Why create a special site for the Handbooks?</a:t>
          </a:r>
          <a:endParaRPr lang="en-US" sz="1600" kern="1200" dirty="0">
            <a:effectLst>
              <a:outerShdw blurRad="38100" dist="38100" dir="2700000" algn="tl">
                <a:srgbClr val="000000">
                  <a:alpha val="43137"/>
                </a:srgbClr>
              </a:outerShdw>
            </a:effectLst>
          </a:endParaRPr>
        </a:p>
      </dsp:txBody>
      <dsp:txXfrm>
        <a:off x="391890" y="1580925"/>
        <a:ext cx="5094503" cy="452844"/>
      </dsp:txXfrm>
    </dsp:sp>
    <dsp:sp modelId="{769D991E-44B5-4B7F-8A8A-4E2E9095EC1C}">
      <dsp:nvSpPr>
        <dsp:cNvPr id="0" name=""/>
        <dsp:cNvSpPr/>
      </dsp:nvSpPr>
      <dsp:spPr>
        <a:xfrm>
          <a:off x="0" y="3381717"/>
          <a:ext cx="7347857" cy="963900"/>
        </a:xfrm>
        <a:prstGeom prst="rect">
          <a:avLst/>
        </a:prstGeom>
        <a:solidFill>
          <a:schemeClr val="lt1">
            <a:alpha val="90000"/>
            <a:hueOff val="0"/>
            <a:satOff val="0"/>
            <a:lumOff val="0"/>
            <a:alphaOff val="0"/>
          </a:schemeClr>
        </a:solidFill>
        <a:ln w="9525" cap="flat" cmpd="sng" algn="ctr">
          <a:solidFill>
            <a:schemeClr val="accent1">
              <a:hueOff val="0"/>
              <a:satOff val="0"/>
              <a:lumOff val="0"/>
              <a:alphaOff val="0"/>
            </a:schemeClr>
          </a:solidFill>
          <a:prstDash val="solid"/>
        </a:ln>
        <a:effectLst/>
        <a:scene3d>
          <a:camera prst="orthographicFront"/>
          <a:lightRig rig="chilly" dir="t"/>
        </a:scene3d>
        <a:sp3d z="12700" extrusionH="1700" prstMaterial="dkEdge">
          <a:bevelT w="25400" h="6350" prst="softRound"/>
          <a:bevelB w="0" h="0" prst="convex"/>
        </a:sp3d>
      </dsp:spPr>
      <dsp:style>
        <a:lnRef idx="1">
          <a:scrgbClr r="0" g="0" b="0"/>
        </a:lnRef>
        <a:fillRef idx="1">
          <a:scrgbClr r="0" g="0" b="0"/>
        </a:fillRef>
        <a:effectRef idx="0">
          <a:scrgbClr r="0" g="0" b="0"/>
        </a:effectRef>
        <a:fontRef idx="minor"/>
      </dsp:style>
      <dsp:txBody>
        <a:bodyPr spcFirstLastPara="0" vert="horz" wrap="square" lIns="570275" tIns="354076" rIns="570275" bIns="120904" numCol="1" spcCol="1270" anchor="t" anchorCtr="0">
          <a:noAutofit/>
        </a:bodyPr>
        <a:lstStyle/>
        <a:p>
          <a:pPr marL="171450" lvl="1" indent="-171450" algn="l" defTabSz="755650">
            <a:lnSpc>
              <a:spcPct val="90000"/>
            </a:lnSpc>
            <a:spcBef>
              <a:spcPct val="0"/>
            </a:spcBef>
            <a:spcAft>
              <a:spcPct val="15000"/>
            </a:spcAft>
            <a:buChar char="••"/>
          </a:pPr>
          <a:endParaRPr lang="en-US" sz="1700" kern="1200" dirty="0"/>
        </a:p>
        <a:p>
          <a:pPr marL="171450" lvl="1" indent="-171450" algn="l" defTabSz="755650">
            <a:lnSpc>
              <a:spcPct val="90000"/>
            </a:lnSpc>
            <a:spcBef>
              <a:spcPct val="0"/>
            </a:spcBef>
            <a:spcAft>
              <a:spcPct val="15000"/>
            </a:spcAft>
            <a:buChar char="••"/>
          </a:pPr>
          <a:r>
            <a:rPr lang="en-US" sz="1700" kern="1200" dirty="0" smtClean="0">
              <a:latin typeface="Arial" pitchFamily="34" charset="0"/>
              <a:ea typeface="Calibri"/>
              <a:cs typeface="Arial" pitchFamily="34" charset="0"/>
            </a:rPr>
            <a:t>Review essay essential in age of specialization &amp; info overload</a:t>
          </a:r>
          <a:endParaRPr lang="en-US" sz="1700" kern="1200" dirty="0"/>
        </a:p>
      </dsp:txBody>
      <dsp:txXfrm>
        <a:off x="0" y="3381717"/>
        <a:ext cx="7347857" cy="963900"/>
      </dsp:txXfrm>
    </dsp:sp>
    <dsp:sp modelId="{D7983DA9-B161-452E-82AE-D30880438FE7}">
      <dsp:nvSpPr>
        <dsp:cNvPr id="0" name=""/>
        <dsp:cNvSpPr/>
      </dsp:nvSpPr>
      <dsp:spPr>
        <a:xfrm>
          <a:off x="367392" y="3130797"/>
          <a:ext cx="5143499" cy="501840"/>
        </a:xfrm>
        <a:prstGeom prst="roundRect">
          <a:avLst/>
        </a:prstGeom>
        <a:solidFill>
          <a:schemeClr val="accent1">
            <a:hueOff val="0"/>
            <a:satOff val="0"/>
            <a:lumOff val="0"/>
            <a:alphaOff val="0"/>
          </a:schemeClr>
        </a:solidFill>
        <a:ln>
          <a:noFill/>
        </a:ln>
        <a:effectLst/>
        <a:scene3d>
          <a:camera prst="orthographicFront"/>
          <a:lightRig rig="chilly" dir="t"/>
        </a:scene3d>
        <a:sp3d prstMaterial="translucentPowder">
          <a:bevelT w="127000" h="25400" prst="softRound"/>
        </a:sp3d>
      </dsp:spPr>
      <dsp:style>
        <a:lnRef idx="0">
          <a:scrgbClr r="0" g="0" b="0"/>
        </a:lnRef>
        <a:fillRef idx="1">
          <a:scrgbClr r="0" g="0" b="0"/>
        </a:fillRef>
        <a:effectRef idx="0">
          <a:scrgbClr r="0" g="0" b="0"/>
        </a:effectRef>
        <a:fontRef idx="minor">
          <a:schemeClr val="lt1"/>
        </a:fontRef>
      </dsp:style>
      <dsp:txBody>
        <a:bodyPr spcFirstLastPara="0" vert="horz" wrap="square" lIns="194412" tIns="0" rIns="194412" bIns="0" numCol="1" spcCol="1270" anchor="ctr" anchorCtr="0">
          <a:noAutofit/>
        </a:bodyPr>
        <a:lstStyle/>
        <a:p>
          <a:pPr lvl="0" algn="l" defTabSz="755650">
            <a:lnSpc>
              <a:spcPct val="90000"/>
            </a:lnSpc>
            <a:spcBef>
              <a:spcPct val="0"/>
            </a:spcBef>
            <a:spcAft>
              <a:spcPct val="35000"/>
            </a:spcAft>
          </a:pPr>
          <a:r>
            <a:rPr lang="en-US" sz="1700" b="1" kern="1200" dirty="0" smtClean="0">
              <a:effectLst>
                <a:outerShdw blurRad="38100" dist="38100" dir="2700000" algn="tl">
                  <a:srgbClr val="000000">
                    <a:alpha val="43137"/>
                  </a:srgbClr>
                </a:outerShdw>
              </a:effectLst>
              <a:latin typeface="Arial" pitchFamily="34" charset="0"/>
              <a:ea typeface="Calibri"/>
              <a:cs typeface="Arial" pitchFamily="34" charset="0"/>
            </a:rPr>
            <a:t>Why are these books so popular?</a:t>
          </a:r>
          <a:endParaRPr lang="en-US" sz="1700" b="1" kern="1200" dirty="0">
            <a:effectLst>
              <a:outerShdw blurRad="38100" dist="38100" dir="2700000" algn="tl">
                <a:srgbClr val="000000">
                  <a:alpha val="43137"/>
                </a:srgbClr>
              </a:outerShdw>
            </a:effectLst>
            <a:latin typeface="Arial" pitchFamily="34" charset="0"/>
            <a:ea typeface="Calibri"/>
            <a:cs typeface="Arial" pitchFamily="34" charset="0"/>
          </a:endParaRPr>
        </a:p>
      </dsp:txBody>
      <dsp:txXfrm>
        <a:off x="391890" y="3155295"/>
        <a:ext cx="5094503" cy="452844"/>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4">
  <dgm:title val=""/>
  <dgm:desc val=""/>
  <dgm:catLst>
    <dgm:cat type="3D" pri="11400"/>
  </dgm:catLst>
  <dgm:scene3d>
    <a:camera prst="orthographicFront"/>
    <a:lightRig rig="threePt" dir="t"/>
  </dgm:scene3d>
  <dgm:styleLbl name="node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chilly" dir="t"/>
    </dgm:scene3d>
    <dgm:sp3d prstMaterial="translucentPowder">
      <a:bevelT w="127000" h="25400" prst="softRound"/>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chilly" dir="t"/>
    </dgm:scene3d>
    <dgm:sp3d z="12700" extrusionH="12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alignImgPlace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bgImgPlace1">
    <dgm:scene3d>
      <a:camera prst="orthographicFront"/>
      <a:lightRig rig="chilly" dir="t"/>
    </dgm:scene3d>
    <dgm:sp3d z="-257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chilly" dir="t"/>
    </dgm:scene3d>
    <dgm:sp3d z="-70000" extrusionH="1700" prstMaterial="translucentPowder">
      <a:bevelT w="25400" h="6350" prst="softRound"/>
      <a:bevelB w="0" h="0" prst="convex"/>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bgSibTrans2D1">
    <dgm:scene3d>
      <a:camera prst="orthographicFront"/>
      <a:lightRig rig="chilly" dir="t"/>
    </dgm:scene3d>
    <dgm:sp3d z="-25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sibTrans1D1">
    <dgm:scene3d>
      <a:camera prst="orthographicFront"/>
      <a:lightRig rig="chilly"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chilly"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chilly" dir="t"/>
    </dgm:scene3d>
    <dgm:sp3d prstMaterial="translucentPowder">
      <a:bevelT w="127000" h="25400" prst="softRound"/>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2">
    <dgm:scene3d>
      <a:camera prst="orthographicFront"/>
      <a:lightRig rig="chilly" dir="t"/>
    </dgm:scene3d>
    <dgm:sp3d z="1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3">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2D4">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parChTrans1D1">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chilly"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con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1">
    <dgm:scene3d>
      <a:camera prst="orthographicFront"/>
      <a:lightRig rig="chilly" dir="t"/>
    </dgm:scene3d>
    <dgm:sp3d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trAlignAcc1">
    <dgm:scene3d>
      <a:camera prst="orthographicFront"/>
      <a:lightRig rig="chilly" dir="t"/>
    </dgm:scene3d>
    <dgm:sp3d prstMaterial="dkEdge">
      <a:bevelT w="127000" h="25400"/>
    </dgm:sp3d>
    <dgm:txPr/>
    <dgm:style>
      <a:lnRef idx="1">
        <a:scrgbClr r="0" g="0" b="0"/>
      </a:lnRef>
      <a:fillRef idx="1">
        <a:scrgbClr r="0" g="0" b="0"/>
      </a:fillRef>
      <a:effectRef idx="0">
        <a:scrgbClr r="0" g="0" b="0"/>
      </a:effectRef>
      <a:fontRef idx="minor">
        <a:schemeClr val="lt1"/>
      </a:fontRef>
    </dgm:style>
  </dgm:styleLbl>
  <dgm:styleLbl name="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F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AlignAcc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solidBgAcc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chilly" dir="t"/>
    </dgm:scene3d>
    <dgm:sp3d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AccFollowNode1">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0">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2">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3">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fgAcc4">
    <dgm:scene3d>
      <a:camera prst="orthographicFront"/>
      <a:lightRig rig="chilly" dir="t"/>
    </dgm:scene3d>
    <dgm:sp3d z="12700" extrusionH="1700" prstMaterial="dkEdge">
      <a:bevelT w="25400" h="6350" prst="softRound"/>
      <a:bevelB w="0" h="0" prst="convex"/>
    </dgm:sp3d>
    <dgm:txPr/>
    <dgm:style>
      <a:lnRef idx="1">
        <a:scrgbClr r="0" g="0" b="0"/>
      </a:lnRef>
      <a:fillRef idx="1">
        <a:scrgbClr r="0" g="0" b="0"/>
      </a:fillRef>
      <a:effectRef idx="0">
        <a:scrgbClr r="0" g="0" b="0"/>
      </a:effectRef>
      <a:fontRef idx="minor"/>
    </dgm:style>
  </dgm:styleLbl>
  <dgm:styleLbl name="b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dkBgShp">
    <dgm:scene3d>
      <a:camera prst="orthographicFront"/>
      <a:lightRig rig="chilly" dir="t"/>
    </dgm:scene3d>
    <dgm:sp3d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trBgShp">
    <dgm:scene3d>
      <a:camera prst="orthographicFront"/>
      <a:lightRig rig="chilly"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chilly" dir="t"/>
    </dgm:scene3d>
    <dgm:sp3d z="12700" extrusionH="1700" prstMaterial="translucentPowder">
      <a:bevelT w="25400" h="6350" prst="softRound"/>
      <a:bevelB w="0" h="0" prst="convex"/>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50443" y="0"/>
            <a:ext cx="2945659" cy="493713"/>
          </a:xfrm>
          <a:prstGeom prst="rect">
            <a:avLst/>
          </a:prstGeom>
        </p:spPr>
        <p:txBody>
          <a:bodyPr vert="horz" lIns="91440" tIns="45720" rIns="91440" bIns="45720" rtlCol="0"/>
          <a:lstStyle>
            <a:lvl1pPr algn="r">
              <a:defRPr sz="1200"/>
            </a:lvl1pPr>
          </a:lstStyle>
          <a:p>
            <a:fld id="{0735EB2F-B47E-4445-91F4-D9443CBB4576}" type="datetimeFigureOut">
              <a:rPr lang="en-US" smtClean="0"/>
              <a:pPr/>
              <a:t>11/23/2014</a:t>
            </a:fld>
            <a:endParaRPr lang="en-US"/>
          </a:p>
        </p:txBody>
      </p:sp>
      <p:sp>
        <p:nvSpPr>
          <p:cNvPr id="4" name="Slide Image Placeholder 3"/>
          <p:cNvSpPr>
            <a:spLocks noGrp="1" noRot="1" noChangeAspect="1"/>
          </p:cNvSpPr>
          <p:nvPr>
            <p:ph type="sldImg" idx="2"/>
          </p:nvPr>
        </p:nvSpPr>
        <p:spPr>
          <a:xfrm>
            <a:off x="931863" y="741363"/>
            <a:ext cx="4933950" cy="37020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9768" y="4690269"/>
            <a:ext cx="5438140" cy="4443413"/>
          </a:xfrm>
          <a:prstGeom prst="rect">
            <a:avLst/>
          </a:prstGeom>
        </p:spPr>
        <p:txBody>
          <a:bodyPr vert="horz" lIns="91440" tIns="45720" rIns="91440" bIns="45720" rtlCol="0">
            <a:normAutofit/>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endParaRPr lang="en-US"/>
          </a:p>
        </p:txBody>
      </p:sp>
      <p:sp>
        <p:nvSpPr>
          <p:cNvPr id="6" name="Footer Placeholder 5"/>
          <p:cNvSpPr>
            <a:spLocks noGrp="1"/>
          </p:cNvSpPr>
          <p:nvPr>
            <p:ph type="ftr" sz="quarter" idx="4"/>
          </p:nvPr>
        </p:nvSpPr>
        <p:spPr>
          <a:xfrm>
            <a:off x="0" y="9378824"/>
            <a:ext cx="2945659" cy="493713"/>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50443" y="9378824"/>
            <a:ext cx="2945659" cy="493713"/>
          </a:xfrm>
          <a:prstGeom prst="rect">
            <a:avLst/>
          </a:prstGeom>
        </p:spPr>
        <p:txBody>
          <a:bodyPr vert="horz" lIns="91440" tIns="45720" rIns="91440" bIns="45720" rtlCol="0" anchor="b"/>
          <a:lstStyle>
            <a:lvl1pPr algn="r">
              <a:defRPr sz="1200"/>
            </a:lvl1pPr>
          </a:lstStyle>
          <a:p>
            <a:fld id="{7824AA49-C5C6-C649-82FA-42EB664AA029}" type="slidenum">
              <a:rPr lang="en-US" smtClean="0"/>
              <a:pPr/>
              <a:t>‹#›</a:t>
            </a:fld>
            <a:endParaRPr lang="en-US"/>
          </a:p>
        </p:txBody>
      </p:sp>
    </p:spTree>
    <p:extLst>
      <p:ext uri="{BB962C8B-B14F-4D97-AF65-F5344CB8AC3E}">
        <p14:creationId xmlns:p14="http://schemas.microsoft.com/office/powerpoint/2010/main" val="1791472574"/>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59E08E6-12A8-4712-865A-E66F995EC417}" type="slidenum">
              <a:rPr lang="en-US"/>
              <a:pPr/>
              <a:t>2</a:t>
            </a:fld>
            <a:endParaRPr lang="en-US"/>
          </a:p>
        </p:txBody>
      </p:sp>
      <p:sp>
        <p:nvSpPr>
          <p:cNvPr id="195586" name="Rectangle 2"/>
          <p:cNvSpPr>
            <a:spLocks noGrp="1" noRot="1" noChangeAspect="1" noChangeArrowheads="1" noTextEdit="1"/>
          </p:cNvSpPr>
          <p:nvPr>
            <p:ph type="sldImg"/>
          </p:nvPr>
        </p:nvSpPr>
        <p:spPr>
          <a:xfrm>
            <a:off x="931863" y="741363"/>
            <a:ext cx="4935537" cy="3702050"/>
          </a:xfrm>
          <a:ln/>
        </p:spPr>
      </p:sp>
      <p:sp>
        <p:nvSpPr>
          <p:cNvPr id="195587" name="Rectangle 3"/>
          <p:cNvSpPr>
            <a:spLocks noGrp="1" noChangeArrowheads="1"/>
          </p:cNvSpPr>
          <p:nvPr>
            <p:ph type="body" idx="1"/>
          </p:nvPr>
        </p:nvSpPr>
        <p:spPr>
          <a:xfrm>
            <a:off x="906463" y="4689993"/>
            <a:ext cx="4984750" cy="4443649"/>
          </a:xfrm>
        </p:spPr>
        <p:txBody>
          <a:bodyPr/>
          <a:lstStyle/>
          <a:p>
            <a:endParaRPr lang="en-GB"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56A899-761E-4898-9DFA-9E990BD68290}" type="slidenum">
              <a:rPr lang="en-US"/>
              <a:pPr/>
              <a:t>19</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62229" lvl="1"/>
            <a:endParaRPr lang="en-US" sz="1000" dirty="0" smtClean="0"/>
          </a:p>
          <a:p>
            <a:pPr marL="173336" indent="-173336">
              <a:buFont typeface="Arial" pitchFamily="34" charset="0"/>
              <a:buChar char="•"/>
            </a:pPr>
            <a:r>
              <a:rPr lang="en-US" sz="1000" dirty="0" smtClean="0"/>
              <a:t>What is the purpose of the HB?</a:t>
            </a:r>
          </a:p>
          <a:p>
            <a:pPr marL="635565" lvl="1" indent="-173336">
              <a:buFont typeface="Arial" pitchFamily="34" charset="0"/>
              <a:buChar char="•"/>
            </a:pPr>
            <a:r>
              <a:rPr lang="en-US" sz="1000" dirty="0" smtClean="0"/>
              <a:t>Advance original conception of the field through definitive collection</a:t>
            </a:r>
          </a:p>
          <a:p>
            <a:pPr marL="635565" lvl="1" indent="-173336">
              <a:buFont typeface="Arial" pitchFamily="34" charset="0"/>
              <a:buChar char="•"/>
            </a:pPr>
            <a:r>
              <a:rPr lang="en-US" sz="1000" dirty="0" smtClean="0"/>
              <a:t>Each essay a review of the current state of debate on key topic</a:t>
            </a:r>
          </a:p>
          <a:p>
            <a:endParaRPr lang="en-US" sz="1000" dirty="0"/>
          </a:p>
          <a:p>
            <a:pPr marL="173336" indent="-173336">
              <a:buFont typeface="Arial" pitchFamily="34" charset="0"/>
              <a:buChar char="•"/>
            </a:pPr>
            <a:r>
              <a:rPr lang="en-US" sz="1000" dirty="0"/>
              <a:t>Successful series by any </a:t>
            </a:r>
            <a:r>
              <a:rPr lang="en-US" sz="1000" dirty="0" smtClean="0"/>
              <a:t>measure</a:t>
            </a:r>
          </a:p>
          <a:p>
            <a:pPr marL="630536" lvl="1" indent="-173336">
              <a:buFont typeface="Arial" pitchFamily="34" charset="0"/>
              <a:buChar char="•"/>
            </a:pPr>
            <a:r>
              <a:rPr lang="en-US" sz="1000" dirty="0"/>
              <a:t>10 Years and running</a:t>
            </a:r>
          </a:p>
          <a:p>
            <a:pPr marL="635565" lvl="1" indent="-173336">
              <a:buFont typeface="Arial" pitchFamily="34" charset="0"/>
              <a:buChar char="•"/>
            </a:pPr>
            <a:r>
              <a:rPr lang="en-US" sz="1000" dirty="0" smtClean="0"/>
              <a:t>Excellent sales</a:t>
            </a:r>
          </a:p>
          <a:p>
            <a:pPr marL="635565" lvl="1" indent="-173336">
              <a:buFont typeface="Arial" pitchFamily="34" charset="0"/>
              <a:buChar char="•"/>
            </a:pPr>
            <a:r>
              <a:rPr lang="en-US" sz="1000" dirty="0" smtClean="0"/>
              <a:t>Titles regularly reviewed</a:t>
            </a:r>
            <a:endParaRPr lang="en-US" sz="1000" dirty="0"/>
          </a:p>
          <a:p>
            <a:pPr marL="635565" lvl="1" indent="-173336">
              <a:buFont typeface="Arial" pitchFamily="34" charset="0"/>
              <a:buChar char="•"/>
            </a:pPr>
            <a:r>
              <a:rPr lang="en-US" sz="1000" dirty="0"/>
              <a:t>TLS: “major contribution to the debates about animals by giving the philosophical basis for many of the current views</a:t>
            </a:r>
            <a:r>
              <a:rPr lang="en-US" sz="1000" dirty="0" smtClean="0"/>
              <a:t>”</a:t>
            </a:r>
          </a:p>
          <a:p>
            <a:pPr marL="635565" lvl="1" indent="-173336">
              <a:buFont typeface="Arial" pitchFamily="34" charset="0"/>
              <a:buChar char="•"/>
            </a:pPr>
            <a:r>
              <a:rPr lang="en-US" sz="1000" dirty="0"/>
              <a:t>Huge program: 14 disciplines; 700+ books under contract; +10k published chaps (c25,000 in all)</a:t>
            </a:r>
          </a:p>
          <a:p>
            <a:endParaRPr lang="en-US" sz="1000" dirty="0"/>
          </a:p>
          <a:p>
            <a:pPr marL="173336" indent="-173336">
              <a:buFont typeface="Arial" pitchFamily="34" charset="0"/>
              <a:buChar char="•"/>
            </a:pPr>
            <a:r>
              <a:rPr lang="en-US" sz="1000" dirty="0" smtClean="0"/>
              <a:t>Review essays have special role to play</a:t>
            </a:r>
          </a:p>
          <a:p>
            <a:pPr marL="635565" lvl="1" indent="-173336">
              <a:buFont typeface="Arial" pitchFamily="34" charset="0"/>
              <a:buChar char="•"/>
            </a:pPr>
            <a:r>
              <a:rPr lang="en-US" sz="1000" dirty="0" smtClean="0"/>
              <a:t>Increasingly important in age of specialization and cross-disciplinary</a:t>
            </a:r>
          </a:p>
          <a:p>
            <a:pPr marL="635565" lvl="1" indent="-173336">
              <a:buFont typeface="Arial" pitchFamily="34" charset="0"/>
              <a:buChar char="•"/>
            </a:pPr>
            <a:r>
              <a:rPr lang="en-US" sz="1000" dirty="0" smtClean="0"/>
              <a:t>We see them widely read and cited in the journal world – highest impact factors</a:t>
            </a:r>
          </a:p>
          <a:p>
            <a:pPr marL="635565" lvl="1" indent="-173336">
              <a:buFont typeface="Arial" pitchFamily="34" charset="0"/>
              <a:buChar char="•"/>
            </a:pPr>
            <a:r>
              <a:rPr lang="en-US" sz="1000" dirty="0" smtClean="0"/>
              <a:t>Saves time</a:t>
            </a:r>
          </a:p>
          <a:p>
            <a:pPr marL="635565" lvl="1" indent="-173336">
              <a:buFont typeface="Arial" pitchFamily="34" charset="0"/>
              <a:buChar char="•"/>
            </a:pPr>
            <a:r>
              <a:rPr lang="en-US" sz="1000" dirty="0" smtClean="0"/>
              <a:t>Sophisticated form of academic writing that helps researchers get up to speed on a topic.</a:t>
            </a:r>
          </a:p>
          <a:p>
            <a:pPr marL="173336" indent="-173336">
              <a:buFont typeface="Arial" pitchFamily="34" charset="0"/>
              <a:buChar char="•"/>
            </a:pPr>
            <a:endParaRPr lang="en-US" sz="1000" dirty="0" smtClean="0"/>
          </a:p>
          <a:p>
            <a:pPr marL="173336" indent="-173336">
              <a:buFont typeface="Arial" pitchFamily="34" charset="0"/>
              <a:buChar char="•"/>
            </a:pPr>
            <a:r>
              <a:rPr lang="en-US" sz="1000" dirty="0" smtClean="0"/>
              <a:t>Print success does not automatically ensure digital success</a:t>
            </a:r>
          </a:p>
          <a:p>
            <a:pPr marL="173336" indent="-173336">
              <a:buFont typeface="Arial" pitchFamily="34" charset="0"/>
              <a:buChar char="•"/>
            </a:pPr>
            <a:endParaRPr lang="en-US" sz="1000" dirty="0" smtClean="0"/>
          </a:p>
          <a:p>
            <a:pPr marL="178365" indent="-173336">
              <a:buFont typeface="Arial" pitchFamily="34" charset="0"/>
              <a:buChar char="•"/>
            </a:pPr>
            <a:r>
              <a:rPr lang="en-US" sz="1000" dirty="0" smtClean="0"/>
              <a:t>Rethinking the way we deliver this material online to better match changing research behaviors</a:t>
            </a:r>
          </a:p>
          <a:p>
            <a:pPr marL="635565" lvl="1" indent="-173336">
              <a:buFont typeface="Arial" pitchFamily="34" charset="0"/>
              <a:buChar char="•"/>
            </a:pPr>
            <a:r>
              <a:rPr lang="en-US" sz="1000" dirty="0" smtClean="0"/>
              <a:t>Ensure wide dissemination and use</a:t>
            </a:r>
          </a:p>
          <a:p>
            <a:pPr marL="0" indent="0">
              <a:buFont typeface="Arial" pitchFamily="34" charset="0"/>
              <a:buNone/>
            </a:pPr>
            <a:endParaRPr lang="en-US" sz="1000" dirty="0"/>
          </a:p>
        </p:txBody>
      </p:sp>
      <p:sp>
        <p:nvSpPr>
          <p:cNvPr id="4" name="Slide Number Placeholder 3"/>
          <p:cNvSpPr>
            <a:spLocks noGrp="1"/>
          </p:cNvSpPr>
          <p:nvPr>
            <p:ph type="sldNum" sz="quarter" idx="10"/>
          </p:nvPr>
        </p:nvSpPr>
        <p:spPr/>
        <p:txBody>
          <a:bodyPr/>
          <a:lstStyle/>
          <a:p>
            <a:fld id="{4F3DB663-224C-4BCC-A2A0-328B4E1527FC}" type="slidenum">
              <a:rPr lang="en-US" smtClean="0"/>
              <a:t>20</a:t>
            </a:fld>
            <a:endParaRPr lang="en-US"/>
          </a:p>
        </p:txBody>
      </p:sp>
    </p:spTree>
    <p:extLst>
      <p:ext uri="{BB962C8B-B14F-4D97-AF65-F5344CB8AC3E}">
        <p14:creationId xmlns:p14="http://schemas.microsoft.com/office/powerpoint/2010/main" val="208949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809625"/>
            <a:ext cx="4933950" cy="3702050"/>
          </a:xfrm>
        </p:spPr>
      </p:sp>
      <p:sp>
        <p:nvSpPr>
          <p:cNvPr id="3" name="Notes Placeholder 2"/>
          <p:cNvSpPr>
            <a:spLocks noGrp="1"/>
          </p:cNvSpPr>
          <p:nvPr>
            <p:ph type="body" idx="1"/>
          </p:nvPr>
        </p:nvSpPr>
        <p:spPr/>
        <p:txBody>
          <a:bodyPr/>
          <a:lstStyle/>
          <a:p>
            <a:pPr marL="173336" indent="-173336">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4F3DB663-224C-4BCC-A2A0-328B4E1527FC}" type="slidenum">
              <a:rPr lang="en-US" smtClean="0"/>
              <a:t>26</a:t>
            </a:fld>
            <a:endParaRPr lang="en-US"/>
          </a:p>
        </p:txBody>
      </p:sp>
    </p:spTree>
    <p:extLst>
      <p:ext uri="{BB962C8B-B14F-4D97-AF65-F5344CB8AC3E}">
        <p14:creationId xmlns:p14="http://schemas.microsoft.com/office/powerpoint/2010/main" val="33490879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presentation introduces the history of one of our flagship online products – </a:t>
            </a:r>
            <a:r>
              <a:rPr lang="en-GB" i="1" dirty="0" smtClean="0"/>
              <a:t>Oxford Scholarship</a:t>
            </a:r>
            <a:r>
              <a:rPr lang="en-GB" i="1" baseline="0" dirty="0" smtClean="0"/>
              <a:t> Online</a:t>
            </a:r>
            <a:r>
              <a:rPr lang="en-GB" i="0" baseline="0" dirty="0" smtClean="0"/>
              <a:t> and uses it as a case study to take you behind the scenes when creating and digitising an online product, from the publisher perspective.</a:t>
            </a:r>
          </a:p>
          <a:p>
            <a:r>
              <a:rPr lang="en-GB" i="0" baseline="0" dirty="0" smtClean="0"/>
              <a:t>It also offers up three key challenges that we meet when digitizing our academic monographs.</a:t>
            </a:r>
          </a:p>
          <a:p>
            <a:endParaRPr lang="en-GB" i="0" baseline="0" dirty="0" smtClean="0"/>
          </a:p>
          <a:p>
            <a:r>
              <a:rPr lang="en-GB" i="0" baseline="0" dirty="0" smtClean="0"/>
              <a:t>There will be opportunity at the end of the presentation to reflect on the challenges and discuss the future of </a:t>
            </a:r>
            <a:r>
              <a:rPr lang="en-GB" i="0" baseline="0" dirty="0" err="1" smtClean="0"/>
              <a:t>ebooks</a:t>
            </a:r>
            <a:r>
              <a:rPr lang="en-GB" i="0" baseline="0" dirty="0" smtClean="0"/>
              <a:t>, but if you have any questions in the meantime, or you need me to explain anything further, or slow down, please do speak out.</a:t>
            </a:r>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27</a:t>
            </a:fld>
            <a:endParaRPr lang="en-US"/>
          </a:p>
        </p:txBody>
      </p:sp>
    </p:spTree>
    <p:extLst>
      <p:ext uri="{BB962C8B-B14F-4D97-AF65-F5344CB8AC3E}">
        <p14:creationId xmlns:p14="http://schemas.microsoft.com/office/powerpoint/2010/main" val="10238753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This presentation introduces the history of one of our flagship online products – </a:t>
            </a:r>
            <a:r>
              <a:rPr lang="en-GB" i="1" dirty="0" smtClean="0"/>
              <a:t>Oxford Scholarship</a:t>
            </a:r>
            <a:r>
              <a:rPr lang="en-GB" i="1" baseline="0" dirty="0" smtClean="0"/>
              <a:t> Online</a:t>
            </a:r>
            <a:r>
              <a:rPr lang="en-GB" i="0" baseline="0" dirty="0" smtClean="0"/>
              <a:t> and uses it as a case study to take you behind the scenes when creating and digitising an online product, from the publisher perspective.</a:t>
            </a:r>
          </a:p>
          <a:p>
            <a:r>
              <a:rPr lang="en-GB" i="0" baseline="0" dirty="0" smtClean="0"/>
              <a:t>It also offers up three key challenges that we meet when digitizing our academic monographs.</a:t>
            </a:r>
          </a:p>
          <a:p>
            <a:endParaRPr lang="en-GB" i="0" baseline="0" dirty="0" smtClean="0"/>
          </a:p>
          <a:p>
            <a:r>
              <a:rPr lang="en-GB" i="0" baseline="0" dirty="0" smtClean="0"/>
              <a:t>There will be opportunity at the end of the presentation to reflect on the challenges and discuss the future of </a:t>
            </a:r>
            <a:r>
              <a:rPr lang="en-GB" i="0" baseline="0" dirty="0" err="1" smtClean="0"/>
              <a:t>ebooks</a:t>
            </a:r>
            <a:r>
              <a:rPr lang="en-GB" i="0" baseline="0" dirty="0" smtClean="0"/>
              <a:t>, but if you have any questions in the meantime, or you need me to explain anything further, or slow down, please do speak out.</a:t>
            </a:r>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28</a:t>
            </a:fld>
            <a:endParaRPr lang="en-US"/>
          </a:p>
        </p:txBody>
      </p:sp>
    </p:spTree>
    <p:extLst>
      <p:ext uri="{BB962C8B-B14F-4D97-AF65-F5344CB8AC3E}">
        <p14:creationId xmlns:p14="http://schemas.microsoft.com/office/powerpoint/2010/main" val="102387531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49</a:t>
            </a:fld>
            <a:endParaRPr lang="en-US"/>
          </a:p>
        </p:txBody>
      </p:sp>
    </p:spTree>
    <p:extLst>
      <p:ext uri="{BB962C8B-B14F-4D97-AF65-F5344CB8AC3E}">
        <p14:creationId xmlns:p14="http://schemas.microsoft.com/office/powerpoint/2010/main" val="29009189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31187628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40508694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lnSpc>
                <a:spcPct val="150000"/>
              </a:lnSpc>
              <a:spcBef>
                <a:spcPts val="600"/>
              </a:spcBef>
              <a:spcAft>
                <a:spcPts val="600"/>
              </a:spcAft>
              <a:buFont typeface="+mj-lt"/>
              <a:buAutoNum type="arabicPeriod"/>
            </a:pPr>
            <a:endParaRPr lang="en-GB"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t>60</a:t>
            </a:fld>
            <a:endParaRPr lang="en-GB"/>
          </a:p>
        </p:txBody>
      </p:sp>
    </p:spTree>
    <p:extLst>
      <p:ext uri="{BB962C8B-B14F-4D97-AF65-F5344CB8AC3E}">
        <p14:creationId xmlns:p14="http://schemas.microsoft.com/office/powerpoint/2010/main" val="31087005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Tx/>
              <a:buNone/>
            </a:pPr>
            <a:endParaRPr lang="en-AU" sz="2400" dirty="0" smtClean="0"/>
          </a:p>
        </p:txBody>
      </p:sp>
      <p:sp>
        <p:nvSpPr>
          <p:cNvPr id="4" name="Slide Number Placeholder 3"/>
          <p:cNvSpPr>
            <a:spLocks noGrp="1"/>
          </p:cNvSpPr>
          <p:nvPr>
            <p:ph type="sldNum" sz="quarter" idx="10"/>
          </p:nvPr>
        </p:nvSpPr>
        <p:spPr/>
        <p:txBody>
          <a:bodyPr/>
          <a:lstStyle/>
          <a:p>
            <a:fld id="{7149E6CD-B4F8-433B-93B2-FDC819193582}" type="slidenum">
              <a:rPr lang="en-GB" smtClean="0"/>
              <a:t>62</a:t>
            </a:fld>
            <a:endParaRPr lang="en-GB"/>
          </a:p>
        </p:txBody>
      </p:sp>
    </p:spTree>
    <p:extLst>
      <p:ext uri="{BB962C8B-B14F-4D97-AF65-F5344CB8AC3E}">
        <p14:creationId xmlns:p14="http://schemas.microsoft.com/office/powerpoint/2010/main" val="27782659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516DB2-450F-4F94-B856-EB9851B0F94E}" type="slidenum">
              <a:rPr lang="en-US" smtClean="0"/>
              <a:pPr>
                <a:defRPr/>
              </a:pPr>
              <a:t>3</a:t>
            </a:fld>
            <a:endParaRPr lang="en-US"/>
          </a:p>
        </p:txBody>
      </p:sp>
    </p:spTree>
    <p:extLst>
      <p:ext uri="{BB962C8B-B14F-4D97-AF65-F5344CB8AC3E}">
        <p14:creationId xmlns:p14="http://schemas.microsoft.com/office/powerpoint/2010/main" val="2200164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Quote </a:t>
            </a:r>
            <a:r>
              <a:rPr lang="en-US" sz="1200" b="0" dirty="0" smtClean="0">
                <a:solidFill>
                  <a:schemeClr val="tx2"/>
                </a:solidFill>
              </a:rPr>
              <a:t>from </a:t>
            </a:r>
            <a:r>
              <a:rPr lang="en-GB" b="1" dirty="0" smtClean="0"/>
              <a:t>Edward Osborne Wilson</a:t>
            </a:r>
            <a:r>
              <a:rPr lang="en-GB" dirty="0" smtClean="0"/>
              <a:t> Harvard University</a:t>
            </a:r>
            <a:r>
              <a:rPr lang="en-GB" baseline="0" dirty="0" smtClean="0"/>
              <a:t> professor and 2 time winner of the Pulitzer prize.</a:t>
            </a: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endParaRPr lang="en-US" sz="1200" b="1" dirty="0" smtClean="0">
              <a:solidFill>
                <a:schemeClr val="tx2"/>
              </a:solidFill>
            </a:endParaRPr>
          </a:p>
          <a:p>
            <a:pPr marL="0" marR="0" indent="0" algn="l" defTabSz="457200" rtl="0" eaLnBrk="1" fontAlgn="auto" latinLnBrk="0" hangingPunct="1">
              <a:lnSpc>
                <a:spcPct val="90000"/>
              </a:lnSpc>
              <a:spcBef>
                <a:spcPts val="0"/>
              </a:spcBef>
              <a:spcAft>
                <a:spcPts val="0"/>
              </a:spcAft>
              <a:buClrTx/>
              <a:buSzTx/>
              <a:buFontTx/>
              <a:buNone/>
              <a:tabLst/>
              <a:defRPr/>
            </a:pPr>
            <a:r>
              <a:rPr lang="en-US" sz="1200" b="1" dirty="0" smtClean="0">
                <a:solidFill>
                  <a:schemeClr val="tx2"/>
                </a:solidFill>
              </a:rPr>
              <a:t>27 subject areas available</a:t>
            </a:r>
            <a:r>
              <a:rPr lang="en-US" sz="1200" dirty="0" smtClean="0">
                <a:solidFill>
                  <a:schemeClr val="tx2"/>
                </a:solidFill>
              </a:rPr>
              <a:t>; launching 10-12 new subjects each year </a:t>
            </a:r>
          </a:p>
          <a:p>
            <a:pPr marL="0" marR="0" indent="0" algn="l" defTabSz="457200" rtl="0" eaLnBrk="1" fontAlgn="auto" latinLnBrk="0" hangingPunct="1">
              <a:lnSpc>
                <a:spcPct val="90000"/>
              </a:lnSpc>
              <a:spcBef>
                <a:spcPts val="0"/>
              </a:spcBef>
              <a:spcAft>
                <a:spcPts val="0"/>
              </a:spcAft>
              <a:buClrTx/>
              <a:buSzTx/>
              <a:buFontTx/>
              <a:buNone/>
              <a:tabLst/>
              <a:defRPr/>
            </a:pPr>
            <a:endParaRPr lang="en-GB" sz="1200" dirty="0" smtClean="0">
              <a:solidFill>
                <a:schemeClr val="tx2"/>
              </a:solidFill>
            </a:endParaRPr>
          </a:p>
          <a:p>
            <a:pPr eaLnBrk="1" hangingPunct="1">
              <a:lnSpc>
                <a:spcPct val="90000"/>
              </a:lnSpc>
            </a:pPr>
            <a:r>
              <a:rPr lang="en-US" sz="1200" dirty="0" smtClean="0">
                <a:latin typeface="Calibri" pitchFamily="34" charset="0"/>
              </a:rPr>
              <a:t>Every subject area has an </a:t>
            </a:r>
            <a:r>
              <a:rPr lang="en-US" sz="1200" b="1" dirty="0" smtClean="0">
                <a:solidFill>
                  <a:srgbClr val="EC4724"/>
                </a:solidFill>
                <a:latin typeface="Calibri" pitchFamily="34" charset="0"/>
              </a:rPr>
              <a:t>Editor-in-Chief and Editorial Board</a:t>
            </a:r>
            <a:r>
              <a:rPr lang="en-US" sz="1200" b="1" dirty="0" smtClean="0">
                <a:latin typeface="Calibri" pitchFamily="34" charset="0"/>
              </a:rPr>
              <a:t>, </a:t>
            </a:r>
            <a:r>
              <a:rPr lang="en-US" sz="1200" dirty="0" smtClean="0">
                <a:latin typeface="Calibri" pitchFamily="34" charset="0"/>
              </a:rPr>
              <a:t>and each article receives</a:t>
            </a:r>
            <a:r>
              <a:rPr lang="en-US" sz="1200" b="1" dirty="0" smtClean="0">
                <a:latin typeface="Calibri" pitchFamily="34" charset="0"/>
              </a:rPr>
              <a:t> </a:t>
            </a:r>
            <a:r>
              <a:rPr lang="en-US" sz="1200" b="1" dirty="0" smtClean="0">
                <a:solidFill>
                  <a:srgbClr val="EC4724"/>
                </a:solidFill>
                <a:latin typeface="Calibri" pitchFamily="34" charset="0"/>
              </a:rPr>
              <a:t>multiple peer reviews and board vetting</a:t>
            </a:r>
          </a:p>
          <a:p>
            <a:pPr eaLnBrk="1" hangingPunct="1">
              <a:lnSpc>
                <a:spcPct val="90000"/>
              </a:lnSpc>
            </a:pPr>
            <a:endParaRPr lang="en-US" sz="1200" dirty="0" smtClean="0">
              <a:solidFill>
                <a:srgbClr val="EC4724"/>
              </a:solidFill>
              <a:latin typeface="Calibri" pitchFamily="34" charset="0"/>
            </a:endParaRPr>
          </a:p>
          <a:p>
            <a:pPr eaLnBrk="1" hangingPunct="1">
              <a:lnSpc>
                <a:spcPct val="90000"/>
              </a:lnSpc>
            </a:pPr>
            <a:r>
              <a:rPr lang="en-US" sz="1200" b="1" dirty="0" smtClean="0">
                <a:solidFill>
                  <a:srgbClr val="EC4724"/>
                </a:solidFill>
                <a:latin typeface="Calibri" pitchFamily="34" charset="0"/>
              </a:rPr>
              <a:t>50-100 articles at launch per subject</a:t>
            </a:r>
            <a:r>
              <a:rPr lang="en-US" sz="1200" dirty="0" smtClean="0">
                <a:latin typeface="Calibri" pitchFamily="34" charset="0"/>
              </a:rPr>
              <a:t> (equivalent to a 4-volume print encyclopedia)</a:t>
            </a:r>
          </a:p>
          <a:p>
            <a:pPr eaLnBrk="1" hangingPunct="1">
              <a:lnSpc>
                <a:spcPct val="90000"/>
              </a:lnSpc>
            </a:pPr>
            <a:endParaRPr lang="en-US" sz="1200" dirty="0" smtClean="0">
              <a:latin typeface="Calibri" pitchFamily="34" charset="0"/>
            </a:endParaRPr>
          </a:p>
          <a:p>
            <a:pPr eaLnBrk="1" hangingPunct="1">
              <a:lnSpc>
                <a:spcPct val="90000"/>
              </a:lnSpc>
            </a:pPr>
            <a:r>
              <a:rPr lang="en-US" sz="1200" b="1" dirty="0" smtClean="0">
                <a:solidFill>
                  <a:srgbClr val="EC4724"/>
                </a:solidFill>
                <a:latin typeface="Calibri" pitchFamily="34" charset="0"/>
              </a:rPr>
              <a:t>Updated regularly</a:t>
            </a:r>
            <a:r>
              <a:rPr lang="en-US" sz="1200" dirty="0" smtClean="0">
                <a:latin typeface="Calibri" pitchFamily="34" charset="0"/>
              </a:rPr>
              <a:t>, with 50-75 articles added per year to each subject area. Updates will also include revisions to existing articles.</a:t>
            </a:r>
          </a:p>
          <a:p>
            <a:pPr eaLnBrk="1" hangingPunct="1">
              <a:lnSpc>
                <a:spcPct val="90000"/>
              </a:lnSpc>
            </a:pPr>
            <a:endParaRPr lang="en-US" sz="1200" b="1" dirty="0" smtClean="0">
              <a:latin typeface="Calibri" pitchFamily="34" charset="0"/>
            </a:endParaRPr>
          </a:p>
          <a:p>
            <a:pPr eaLnBrk="1" hangingPunct="1"/>
            <a:r>
              <a:rPr lang="en-US" sz="1200" dirty="0" smtClean="0">
                <a:latin typeface="Calibri" pitchFamily="34" charset="0"/>
              </a:rPr>
              <a:t>It is</a:t>
            </a:r>
            <a:r>
              <a:rPr lang="en-US" sz="1200" b="1" dirty="0" smtClean="0">
                <a:latin typeface="Calibri" pitchFamily="34" charset="0"/>
              </a:rPr>
              <a:t> </a:t>
            </a:r>
            <a:r>
              <a:rPr lang="en-US" sz="1200" b="1" dirty="0" smtClean="0">
                <a:solidFill>
                  <a:srgbClr val="EC4724"/>
                </a:solidFill>
                <a:latin typeface="Calibri" pitchFamily="34" charset="0"/>
              </a:rPr>
              <a:t>selective</a:t>
            </a:r>
            <a:r>
              <a:rPr lang="en-US" sz="1200" dirty="0" smtClean="0">
                <a:latin typeface="Calibri" pitchFamily="34" charset="0"/>
              </a:rPr>
              <a:t>, rather than exhaustive; </a:t>
            </a:r>
            <a:r>
              <a:rPr lang="en-US" sz="1200" b="1" dirty="0" smtClean="0">
                <a:solidFill>
                  <a:srgbClr val="EC4724"/>
                </a:solidFill>
                <a:latin typeface="Calibri" pitchFamily="34" charset="0"/>
              </a:rPr>
              <a:t>expert recommendations</a:t>
            </a:r>
            <a:r>
              <a:rPr lang="en-US" sz="1200" dirty="0" smtClean="0">
                <a:latin typeface="Calibri" pitchFamily="34" charset="0"/>
              </a:rPr>
              <a:t> with critical supportive text and annotation are provided to </a:t>
            </a:r>
            <a:r>
              <a:rPr lang="en-US" sz="1200" b="1" dirty="0" smtClean="0">
                <a:solidFill>
                  <a:srgbClr val="E6572B"/>
                </a:solidFill>
                <a:latin typeface="Calibri" pitchFamily="34" charset="0"/>
              </a:rPr>
              <a:t>help cut down on time needed for preliminary research</a:t>
            </a:r>
          </a:p>
          <a:p>
            <a:pPr eaLnBrk="1" hangingPunct="1">
              <a:buFont typeface="Wingdings" pitchFamily="2" charset="2"/>
              <a:buNone/>
            </a:pPr>
            <a:endParaRPr lang="en-US" sz="1200" b="1" dirty="0" smtClean="0">
              <a:solidFill>
                <a:srgbClr val="E6572B"/>
              </a:solidFill>
              <a:latin typeface="Calibri" pitchFamily="34" charset="0"/>
            </a:endParaRPr>
          </a:p>
          <a:p>
            <a:pPr eaLnBrk="1" hangingPunct="1"/>
            <a:r>
              <a:rPr lang="en-US" sz="1200" dirty="0" smtClean="0">
                <a:latin typeface="Calibri" pitchFamily="34" charset="0"/>
              </a:rPr>
              <a:t>Articles contain</a:t>
            </a:r>
            <a:r>
              <a:rPr lang="en-US" sz="1200" b="1" dirty="0" smtClean="0">
                <a:solidFill>
                  <a:srgbClr val="E6572B"/>
                </a:solidFill>
                <a:latin typeface="Calibri" pitchFamily="34" charset="0"/>
              </a:rPr>
              <a:t> recommendations for scholarship at all levels, </a:t>
            </a:r>
            <a:r>
              <a:rPr lang="en-US" sz="1200" dirty="0" smtClean="0">
                <a:latin typeface="Calibri" pitchFamily="34" charset="0"/>
              </a:rPr>
              <a:t>from encyclopedias and textbooks to journal articles and data sets</a:t>
            </a:r>
            <a:r>
              <a:rPr lang="en-US" sz="1200" b="1" dirty="0" smtClean="0">
                <a:solidFill>
                  <a:srgbClr val="E6572B"/>
                </a:solidFill>
                <a:latin typeface="Calibri" pitchFamily="34" charset="0"/>
              </a:rPr>
              <a:t> </a:t>
            </a:r>
            <a:r>
              <a:rPr lang="en-US" sz="1200" dirty="0" smtClean="0">
                <a:latin typeface="Calibri" pitchFamily="34" charset="0"/>
              </a:rPr>
              <a:t>– whether you’re starting a research paper, studying for qualifying exams, or preparing a syllabus, OBO is the perfect starting place</a:t>
            </a:r>
          </a:p>
          <a:p>
            <a:pPr eaLnBrk="1" hangingPunct="1"/>
            <a:endParaRPr lang="en-US" sz="1200" dirty="0" smtClean="0">
              <a:latin typeface="Calibri" pitchFamily="34" charset="0"/>
            </a:endParaRPr>
          </a:p>
          <a:p>
            <a:pPr eaLnBrk="1" hangingPunct="1"/>
            <a:r>
              <a:rPr lang="en-US" sz="1200" dirty="0" smtClean="0">
                <a:latin typeface="Calibri" pitchFamily="34" charset="0"/>
              </a:rPr>
              <a:t>Includes indexing of </a:t>
            </a:r>
            <a:r>
              <a:rPr lang="en-US" sz="1200" b="1" dirty="0" smtClean="0">
                <a:solidFill>
                  <a:srgbClr val="EC4724"/>
                </a:solidFill>
                <a:latin typeface="Calibri" pitchFamily="34" charset="0"/>
              </a:rPr>
              <a:t>non-print material</a:t>
            </a:r>
            <a:r>
              <a:rPr lang="en-US" sz="1200" dirty="0" smtClean="0">
                <a:latin typeface="Calibri" pitchFamily="34" charset="0"/>
              </a:rPr>
              <a:t>, especially online resources</a:t>
            </a:r>
            <a:endParaRPr lang="en-US" sz="1200" b="1" dirty="0" smtClean="0">
              <a:latin typeface="Calibri" pitchFamily="34" charset="0"/>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63</a:t>
            </a:fld>
            <a:endParaRPr lang="en-US"/>
          </a:p>
        </p:txBody>
      </p:sp>
    </p:spTree>
    <p:extLst>
      <p:ext uri="{BB962C8B-B14F-4D97-AF65-F5344CB8AC3E}">
        <p14:creationId xmlns:p14="http://schemas.microsoft.com/office/powerpoint/2010/main" val="2239656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64</a:t>
            </a:fld>
            <a:endParaRPr lang="en-US"/>
          </a:p>
        </p:txBody>
      </p:sp>
    </p:spTree>
    <p:extLst>
      <p:ext uri="{BB962C8B-B14F-4D97-AF65-F5344CB8AC3E}">
        <p14:creationId xmlns:p14="http://schemas.microsoft.com/office/powerpoint/2010/main" val="321425284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4A4B89-B2AB-4EAF-B8F8-3C52690D20AC}" type="slidenum">
              <a:rPr lang="en-US"/>
              <a:pPr/>
              <a:t>68</a:t>
            </a:fld>
            <a:endParaRPr lang="en-US"/>
          </a:p>
        </p:txBody>
      </p:sp>
      <p:sp>
        <p:nvSpPr>
          <p:cNvPr id="167938" name="Rectangle 2"/>
          <p:cNvSpPr>
            <a:spLocks noGrp="1" noRot="1" noChangeAspect="1" noChangeArrowheads="1" noTextEdit="1"/>
          </p:cNvSpPr>
          <p:nvPr>
            <p:ph type="sldImg"/>
          </p:nvPr>
        </p:nvSpPr>
        <p:spPr>
          <a:xfrm>
            <a:off x="936625" y="742950"/>
            <a:ext cx="4930775" cy="3698875"/>
          </a:xfrm>
          <a:ln/>
        </p:spPr>
      </p:sp>
      <p:sp>
        <p:nvSpPr>
          <p:cNvPr id="167939" name="Rectangle 3"/>
          <p:cNvSpPr>
            <a:spLocks noGrp="1" noChangeArrowheads="1"/>
          </p:cNvSpPr>
          <p:nvPr>
            <p:ph type="body" idx="1"/>
          </p:nvPr>
        </p:nvSpPr>
        <p:spPr>
          <a:xfrm>
            <a:off x="908051" y="4689992"/>
            <a:ext cx="4981575" cy="4442071"/>
          </a:xfrm>
        </p:spPr>
        <p:txBody>
          <a:bodyPr/>
          <a:lstStyle/>
          <a:p>
            <a:endParaRPr lang="en-GB"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eaLnBrk="0" hangingPunct="0">
              <a:defRPr>
                <a:solidFill>
                  <a:schemeClr val="tx1"/>
                </a:solidFill>
                <a:latin typeface="Arial" charset="0"/>
                <a:ea typeface="ＭＳ Ｐゴシック" pitchFamily="34" charset="-128"/>
              </a:defRPr>
            </a:lvl1pPr>
            <a:lvl2pPr marL="742950" indent="-285750" defTabSz="922338" eaLnBrk="0" hangingPunct="0">
              <a:defRPr>
                <a:solidFill>
                  <a:schemeClr val="tx1"/>
                </a:solidFill>
                <a:latin typeface="Arial" charset="0"/>
                <a:ea typeface="ＭＳ Ｐゴシック" pitchFamily="34" charset="-128"/>
              </a:defRPr>
            </a:lvl2pPr>
            <a:lvl3pPr marL="1143000" indent="-228600" defTabSz="922338" eaLnBrk="0" hangingPunct="0">
              <a:defRPr>
                <a:solidFill>
                  <a:schemeClr val="tx1"/>
                </a:solidFill>
                <a:latin typeface="Arial" charset="0"/>
                <a:ea typeface="ＭＳ Ｐゴシック" pitchFamily="34" charset="-128"/>
              </a:defRPr>
            </a:lvl3pPr>
            <a:lvl4pPr marL="1600200" indent="-228600" defTabSz="922338" eaLnBrk="0" hangingPunct="0">
              <a:defRPr>
                <a:solidFill>
                  <a:schemeClr val="tx1"/>
                </a:solidFill>
                <a:latin typeface="Arial" charset="0"/>
                <a:ea typeface="ＭＳ Ｐゴシック" pitchFamily="34" charset="-128"/>
              </a:defRPr>
            </a:lvl4pPr>
            <a:lvl5pPr marL="2057400" indent="-228600" defTabSz="922338" eaLnBrk="0" hangingPunct="0">
              <a:defRPr>
                <a:solidFill>
                  <a:schemeClr val="tx1"/>
                </a:solidFill>
                <a:latin typeface="Arial" charset="0"/>
                <a:ea typeface="ＭＳ Ｐゴシック" pitchFamily="34" charset="-128"/>
              </a:defRPr>
            </a:lvl5pPr>
            <a:lvl6pPr marL="2514600" indent="-228600" defTabSz="922338"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922338"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922338"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922338" eaLnBrk="0" fontAlgn="base" hangingPunct="0">
              <a:spcBef>
                <a:spcPct val="0"/>
              </a:spcBef>
              <a:spcAft>
                <a:spcPct val="0"/>
              </a:spcAft>
              <a:defRPr>
                <a:solidFill>
                  <a:schemeClr val="tx1"/>
                </a:solidFill>
                <a:latin typeface="Arial" charset="0"/>
                <a:ea typeface="ＭＳ Ｐゴシック" pitchFamily="34" charset="-128"/>
              </a:defRPr>
            </a:lvl9pPr>
          </a:lstStyle>
          <a:p>
            <a:pPr eaLnBrk="1" hangingPunct="1"/>
            <a:fld id="{44D8E63E-51D4-4DE6-9349-8D9BD71152A1}" type="slidenum">
              <a:rPr lang="en-US" smtClean="0"/>
              <a:pPr eaLnBrk="1" hangingPunct="1"/>
              <a:t>69</a:t>
            </a:fld>
            <a:endParaRPr lang="en-US" smtClean="0"/>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smtClean="0"/>
          </a:p>
          <a:p>
            <a:pPr eaLnBrk="1" hangingPunct="1"/>
            <a:endParaRPr lang="en-US" smtClean="0"/>
          </a:p>
          <a:p>
            <a:pPr eaLnBrk="1" hangingPunct="1"/>
            <a:endParaRPr lang="en-US" smtClean="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74A4B89-B2AB-4EAF-B8F8-3C52690D20AC}" type="slidenum">
              <a:rPr lang="en-US"/>
              <a:pPr/>
              <a:t>70</a:t>
            </a:fld>
            <a:endParaRPr lang="en-US"/>
          </a:p>
        </p:txBody>
      </p:sp>
      <p:sp>
        <p:nvSpPr>
          <p:cNvPr id="167938" name="Rectangle 2"/>
          <p:cNvSpPr>
            <a:spLocks noGrp="1" noRot="1" noChangeAspect="1" noChangeArrowheads="1" noTextEdit="1"/>
          </p:cNvSpPr>
          <p:nvPr>
            <p:ph type="sldImg"/>
          </p:nvPr>
        </p:nvSpPr>
        <p:spPr>
          <a:xfrm>
            <a:off x="936625" y="742950"/>
            <a:ext cx="4930775" cy="3698875"/>
          </a:xfrm>
          <a:ln/>
        </p:spPr>
      </p:sp>
      <p:sp>
        <p:nvSpPr>
          <p:cNvPr id="167939" name="Rectangle 3"/>
          <p:cNvSpPr>
            <a:spLocks noGrp="1" noChangeArrowheads="1"/>
          </p:cNvSpPr>
          <p:nvPr>
            <p:ph type="body" idx="1"/>
          </p:nvPr>
        </p:nvSpPr>
        <p:spPr>
          <a:xfrm>
            <a:off x="908051" y="4689992"/>
            <a:ext cx="4981575" cy="4442071"/>
          </a:xfrm>
        </p:spPr>
        <p:txBody>
          <a:bodyPr/>
          <a:lstStyle/>
          <a:p>
            <a:endParaRPr lang="en-GB"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6722771-978F-44E7-9586-4BCE774A68DA}" type="slidenum">
              <a:rPr lang="en-US"/>
              <a:pPr/>
              <a:t>85</a:t>
            </a:fld>
            <a:endParaRPr lang="en-US"/>
          </a:p>
        </p:txBody>
      </p:sp>
      <p:sp>
        <p:nvSpPr>
          <p:cNvPr id="257026" name="Rectangle 2"/>
          <p:cNvSpPr txBox="1">
            <a:spLocks noGrp="1" noRot="1" noChangeAspect="1" noChangeArrowheads="1" noTextEdit="1"/>
          </p:cNvSpPr>
          <p:nvPr>
            <p:ph type="sldImg"/>
          </p:nvPr>
        </p:nvSpPr>
        <p:spPr>
          <a:xfrm>
            <a:off x="935038" y="742950"/>
            <a:ext cx="4930775" cy="3698875"/>
          </a:xfrm>
          <a:ln/>
        </p:spPr>
      </p:sp>
      <p:sp>
        <p:nvSpPr>
          <p:cNvPr id="257027" name="Text Box 3"/>
          <p:cNvSpPr txBox="1">
            <a:spLocks noGrp="1" noChangeArrowheads="1"/>
          </p:cNvSpPr>
          <p:nvPr>
            <p:ph type="body" idx="1"/>
          </p:nvPr>
        </p:nvSpPr>
        <p:spPr>
          <a:xfrm>
            <a:off x="287338" y="4689992"/>
            <a:ext cx="6292850" cy="4933177"/>
          </a:xfrm>
          <a:noFill/>
          <a:ln/>
          <a:extLst>
            <a:ext uri="{91240B29-F687-4F45-9708-019B960494DF}">
              <a14:hiddenLine xmlns:a14="http://schemas.microsoft.com/office/drawing/2010/main" w="9525">
                <a:solidFill>
                  <a:schemeClr val="tx1"/>
                </a:solidFill>
                <a:round/>
                <a:headEnd/>
                <a:tailEnd/>
              </a14:hiddenLine>
            </a:ext>
          </a:extLst>
        </p:spPr>
        <p:txBody>
          <a:bodyPr lIns="84240" tIns="42120" rIns="84240" bIns="42120"/>
          <a:lstStyle>
            <a:lvl1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1pPr>
            <a:lvl2pPr marL="742950" indent="-28575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2pPr>
            <a:lvl3pPr marL="11430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3pPr>
            <a:lvl4pPr marL="16002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4pPr>
            <a:lvl5pPr marL="2057400" indent="-228600"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5pPr>
            <a:lvl6pPr marL="25146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6pPr>
            <a:lvl7pPr marL="29718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7pPr>
            <a:lvl8pPr marL="34290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8pPr>
            <a:lvl9pPr marL="3886200" indent="-228600" defTabSz="449263" fontAlgn="base">
              <a:spcBef>
                <a:spcPct val="3000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chemeClr val="tx1"/>
                </a:solidFill>
                <a:latin typeface="Arial" charset="0"/>
              </a:defRPr>
            </a:lvl9pPr>
          </a:lstStyle>
          <a:p>
            <a:pPr>
              <a:lnSpc>
                <a:spcPct val="80000"/>
              </a:lnSpc>
            </a:pPr>
            <a:endParaRPr lang="en-US" sz="1000" baseline="0" dirty="0" smtClean="0">
              <a:ea typeface="Arial Unicode MS" pitchFamily="34" charset="-128"/>
              <a:cs typeface="Arial Unicode MS"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115C3E8-998E-41AE-A19F-D6FAB735497C}" type="slidenum">
              <a:rPr lang="en-US"/>
              <a:pPr/>
              <a:t>86</a:t>
            </a:fld>
            <a:endParaRPr lang="en-US"/>
          </a:p>
        </p:txBody>
      </p:sp>
      <p:sp>
        <p:nvSpPr>
          <p:cNvPr id="54274" name="Rectangle 2"/>
          <p:cNvSpPr>
            <a:spLocks noGrp="1" noRot="1" noChangeAspect="1" noChangeArrowheads="1" noTextEdit="1"/>
          </p:cNvSpPr>
          <p:nvPr>
            <p:ph type="sldImg"/>
          </p:nvPr>
        </p:nvSpPr>
        <p:spPr>
          <a:xfrm>
            <a:off x="1022350" y="741363"/>
            <a:ext cx="4283075" cy="3213100"/>
          </a:xfrm>
          <a:ln/>
        </p:spPr>
      </p:sp>
      <p:sp>
        <p:nvSpPr>
          <p:cNvPr id="54275" name="Rectangle 3"/>
          <p:cNvSpPr>
            <a:spLocks noGrp="1" noChangeArrowheads="1"/>
          </p:cNvSpPr>
          <p:nvPr>
            <p:ph type="body" idx="1"/>
          </p:nvPr>
        </p:nvSpPr>
        <p:spPr>
          <a:xfrm>
            <a:off x="908050" y="4258892"/>
            <a:ext cx="4981575" cy="4874749"/>
          </a:xfrm>
        </p:spPr>
        <p:txBody>
          <a:bodyPr/>
          <a:lstStyle/>
          <a:p>
            <a:endParaRPr 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A87E0A5-7E9A-447E-91A0-6157E15F0920}" type="slidenum">
              <a:rPr lang="en-US"/>
              <a:pPr/>
              <a:t>88</a:t>
            </a:fld>
            <a:endParaRPr lang="en-US"/>
          </a:p>
        </p:txBody>
      </p:sp>
      <p:sp>
        <p:nvSpPr>
          <p:cNvPr id="226306" name="Rectangle 2"/>
          <p:cNvSpPr txBox="1">
            <a:spLocks noGrp="1" noRot="1" noChangeAspect="1" noChangeArrowheads="1" noTextEdit="1"/>
          </p:cNvSpPr>
          <p:nvPr>
            <p:ph type="sldImg"/>
          </p:nvPr>
        </p:nvSpPr>
        <p:spPr>
          <a:xfrm>
            <a:off x="936625" y="742950"/>
            <a:ext cx="4924425" cy="3694113"/>
          </a:xfrm>
          <a:ln/>
        </p:spPr>
      </p:sp>
      <p:sp>
        <p:nvSpPr>
          <p:cNvPr id="226307" name="Rectangle 3"/>
          <p:cNvSpPr txBox="1">
            <a:spLocks noGrp="1" noChangeArrowheads="1"/>
          </p:cNvSpPr>
          <p:nvPr>
            <p:ph type="body" idx="1"/>
          </p:nvPr>
        </p:nvSpPr>
        <p:spPr>
          <a:xfrm>
            <a:off x="906463" y="4689993"/>
            <a:ext cx="4978400" cy="4344165"/>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48D6D3-AFC3-4A4F-AD3F-7077287B3062}" type="slidenum">
              <a:rPr lang="en-US"/>
              <a:pPr/>
              <a:t>89</a:t>
            </a:fld>
            <a:endParaRPr lang="en-US"/>
          </a:p>
        </p:txBody>
      </p:sp>
      <p:sp>
        <p:nvSpPr>
          <p:cNvPr id="58370" name="Rectangle 2"/>
          <p:cNvSpPr>
            <a:spLocks noGrp="1" noRot="1" noChangeAspect="1" noChangeArrowheads="1" noTextEdit="1"/>
          </p:cNvSpPr>
          <p:nvPr>
            <p:ph type="sldImg"/>
          </p:nvPr>
        </p:nvSpPr>
        <p:spPr>
          <a:xfrm>
            <a:off x="1022350" y="741363"/>
            <a:ext cx="4283075" cy="3213100"/>
          </a:xfrm>
          <a:ln/>
        </p:spPr>
      </p:sp>
      <p:sp>
        <p:nvSpPr>
          <p:cNvPr id="58371" name="Rectangle 3"/>
          <p:cNvSpPr>
            <a:spLocks noGrp="1" noChangeArrowheads="1"/>
          </p:cNvSpPr>
          <p:nvPr>
            <p:ph type="body" idx="1"/>
          </p:nvPr>
        </p:nvSpPr>
        <p:spPr>
          <a:xfrm>
            <a:off x="908050" y="4181515"/>
            <a:ext cx="4981575" cy="4952126"/>
          </a:xfrm>
        </p:spPr>
        <p:txBody>
          <a:bodyPr/>
          <a:lstStyle/>
          <a:p>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600" dirty="0"/>
          </a:p>
        </p:txBody>
      </p:sp>
      <p:sp>
        <p:nvSpPr>
          <p:cNvPr id="4" name="Slide Number Placeholder 3"/>
          <p:cNvSpPr>
            <a:spLocks noGrp="1"/>
          </p:cNvSpPr>
          <p:nvPr>
            <p:ph type="sldNum" sz="quarter" idx="10"/>
          </p:nvPr>
        </p:nvSpPr>
        <p:spPr/>
        <p:txBody>
          <a:bodyPr/>
          <a:lstStyle/>
          <a:p>
            <a:fld id="{7149E6CD-B4F8-433B-93B2-FDC819193582}" type="slidenum">
              <a:rPr lang="en-GB" smtClean="0"/>
              <a:t>90</a:t>
            </a:fld>
            <a:endParaRPr lang="en-GB"/>
          </a:p>
        </p:txBody>
      </p:sp>
    </p:spTree>
    <p:extLst>
      <p:ext uri="{BB962C8B-B14F-4D97-AF65-F5344CB8AC3E}">
        <p14:creationId xmlns:p14="http://schemas.microsoft.com/office/powerpoint/2010/main" val="13281308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a:defRPr/>
            </a:pPr>
            <a:endParaRPr lang="en-GB" dirty="0">
              <a:ea typeface="ＭＳ Ｐゴシック" pitchFamily="-112" charset="-128"/>
            </a:endParaRPr>
          </a:p>
        </p:txBody>
      </p:sp>
      <p:sp>
        <p:nvSpPr>
          <p:cNvPr id="243716" name="Slide Number Placeholder 3"/>
          <p:cNvSpPr>
            <a:spLocks noGrp="1"/>
          </p:cNvSpPr>
          <p:nvPr>
            <p:ph type="sldNum" sz="quarter" idx="5"/>
          </p:nvPr>
        </p:nvSpPr>
        <p:spPr>
          <a:noFill/>
        </p:spPr>
        <p:txBody>
          <a:bodyPr/>
          <a:lstStyle>
            <a:lvl1pPr defTabSz="461963" eaLnBrk="0" hangingPunct="0">
              <a:defRPr>
                <a:solidFill>
                  <a:schemeClr val="tx1"/>
                </a:solidFill>
                <a:latin typeface="Arial" charset="0"/>
              </a:defRPr>
            </a:lvl1pPr>
            <a:lvl2pPr marL="742950" indent="-285750" defTabSz="461963" eaLnBrk="0" hangingPunct="0">
              <a:defRPr>
                <a:solidFill>
                  <a:schemeClr val="tx1"/>
                </a:solidFill>
                <a:latin typeface="Arial" charset="0"/>
              </a:defRPr>
            </a:lvl2pPr>
            <a:lvl3pPr marL="1143000" indent="-228600" defTabSz="461963" eaLnBrk="0" hangingPunct="0">
              <a:defRPr>
                <a:solidFill>
                  <a:schemeClr val="tx1"/>
                </a:solidFill>
                <a:latin typeface="Arial" charset="0"/>
              </a:defRPr>
            </a:lvl3pPr>
            <a:lvl4pPr marL="1600200" indent="-228600" defTabSz="461963" eaLnBrk="0" hangingPunct="0">
              <a:defRPr>
                <a:solidFill>
                  <a:schemeClr val="tx1"/>
                </a:solidFill>
                <a:latin typeface="Arial" charset="0"/>
              </a:defRPr>
            </a:lvl4pPr>
            <a:lvl5pPr marL="2057400" indent="-228600" defTabSz="461963" eaLnBrk="0" hangingPunct="0">
              <a:defRPr>
                <a:solidFill>
                  <a:schemeClr val="tx1"/>
                </a:solidFill>
                <a:latin typeface="Arial" charset="0"/>
              </a:defRPr>
            </a:lvl5pPr>
            <a:lvl6pPr marL="2514600" indent="-228600" defTabSz="461963" eaLnBrk="0" fontAlgn="base" hangingPunct="0">
              <a:spcBef>
                <a:spcPct val="0"/>
              </a:spcBef>
              <a:spcAft>
                <a:spcPct val="0"/>
              </a:spcAft>
              <a:defRPr>
                <a:solidFill>
                  <a:schemeClr val="tx1"/>
                </a:solidFill>
                <a:latin typeface="Arial" charset="0"/>
              </a:defRPr>
            </a:lvl6pPr>
            <a:lvl7pPr marL="2971800" indent="-228600" defTabSz="461963" eaLnBrk="0" fontAlgn="base" hangingPunct="0">
              <a:spcBef>
                <a:spcPct val="0"/>
              </a:spcBef>
              <a:spcAft>
                <a:spcPct val="0"/>
              </a:spcAft>
              <a:defRPr>
                <a:solidFill>
                  <a:schemeClr val="tx1"/>
                </a:solidFill>
                <a:latin typeface="Arial" charset="0"/>
              </a:defRPr>
            </a:lvl7pPr>
            <a:lvl8pPr marL="3429000" indent="-228600" defTabSz="461963" eaLnBrk="0" fontAlgn="base" hangingPunct="0">
              <a:spcBef>
                <a:spcPct val="0"/>
              </a:spcBef>
              <a:spcAft>
                <a:spcPct val="0"/>
              </a:spcAft>
              <a:defRPr>
                <a:solidFill>
                  <a:schemeClr val="tx1"/>
                </a:solidFill>
                <a:latin typeface="Arial" charset="0"/>
              </a:defRPr>
            </a:lvl8pPr>
            <a:lvl9pPr marL="3886200" indent="-228600" defTabSz="461963" eaLnBrk="0" fontAlgn="base" hangingPunct="0">
              <a:spcBef>
                <a:spcPct val="0"/>
              </a:spcBef>
              <a:spcAft>
                <a:spcPct val="0"/>
              </a:spcAft>
              <a:defRPr>
                <a:solidFill>
                  <a:schemeClr val="tx1"/>
                </a:solidFill>
                <a:latin typeface="Arial" charset="0"/>
              </a:defRPr>
            </a:lvl9pPr>
          </a:lstStyle>
          <a:p>
            <a:pPr eaLnBrk="1" hangingPunct="1"/>
            <a:fld id="{A3755CDB-07D4-4099-89AC-08F38C0DFC61}" type="slidenum">
              <a:rPr lang="en-US" smtClean="0">
                <a:solidFill>
                  <a:srgbClr val="000000"/>
                </a:solidFill>
                <a:latin typeface="Calibri" pitchFamily="34" charset="0"/>
              </a:rPr>
              <a:pPr eaLnBrk="1" hangingPunct="1"/>
              <a:t>4</a:t>
            </a:fld>
            <a:endParaRPr lang="en-US" smtClean="0">
              <a:solidFill>
                <a:srgbClr val="000000"/>
              </a:solidFill>
              <a:latin typeface="Calibri" pitchFamily="34"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91</a:t>
            </a:fld>
            <a:endParaRPr lang="en-US"/>
          </a:p>
        </p:txBody>
      </p:sp>
    </p:spTree>
    <p:extLst>
      <p:ext uri="{BB962C8B-B14F-4D97-AF65-F5344CB8AC3E}">
        <p14:creationId xmlns:p14="http://schemas.microsoft.com/office/powerpoint/2010/main" val="42378628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149E6CD-B4F8-433B-93B2-FDC819193582}" type="slidenum">
              <a:rPr lang="en-GB" smtClean="0"/>
              <a:t>92</a:t>
            </a:fld>
            <a:endParaRPr lang="en-GB"/>
          </a:p>
        </p:txBody>
      </p:sp>
    </p:spTree>
    <p:extLst>
      <p:ext uri="{BB962C8B-B14F-4D97-AF65-F5344CB8AC3E}">
        <p14:creationId xmlns:p14="http://schemas.microsoft.com/office/powerpoint/2010/main" val="23637780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C516DB2-450F-4F94-B856-EB9851B0F94E}" type="slidenum">
              <a:rPr lang="en-US" smtClean="0"/>
              <a:pPr>
                <a:defRPr/>
              </a:pPr>
              <a:t>96</a:t>
            </a:fld>
            <a:endParaRPr lang="en-US"/>
          </a:p>
        </p:txBody>
      </p:sp>
    </p:spTree>
    <p:extLst>
      <p:ext uri="{BB962C8B-B14F-4D97-AF65-F5344CB8AC3E}">
        <p14:creationId xmlns:p14="http://schemas.microsoft.com/office/powerpoint/2010/main" val="22001640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ＭＳ Ｐゴシック" pitchFamily="34" charset="-128"/>
            </a:endParaRP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F39415DA-14D9-48B7-885A-85E5B55726DE}" type="slidenum">
              <a:rPr lang="en-US" altLang="ru-RU" smtClean="0">
                <a:solidFill>
                  <a:srgbClr val="002147"/>
                </a:solidFill>
                <a:sym typeface="Arial" charset="0"/>
              </a:rPr>
              <a:pPr>
                <a:spcBef>
                  <a:spcPct val="0"/>
                </a:spcBef>
              </a:pPr>
              <a:t>100</a:t>
            </a:fld>
            <a:endParaRPr lang="en-US" altLang="ru-RU" smtClean="0">
              <a:solidFill>
                <a:srgbClr val="002147"/>
              </a:solidFill>
              <a:sym typeface="Arial"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smtClean="0">
              <a:ea typeface="ＭＳ Ｐゴシック" pitchFamily="34" charset="-128"/>
            </a:endParaRPr>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Calibri" pitchFamily="34" charset="0"/>
                <a:ea typeface="ＭＳ Ｐゴシック" pitchFamily="34" charset="-128"/>
              </a:defRPr>
            </a:lvl1pPr>
            <a:lvl2pPr marL="742950" indent="-285750" eaLnBrk="0" hangingPunct="0">
              <a:spcBef>
                <a:spcPct val="30000"/>
              </a:spcBef>
              <a:defRPr sz="1200">
                <a:solidFill>
                  <a:schemeClr val="tx1"/>
                </a:solidFill>
                <a:latin typeface="Calibri" pitchFamily="34" charset="0"/>
                <a:ea typeface="ＭＳ Ｐゴシック" pitchFamily="34" charset="-128"/>
              </a:defRPr>
            </a:lvl2pPr>
            <a:lvl3pPr marL="1143000" indent="-228600" eaLnBrk="0" hangingPunct="0">
              <a:spcBef>
                <a:spcPct val="30000"/>
              </a:spcBef>
              <a:defRPr sz="1200">
                <a:solidFill>
                  <a:schemeClr val="tx1"/>
                </a:solidFill>
                <a:latin typeface="Calibri" pitchFamily="34" charset="0"/>
                <a:ea typeface="ＭＳ Ｐゴシック" pitchFamily="34" charset="-128"/>
              </a:defRPr>
            </a:lvl3pPr>
            <a:lvl4pPr marL="1600200" indent="-228600" eaLnBrk="0" hangingPunct="0">
              <a:spcBef>
                <a:spcPct val="30000"/>
              </a:spcBef>
              <a:defRPr sz="1200">
                <a:solidFill>
                  <a:schemeClr val="tx1"/>
                </a:solidFill>
                <a:latin typeface="Calibri" pitchFamily="34" charset="0"/>
                <a:ea typeface="ＭＳ Ｐゴシック" pitchFamily="34" charset="-128"/>
              </a:defRPr>
            </a:lvl4pPr>
            <a:lvl5pPr marL="2057400" indent="-228600" eaLnBrk="0" hangingPunct="0">
              <a:spcBef>
                <a:spcPct val="30000"/>
              </a:spcBef>
              <a:defRPr sz="1200">
                <a:solidFill>
                  <a:schemeClr val="tx1"/>
                </a:solidFill>
                <a:latin typeface="Calibri" pitchFamily="34" charset="0"/>
                <a:ea typeface="ＭＳ Ｐゴシック" pitchFamily="34" charset="-128"/>
              </a:defRPr>
            </a:lvl5pPr>
            <a:lvl6pPr marL="25146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6pPr>
            <a:lvl7pPr marL="29718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7pPr>
            <a:lvl8pPr marL="34290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8pPr>
            <a:lvl9pPr marL="3886200" indent="-228600" defTabSz="457200" eaLnBrk="0" fontAlgn="base" hangingPunct="0">
              <a:spcBef>
                <a:spcPct val="30000"/>
              </a:spcBef>
              <a:spcAft>
                <a:spcPct val="0"/>
              </a:spcAft>
              <a:defRPr sz="1200">
                <a:solidFill>
                  <a:schemeClr val="tx1"/>
                </a:solidFill>
                <a:latin typeface="Calibri" pitchFamily="34" charset="0"/>
                <a:ea typeface="ＭＳ Ｐゴシック" pitchFamily="34" charset="-128"/>
              </a:defRPr>
            </a:lvl9pPr>
          </a:lstStyle>
          <a:p>
            <a:pPr>
              <a:spcBef>
                <a:spcPct val="0"/>
              </a:spcBef>
            </a:pPr>
            <a:fld id="{6232973A-1863-4975-A4FE-4A8DAA700641}" type="slidenum">
              <a:rPr lang="en-US" altLang="ru-RU" smtClean="0">
                <a:solidFill>
                  <a:srgbClr val="002147"/>
                </a:solidFill>
                <a:sym typeface="Arial" charset="0"/>
              </a:rPr>
              <a:pPr>
                <a:spcBef>
                  <a:spcPct val="0"/>
                </a:spcBef>
              </a:pPr>
              <a:t>101</a:t>
            </a:fld>
            <a:endParaRPr lang="en-US" altLang="ru-RU" smtClean="0">
              <a:solidFill>
                <a:srgbClr val="002147"/>
              </a:solidFill>
              <a:sym typeface="Arial"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GB" dirty="0" smtClean="0"/>
              <a:t>Different ways to promote your resources,</a:t>
            </a:r>
            <a:r>
              <a:rPr lang="en-GB" baseline="0" dirty="0" smtClean="0"/>
              <a:t> use your resources, and manage your resources.</a:t>
            </a:r>
            <a:endParaRPr lang="en-GB"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106</a:t>
            </a:fld>
            <a:endParaRPr lang="en-US"/>
          </a:p>
        </p:txBody>
      </p:sp>
    </p:spTree>
    <p:extLst>
      <p:ext uri="{BB962C8B-B14F-4D97-AF65-F5344CB8AC3E}">
        <p14:creationId xmlns:p14="http://schemas.microsoft.com/office/powerpoint/2010/main" val="2239656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itchFamily="34" charset="0"/>
              <a:buNone/>
            </a:pPr>
            <a:r>
              <a:rPr lang="en-GB" dirty="0" smtClean="0"/>
              <a:t>Different ways to promote your resources,</a:t>
            </a:r>
            <a:r>
              <a:rPr lang="en-GB" baseline="0" dirty="0" smtClean="0"/>
              <a:t> use your resources, and manage your resources.</a:t>
            </a:r>
            <a:endParaRPr lang="en-GB" dirty="0" smtClean="0"/>
          </a:p>
        </p:txBody>
      </p:sp>
      <p:sp>
        <p:nvSpPr>
          <p:cNvPr id="4" name="Slide Number Placeholder 3"/>
          <p:cNvSpPr>
            <a:spLocks noGrp="1"/>
          </p:cNvSpPr>
          <p:nvPr>
            <p:ph type="sldNum" sz="quarter" idx="10"/>
          </p:nvPr>
        </p:nvSpPr>
        <p:spPr/>
        <p:txBody>
          <a:bodyPr/>
          <a:lstStyle/>
          <a:p>
            <a:fld id="{7824AA49-C5C6-C649-82FA-42EB664AA029}" type="slidenum">
              <a:rPr lang="en-US" smtClean="0"/>
              <a:pPr/>
              <a:t>107</a:t>
            </a:fld>
            <a:endParaRPr lang="en-US"/>
          </a:p>
        </p:txBody>
      </p:sp>
    </p:spTree>
    <p:extLst>
      <p:ext uri="{BB962C8B-B14F-4D97-AF65-F5344CB8AC3E}">
        <p14:creationId xmlns:p14="http://schemas.microsoft.com/office/powerpoint/2010/main" val="2239656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5" name="Header Placeholder 4"/>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2101170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24877851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10300053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itchFamily="34" charset="0"/>
              <a:buChar char="•"/>
            </a:pPr>
            <a:r>
              <a:rPr lang="en-GB" dirty="0" smtClean="0"/>
              <a:t>GAB publishes a huge variety of content.</a:t>
            </a:r>
          </a:p>
          <a:p>
            <a:pPr marL="0" indent="0">
              <a:buFont typeface="Arial" pitchFamily="34" charset="0"/>
              <a:buNone/>
            </a:pPr>
            <a:endParaRPr lang="en-GB" dirty="0" smtClean="0"/>
          </a:p>
          <a:p>
            <a:pPr marL="171450" indent="-171450">
              <a:buFont typeface="Arial" pitchFamily="34" charset="0"/>
              <a:buChar char="•"/>
            </a:pPr>
            <a:r>
              <a:rPr lang="en-GB" baseline="0" dirty="0" smtClean="0"/>
              <a:t>We already have more than 30 online products, the first being published over 10 years ago now</a:t>
            </a:r>
          </a:p>
          <a:p>
            <a:pPr marL="0" indent="0">
              <a:buFont typeface="Arial" pitchFamily="34" charset="0"/>
              <a:buNone/>
            </a:pPr>
            <a:endParaRPr lang="en-GB" baseline="0" dirty="0" smtClean="0"/>
          </a:p>
          <a:p>
            <a:pPr marL="171450" indent="-171450">
              <a:buFont typeface="Arial" pitchFamily="34" charset="0"/>
              <a:buChar char="•"/>
            </a:pPr>
            <a:r>
              <a:rPr lang="en-GB" baseline="0" dirty="0" smtClean="0"/>
              <a:t>There is a multitude of data types and data models because of all those different sectors and different content – law reports, books, reference books, journal – they’re all slightly different in the way they’re structured.</a:t>
            </a:r>
          </a:p>
          <a:p>
            <a:pPr marL="0" indent="0">
              <a:buFont typeface="Arial" pitchFamily="34" charset="0"/>
              <a:buNone/>
            </a:pPr>
            <a:endParaRPr lang="en-GB" baseline="0" dirty="0" smtClean="0"/>
          </a:p>
          <a:p>
            <a:pPr marL="171450" indent="-171450">
              <a:buFont typeface="Arial" pitchFamily="34" charset="0"/>
              <a:buChar char="•"/>
            </a:pPr>
            <a:r>
              <a:rPr lang="en-GB" baseline="0" dirty="0" smtClean="0"/>
              <a:t>We therefore have one very simple data strategy – XML: Get all content into XML and then output into whatever format we want it to be in. </a:t>
            </a:r>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5</a:t>
            </a:fld>
            <a:endParaRPr lang="en-US"/>
          </a:p>
        </p:txBody>
      </p:sp>
    </p:spTree>
    <p:extLst>
      <p:ext uri="{BB962C8B-B14F-4D97-AF65-F5344CB8AC3E}">
        <p14:creationId xmlns:p14="http://schemas.microsoft.com/office/powerpoint/2010/main" val="22396565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243838264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330625966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407896817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114839090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Header Placeholder 3"/>
          <p:cNvSpPr>
            <a:spLocks noGrp="1"/>
          </p:cNvSpPr>
          <p:nvPr>
            <p:ph type="hdr" sz="quarter" idx="10"/>
          </p:nvPr>
        </p:nvSpPr>
        <p:spPr/>
        <p:txBody>
          <a:bodyPr/>
          <a:lstStyle/>
          <a:p>
            <a:r>
              <a:rPr lang="en-US" smtClean="0"/>
              <a:t>New Publishing Initiatives </a:t>
            </a:r>
            <a:endParaRPr lang="en-GB"/>
          </a:p>
        </p:txBody>
      </p:sp>
    </p:spTree>
    <p:extLst>
      <p:ext uri="{BB962C8B-B14F-4D97-AF65-F5344CB8AC3E}">
        <p14:creationId xmlns:p14="http://schemas.microsoft.com/office/powerpoint/2010/main" val="6234287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124</a:t>
            </a:fld>
            <a:endParaRPr lang="en-US"/>
          </a:p>
        </p:txBody>
      </p:sp>
    </p:spTree>
    <p:extLst>
      <p:ext uri="{BB962C8B-B14F-4D97-AF65-F5344CB8AC3E}">
        <p14:creationId xmlns:p14="http://schemas.microsoft.com/office/powerpoint/2010/main" val="1288168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6429C52-6BC0-4462-9170-CE019C50DBC9}" type="slidenum">
              <a:rPr lang="en-US"/>
              <a:pPr/>
              <a:t>6</a:t>
            </a:fld>
            <a:endParaRPr lang="en-US"/>
          </a:p>
        </p:txBody>
      </p:sp>
      <p:sp>
        <p:nvSpPr>
          <p:cNvPr id="244738" name="Rectangle 2"/>
          <p:cNvSpPr txBox="1">
            <a:spLocks noGrp="1" noRot="1" noChangeAspect="1" noChangeArrowheads="1" noTextEdit="1"/>
          </p:cNvSpPr>
          <p:nvPr>
            <p:ph type="sldImg"/>
          </p:nvPr>
        </p:nvSpPr>
        <p:spPr>
          <a:xfrm>
            <a:off x="936625" y="742950"/>
            <a:ext cx="4924425" cy="3694113"/>
          </a:xfrm>
          <a:ln/>
        </p:spPr>
      </p:sp>
      <p:sp>
        <p:nvSpPr>
          <p:cNvPr id="244739" name="Rectangle 3"/>
          <p:cNvSpPr txBox="1">
            <a:spLocks noGrp="1" noChangeArrowheads="1"/>
          </p:cNvSpPr>
          <p:nvPr>
            <p:ph type="body" idx="1"/>
          </p:nvPr>
        </p:nvSpPr>
        <p:spPr>
          <a:xfrm>
            <a:off x="906463" y="4689993"/>
            <a:ext cx="4978400" cy="4344165"/>
          </a:xfrm>
          <a:ln/>
          <a:extLst>
            <a:ext uri="{91240B29-F687-4F45-9708-019B960494DF}">
              <a14:hiddenLine xmlns:a14="http://schemas.microsoft.com/office/drawing/2010/main" w="9525">
                <a:solidFill>
                  <a:schemeClr val="tx1"/>
                </a:solidFill>
                <a:round/>
                <a:headEnd/>
                <a:tailEnd/>
              </a14:hiddenLine>
            </a:ext>
          </a:extLst>
        </p:spPr>
        <p:txBody>
          <a:bodyPr wrap="none" anchor="ctr"/>
          <a:lstStyle/>
          <a:p>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7824AA49-C5C6-C649-82FA-42EB664AA029}" type="slidenum">
              <a:rPr lang="en-US" smtClean="0"/>
              <a:pPr/>
              <a:t>7</a:t>
            </a:fld>
            <a:endParaRPr lang="en-US"/>
          </a:p>
        </p:txBody>
      </p:sp>
    </p:spTree>
    <p:extLst>
      <p:ext uri="{BB962C8B-B14F-4D97-AF65-F5344CB8AC3E}">
        <p14:creationId xmlns:p14="http://schemas.microsoft.com/office/powerpoint/2010/main" val="30921917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809625"/>
            <a:ext cx="4933950" cy="3702050"/>
          </a:xfrm>
        </p:spPr>
      </p:sp>
      <p:sp>
        <p:nvSpPr>
          <p:cNvPr id="3" name="Notes Placeholder 2"/>
          <p:cNvSpPr>
            <a:spLocks noGrp="1"/>
          </p:cNvSpPr>
          <p:nvPr>
            <p:ph type="body" idx="1"/>
          </p:nvPr>
        </p:nvSpPr>
        <p:spPr/>
        <p:txBody>
          <a:bodyPr/>
          <a:lstStyle/>
          <a:p>
            <a:pPr marL="173336" indent="-173336">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4F3DB663-224C-4BCC-A2A0-328B4E1527FC}" type="slidenum">
              <a:rPr lang="en-US" smtClean="0"/>
              <a:t>8</a:t>
            </a:fld>
            <a:endParaRPr lang="en-US"/>
          </a:p>
        </p:txBody>
      </p:sp>
    </p:spTree>
    <p:extLst>
      <p:ext uri="{BB962C8B-B14F-4D97-AF65-F5344CB8AC3E}">
        <p14:creationId xmlns:p14="http://schemas.microsoft.com/office/powerpoint/2010/main" val="3349087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893763" y="809625"/>
            <a:ext cx="4933950" cy="3702050"/>
          </a:xfrm>
        </p:spPr>
      </p:sp>
      <p:sp>
        <p:nvSpPr>
          <p:cNvPr id="3" name="Notes Placeholder 2"/>
          <p:cNvSpPr>
            <a:spLocks noGrp="1"/>
          </p:cNvSpPr>
          <p:nvPr>
            <p:ph type="body" idx="1"/>
          </p:nvPr>
        </p:nvSpPr>
        <p:spPr/>
        <p:txBody>
          <a:bodyPr/>
          <a:lstStyle/>
          <a:p>
            <a:pPr marL="173336" indent="-173336">
              <a:buFont typeface="Arial"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4F3DB663-224C-4BCC-A2A0-328B4E1527FC}" type="slidenum">
              <a:rPr lang="en-US" smtClean="0"/>
              <a:t>17</a:t>
            </a:fld>
            <a:endParaRPr lang="en-US"/>
          </a:p>
        </p:txBody>
      </p:sp>
    </p:spTree>
    <p:extLst>
      <p:ext uri="{BB962C8B-B14F-4D97-AF65-F5344CB8AC3E}">
        <p14:creationId xmlns:p14="http://schemas.microsoft.com/office/powerpoint/2010/main" val="3349087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956A899-761E-4898-9DFA-9E990BD68290}" type="slidenum">
              <a:rPr lang="en-US"/>
              <a:pPr/>
              <a:t>18</a:t>
            </a:fld>
            <a:endParaRPr lang="en-US"/>
          </a:p>
        </p:txBody>
      </p:sp>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mal Cover">
    <p:spTree>
      <p:nvGrpSpPr>
        <p:cNvPr id="1" name=""/>
        <p:cNvGrpSpPr/>
        <p:nvPr/>
      </p:nvGrpSpPr>
      <p:grpSpPr>
        <a:xfrm>
          <a:off x="0" y="0"/>
          <a:ext cx="0" cy="0"/>
          <a:chOff x="0" y="0"/>
          <a:chExt cx="0" cy="0"/>
        </a:xfrm>
      </p:grpSpPr>
      <p:pic>
        <p:nvPicPr>
          <p:cNvPr id="15" name="Picture 14" descr="8010_Powerpoint_Home.jpg"/>
          <p:cNvPicPr>
            <a:picLocks noChangeAspect="1"/>
          </p:cNvPicPr>
          <p:nvPr userDrawn="1"/>
        </p:nvPicPr>
        <p:blipFill>
          <a:blip r:embed="rId2"/>
          <a:srcRect l="32408" t="50527" r="17248"/>
          <a:stretch>
            <a:fillRect/>
          </a:stretch>
        </p:blipFill>
        <p:spPr>
          <a:xfrm>
            <a:off x="2808084" y="2256705"/>
            <a:ext cx="6335916" cy="4601296"/>
          </a:xfrm>
          <a:prstGeom prst="rect">
            <a:avLst/>
          </a:prstGeom>
          <a:ln>
            <a:noFill/>
          </a:ln>
        </p:spPr>
      </p:pic>
      <p:sp>
        <p:nvSpPr>
          <p:cNvPr id="2" name="Title 1"/>
          <p:cNvSpPr>
            <a:spLocks noGrp="1"/>
          </p:cNvSpPr>
          <p:nvPr>
            <p:ph type="title" hasCustomPrompt="1"/>
          </p:nvPr>
        </p:nvSpPr>
        <p:spPr>
          <a:xfrm>
            <a:off x="288000" y="2149552"/>
            <a:ext cx="8571838" cy="443030"/>
          </a:xfrm>
        </p:spPr>
        <p:txBody>
          <a:bodyPr tIns="0" anchor="t" anchorCtr="0"/>
          <a:lstStyle/>
          <a:p>
            <a:r>
              <a:rPr lang="en-GB" dirty="0" smtClean="0"/>
              <a:t>Click to add title (Formal cover)</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287338" y="3358256"/>
            <a:ext cx="8572500" cy="336516"/>
          </a:xfrm>
        </p:spPr>
        <p:txBody>
          <a:bodyPr tIns="0">
            <a:normAutofit/>
          </a:bodyPr>
          <a:lstStyle>
            <a:lvl1pPr marL="0" indent="0">
              <a:spcBef>
                <a:spcPts val="0"/>
              </a:spcBef>
              <a:buFontTx/>
              <a:buNone/>
              <a:defRPr sz="1800">
                <a:solidFill>
                  <a:srgbClr val="000000"/>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293688" y="3628840"/>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formal Cover 9">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formal Cover 10">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formal Cover 1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rmal Cover 1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FFFFFF"/>
                </a:solidFill>
              </a:defRPr>
            </a:lvl1pPr>
          </a:lstStyle>
          <a:p>
            <a:pPr lvl="0"/>
            <a:r>
              <a:rPr lang="en-GB" dirty="0" smtClean="0"/>
              <a:t>Click to add date</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formal Cover 1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formal Cover 1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002147"/>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002147"/>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747679"/>
                </a:solidFill>
              </a:defRPr>
            </a:lvl1pPr>
          </a:lstStyle>
          <a:p>
            <a:pPr lvl="0"/>
            <a:r>
              <a:rPr lang="en-GB" dirty="0" smtClean="0"/>
              <a:t>Click to add date</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Agenda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Agenda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Agenda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Agenda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formal Cover 1">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ntent/Agenda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ontent/Agenda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ent/Agenda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6" name="Straight Connector 5"/>
          <p:cNvCxnSpPr/>
          <p:nvPr userDrawn="1"/>
        </p:nvCxnSpPr>
        <p:spPr>
          <a:xfrm>
            <a:off x="288000" y="1917767"/>
            <a:ext cx="8568937" cy="1588"/>
          </a:xfrm>
          <a:prstGeom prst="line">
            <a:avLst/>
          </a:prstGeom>
          <a:ln w="7620" cap="flat" cmpd="sng" algn="ctr">
            <a:solidFill>
              <a:schemeClr val="bg1"/>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Agenda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chemeClr val="bg1"/>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Agenda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Agenda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Agenda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Agenda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FFFFFF"/>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E7E7E7"/>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FFFFFF"/>
                </a:solidFill>
              </a:defRPr>
            </a:lvl1pPr>
            <a:lvl2pPr>
              <a:defRPr>
                <a:solidFill>
                  <a:srgbClr val="FFFFFF"/>
                </a:solidFill>
              </a:defRPr>
            </a:lvl2pPr>
            <a:lvl3pPr>
              <a:defRPr>
                <a:solidFill>
                  <a:srgbClr val="FFFFFF"/>
                </a:solidFill>
              </a:defRPr>
            </a:lvl3pPr>
            <a:lvl4pPr>
              <a:defRPr>
                <a:solidFill>
                  <a:srgbClr val="FFFFFF"/>
                </a:solidFill>
              </a:defRPr>
            </a:lvl4pPr>
            <a:lvl5pPr>
              <a:defRPr>
                <a:solidFill>
                  <a:srgbClr val="FFFFFF"/>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ntent/Agenda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rgbClr val="002147"/>
                </a:solidFill>
              </a:defRPr>
            </a:lvl1pPr>
          </a:lstStyle>
          <a:p>
            <a:r>
              <a:rPr lang="en-GB" dirty="0" smtClean="0"/>
              <a:t>Click to add page title (Content/Agenda)</a:t>
            </a:r>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1">
                <a:solidFill>
                  <a:srgbClr val="747679"/>
                </a:solidFill>
                <a:latin typeface="+mj-lt"/>
              </a:defRPr>
            </a:lvl1pPr>
          </a:lstStyle>
          <a:p>
            <a:pPr lvl="0"/>
            <a:r>
              <a:rPr lang="en-GB" dirty="0" smtClean="0"/>
              <a:t>Click to add page sub title</a:t>
            </a:r>
          </a:p>
        </p:txBody>
      </p:sp>
      <p:sp>
        <p:nvSpPr>
          <p:cNvPr id="10" name="Text Placeholder 9"/>
          <p:cNvSpPr>
            <a:spLocks noGrp="1"/>
          </p:cNvSpPr>
          <p:nvPr>
            <p:ph type="body" sz="quarter" idx="13" hasCustomPrompt="1"/>
          </p:nvPr>
        </p:nvSpPr>
        <p:spPr>
          <a:xfrm>
            <a:off x="287338" y="2123512"/>
            <a:ext cx="8569325" cy="3968750"/>
          </a:xfr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GB" dirty="0" smtClean="0"/>
              <a:t>Click to add content/agenda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Gener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9" name="Text Placeholder 8"/>
          <p:cNvSpPr>
            <a:spLocks noGrp="1"/>
          </p:cNvSpPr>
          <p:nvPr>
            <p:ph type="body" sz="quarter" idx="14" hasCustomPrompt="1"/>
          </p:nvPr>
        </p:nvSpPr>
        <p:spPr>
          <a:xfrm>
            <a:off x="293688" y="2110852"/>
            <a:ext cx="8566150" cy="4267723"/>
          </a:xfrm>
          <a:noFill/>
          <a:ln>
            <a:noFill/>
          </a:ln>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l Cover 2">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General Elem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Content Placeholder 2"/>
          <p:cNvSpPr>
            <a:spLocks noGrp="1"/>
          </p:cNvSpPr>
          <p:nvPr>
            <p:ph idx="1" hasCustomPrompt="1"/>
          </p:nvPr>
        </p:nvSpPr>
        <p:spPr>
          <a:xfrm>
            <a:off x="288000" y="2243138"/>
            <a:ext cx="8572904" cy="4135437"/>
          </a:xfrm>
        </p:spPr>
        <p:txBody>
          <a:bodyPr/>
          <a:lstStyle>
            <a:lvl1pPr>
              <a:buNone/>
              <a:defRPr baseline="0"/>
            </a:lvl1pPr>
          </a:lstStyle>
          <a:p>
            <a:pPr lvl="0"/>
            <a:r>
              <a:rPr lang="en-GB" dirty="0" smtClean="0"/>
              <a:t>Click icon to add element</a:t>
            </a:r>
          </a:p>
        </p:txBody>
      </p:sp>
      <p:sp>
        <p:nvSpPr>
          <p:cNvPr id="5" name="Footer Placeholder 4"/>
          <p:cNvSpPr>
            <a:spLocks noGrp="1"/>
          </p:cNvSpPr>
          <p:nvPr>
            <p:ph type="ftr" sz="quarter" idx="11"/>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2"/>
          </p:nvPr>
        </p:nvSpPr>
        <p:spPr/>
        <p:txBody>
          <a:bodyPr/>
          <a:lstStyle/>
          <a:p>
            <a:fld id="{01220978-8253-124C-B391-04AC4DA943D1}" type="slidenum">
              <a:rPr lang="en-US" smtClean="0"/>
              <a:pPr/>
              <a:t>‹#›</a:t>
            </a:fld>
            <a:endParaRPr lang="en-US"/>
          </a:p>
        </p:txBody>
      </p:sp>
      <p:sp>
        <p:nvSpPr>
          <p:cNvPr id="7" name="Text Placeholder 7"/>
          <p:cNvSpPr>
            <a:spLocks noGrp="1"/>
          </p:cNvSpPr>
          <p:nvPr>
            <p:ph type="body" sz="quarter" idx="13"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1">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85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0" name="Text Placeholder 9"/>
          <p:cNvSpPr>
            <a:spLocks noGrp="1"/>
          </p:cNvSpPr>
          <p:nvPr>
            <p:ph type="body" sz="quarter" idx="13" hasCustomPrompt="1"/>
          </p:nvPr>
        </p:nvSpPr>
        <p:spPr>
          <a:xfrm>
            <a:off x="5088334" y="5852688"/>
            <a:ext cx="3760392" cy="525886"/>
          </a:xfrm>
          <a:solidFill>
            <a:srgbClr val="717EBD"/>
          </a:solidFill>
        </p:spPr>
        <p:txBody>
          <a:bodyPr lIns="144000" tIns="108000" bIns="108000" anchor="b" anchorCtr="0">
            <a:spAutoFit/>
          </a:bodyPr>
          <a:lstStyle>
            <a:lvl1pPr marL="0" indent="0">
              <a:spcBef>
                <a:spcPts val="0"/>
              </a:spcBef>
              <a:buFontTx/>
              <a:buNone/>
              <a:defRPr sz="2000" b="1" i="0">
                <a:solidFill>
                  <a:srgbClr val="FFFFFF"/>
                </a:solidFill>
              </a:defRPr>
            </a:lvl1pPr>
          </a:lstStyle>
          <a:p>
            <a:pPr lvl="0"/>
            <a:r>
              <a:rPr lang="en-GB" dirty="0" smtClean="0"/>
              <a:t>Click to add annotation text</a:t>
            </a: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icture 2">
    <p:spTree>
      <p:nvGrpSpPr>
        <p:cNvPr id="1" name=""/>
        <p:cNvGrpSpPr/>
        <p:nvPr/>
      </p:nvGrpSpPr>
      <p:grpSpPr>
        <a:xfrm>
          <a:off x="0" y="0"/>
          <a:ext cx="0" cy="0"/>
          <a:chOff x="0" y="0"/>
          <a:chExt cx="0" cy="0"/>
        </a:xfrm>
      </p:grpSpPr>
      <p:sp>
        <p:nvSpPr>
          <p:cNvPr id="9" name="Picture Placeholder 8"/>
          <p:cNvSpPr>
            <a:spLocks noGrp="1"/>
          </p:cNvSpPr>
          <p:nvPr>
            <p:ph type="pic" sz="quarter" idx="14"/>
          </p:nvPr>
        </p:nvSpPr>
        <p:spPr>
          <a:xfrm>
            <a:off x="288000" y="2243138"/>
            <a:ext cx="4068000" cy="4159222"/>
          </a:xfrm>
        </p:spPr>
        <p:txBody>
          <a:bodyPr/>
          <a:lstStyle>
            <a:lvl1pPr>
              <a:buNone/>
              <a:defRPr/>
            </a:lvl1pPr>
          </a:lstStyle>
          <a:p>
            <a:r>
              <a:rPr lang="en-US" dirty="0" smtClean="0"/>
              <a:t>Click icon to add picture</a:t>
            </a:r>
            <a:endParaRPr lang="en-US" dirty="0"/>
          </a:p>
        </p:txBody>
      </p:sp>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645466" y="2117185"/>
            <a:ext cx="4211470" cy="4261389"/>
          </a:xfrm>
        </p:spPr>
        <p:txBody>
          <a:body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3">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Click to add page title</a:t>
            </a:r>
            <a:endParaRPr lang="en-US" dirty="0"/>
          </a:p>
        </p:txBody>
      </p:sp>
      <p:sp>
        <p:nvSpPr>
          <p:cNvPr id="3" name="Footer Placeholder 2"/>
          <p:cNvSpPr>
            <a:spLocks noGrp="1"/>
          </p:cNvSpPr>
          <p:nvPr>
            <p:ph type="ftr" sz="quarter" idx="10"/>
          </p:nvPr>
        </p:nvSpPr>
        <p:spPr/>
        <p:txBody>
          <a:body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1"/>
          </p:nvPr>
        </p:nvSpPr>
        <p:spPr/>
        <p:txBody>
          <a:bodyPr/>
          <a:lstStyle/>
          <a:p>
            <a:fld id="{A5392F13-CBE1-E840-9814-0C9E3ED7E984}" type="slidenum">
              <a:rPr lang="en-US" smtClean="0"/>
              <a:pPr/>
              <a:t>‹#›</a:t>
            </a:fld>
            <a:endParaRPr lang="en-US" dirty="0"/>
          </a:p>
        </p:txBody>
      </p:sp>
      <p:sp>
        <p:nvSpPr>
          <p:cNvPr id="8" name="Text Placeholder 7"/>
          <p:cNvSpPr>
            <a:spLocks noGrp="1"/>
          </p:cNvSpPr>
          <p:nvPr>
            <p:ph type="body" sz="quarter" idx="12" hasCustomPrompt="1"/>
          </p:nvPr>
        </p:nvSpPr>
        <p:spPr>
          <a:xfrm>
            <a:off x="287338" y="1269657"/>
            <a:ext cx="6936756" cy="485775"/>
          </a:xfrm>
        </p:spPr>
        <p:txBody>
          <a:bodyPr tIns="0">
            <a:noAutofit/>
          </a:bodyPr>
          <a:lstStyle>
            <a:lvl1pPr marL="0" indent="0" algn="l">
              <a:spcBef>
                <a:spcPts val="0"/>
              </a:spcBef>
              <a:buFontTx/>
              <a:buNone/>
              <a:defRPr sz="2600" b="0">
                <a:solidFill>
                  <a:srgbClr val="747679"/>
                </a:solidFill>
                <a:latin typeface="+mj-lt"/>
              </a:defRPr>
            </a:lvl1pPr>
          </a:lstStyle>
          <a:p>
            <a:pPr lvl="0"/>
            <a:r>
              <a:rPr lang="en-GB" dirty="0" smtClean="0"/>
              <a:t>Click to add sub title</a:t>
            </a:r>
          </a:p>
        </p:txBody>
      </p:sp>
      <p:sp>
        <p:nvSpPr>
          <p:cNvPr id="12" name="Text Placeholder 11"/>
          <p:cNvSpPr>
            <a:spLocks noGrp="1"/>
          </p:cNvSpPr>
          <p:nvPr>
            <p:ph type="body" sz="quarter" idx="15" hasCustomPrompt="1"/>
          </p:nvPr>
        </p:nvSpPr>
        <p:spPr>
          <a:xfrm>
            <a:off x="4356000" y="2243138"/>
            <a:ext cx="4500936" cy="4135436"/>
          </a:xfrm>
          <a:solidFill>
            <a:srgbClr val="0082C0"/>
          </a:solidFill>
        </p:spPr>
        <p:txBody>
          <a:bodyPr lIns="216000" tIns="144000" rIns="72000">
            <a:normAutofit/>
          </a:bodyPr>
          <a:lstStyle>
            <a:lvl1pPr>
              <a:spcBef>
                <a:spcPts val="400"/>
              </a:spcBef>
              <a:buFontTx/>
              <a:buNone/>
              <a:defRPr sz="1700">
                <a:solidFill>
                  <a:srgbClr val="FFFFFF"/>
                </a:solidFill>
              </a:defRPr>
            </a:lvl1pPr>
            <a:lvl2pPr>
              <a:spcBef>
                <a:spcPts val="400"/>
              </a:spcBef>
              <a:buFontTx/>
              <a:buNone/>
              <a:defRPr sz="1700">
                <a:solidFill>
                  <a:srgbClr val="FFFFFF"/>
                </a:solidFill>
              </a:defRPr>
            </a:lvl2pPr>
            <a:lvl3pPr>
              <a:spcBef>
                <a:spcPts val="400"/>
              </a:spcBef>
              <a:buFontTx/>
              <a:buNone/>
              <a:defRPr sz="1700">
                <a:solidFill>
                  <a:srgbClr val="FFFFFF"/>
                </a:solidFill>
              </a:defRPr>
            </a:lvl3pPr>
            <a:lvl4pPr>
              <a:spcBef>
                <a:spcPts val="400"/>
              </a:spcBef>
              <a:buFontTx/>
              <a:buNone/>
              <a:defRPr sz="1700">
                <a:solidFill>
                  <a:srgbClr val="FFFFFF"/>
                </a:solidFill>
              </a:defRPr>
            </a:lvl4pPr>
            <a:lvl5pPr>
              <a:spcBef>
                <a:spcPts val="400"/>
              </a:spcBef>
              <a:buFontTx/>
              <a:buNone/>
              <a:defRPr sz="1700">
                <a:solidFill>
                  <a:srgbClr val="FFFFFF"/>
                </a:solidFill>
              </a:defRPr>
            </a:lvl5pPr>
          </a:lstStyle>
          <a:p>
            <a:pPr lvl="0"/>
            <a:r>
              <a:rPr lang="en-GB" dirty="0" smtClean="0"/>
              <a:t>Click to add text</a:t>
            </a:r>
          </a:p>
          <a:p>
            <a:pPr lvl="1"/>
            <a:r>
              <a:rPr lang="en-GB" dirty="0" smtClean="0"/>
              <a:t>Second level</a:t>
            </a:r>
          </a:p>
          <a:p>
            <a:pPr lvl="2"/>
            <a:r>
              <a:rPr lang="en-GB" dirty="0" smtClean="0"/>
              <a:t>Third level</a:t>
            </a:r>
          </a:p>
          <a:p>
            <a:pPr lvl="3"/>
            <a:r>
              <a:rPr lang="en-GB" dirty="0" smtClean="0"/>
              <a:t>Fourth level</a:t>
            </a:r>
          </a:p>
          <a:p>
            <a:pPr lvl="4"/>
            <a:r>
              <a:rPr lang="en-GB" dirty="0" smtClean="0"/>
              <a:t>Fifth level5</a:t>
            </a:r>
            <a:endParaRPr lang="en-US" dirty="0"/>
          </a:p>
        </p:txBody>
      </p:sp>
      <p:sp>
        <p:nvSpPr>
          <p:cNvPr id="9" name="Picture Placeholder 8"/>
          <p:cNvSpPr>
            <a:spLocks noGrp="1"/>
          </p:cNvSpPr>
          <p:nvPr>
            <p:ph type="pic" sz="quarter" idx="14"/>
          </p:nvPr>
        </p:nvSpPr>
        <p:spPr>
          <a:xfrm>
            <a:off x="288000" y="2243138"/>
            <a:ext cx="4068000" cy="4159222"/>
          </a:xfrm>
        </p:spPr>
        <p:txBody>
          <a:bodyPr/>
          <a:lstStyle>
            <a:lvl1pPr marL="266700" marR="0" indent="-266700" algn="l" defTabSz="457200" rtl="0" eaLnBrk="1" fontAlgn="auto" latinLnBrk="0" hangingPunct="1">
              <a:lnSpc>
                <a:spcPct val="100000"/>
              </a:lnSpc>
              <a:spcBef>
                <a:spcPct val="20000"/>
              </a:spcBef>
              <a:spcAft>
                <a:spcPts val="0"/>
              </a:spcAft>
              <a:buClrTx/>
              <a:buSzTx/>
              <a:buFont typeface="Arial"/>
              <a:buNone/>
              <a:tabLst/>
              <a:defRPr/>
            </a:lvl1pPr>
          </a:lstStyle>
          <a:p>
            <a:r>
              <a:rPr lang="en-US" dirty="0" smtClean="0"/>
              <a:t>Click icon to add picture</a:t>
            </a:r>
          </a:p>
          <a:p>
            <a:endParaRPr lang="en-US" dirty="0"/>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vider 1">
    <p:bg>
      <p:bgPr>
        <a:solidFill>
          <a:srgbClr val="747679"/>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Divider 2">
    <p:bg>
      <p:bgPr>
        <a:solidFill>
          <a:srgbClr val="0082C0"/>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Divider 3">
    <p:bg>
      <p:bgPr>
        <a:solidFill>
          <a:srgbClr val="9C132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Divider 4">
    <p:bg>
      <p:bgPr>
        <a:solidFill>
          <a:srgbClr val="5D4B0A"/>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E7E7E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ivider 5">
    <p:bg>
      <p:bgPr>
        <a:solidFill>
          <a:srgbClr val="898A1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Divider 6">
    <p:bg>
      <p:bgPr>
        <a:solidFill>
          <a:srgbClr val="4B324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l Cover 3">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Divider 7">
    <p:bg>
      <p:bgPr>
        <a:solidFill>
          <a:srgbClr val="BD782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Divider 8">
    <p:bg>
      <p:bgPr>
        <a:solidFill>
          <a:srgbClr val="E7B5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ivider 9">
    <p:bg>
      <p:bgPr>
        <a:solidFill>
          <a:srgbClr val="4A191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Divider 10">
    <p:bg>
      <p:bgPr>
        <a:solidFill>
          <a:srgbClr val="E8D3A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Divider 11">
    <p:bg>
      <p:bgPr>
        <a:solidFill>
          <a:srgbClr val="DC91AE"/>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FFFFFF"/>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Divider 12">
    <p:bg>
      <p:bgPr>
        <a:solidFill>
          <a:srgbClr val="717EBD"/>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FFFFFF"/>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FFFFFF"/>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ivider 13">
    <p:bg>
      <p:bgPr>
        <a:solidFill>
          <a:srgbClr val="E7E7E7"/>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88000" y="2149552"/>
            <a:ext cx="8571838" cy="443030"/>
          </a:xfrm>
        </p:spPr>
        <p:txBody>
          <a:bodyPr tIns="0" anchor="t" anchorCtr="0"/>
          <a:lstStyle>
            <a:lvl1pPr>
              <a:defRPr>
                <a:solidFill>
                  <a:srgbClr val="002147"/>
                </a:solidFill>
              </a:defRPr>
            </a:lvl1pPr>
          </a:lstStyle>
          <a:p>
            <a:r>
              <a:rPr lang="en-GB" dirty="0" smtClean="0"/>
              <a:t>Click to add divider page title</a:t>
            </a:r>
            <a:endParaRPr lang="en-US" dirty="0"/>
          </a:p>
        </p:txBody>
      </p:sp>
      <p:sp>
        <p:nvSpPr>
          <p:cNvPr id="6" name="Text Placeholder 5"/>
          <p:cNvSpPr>
            <a:spLocks noGrp="1"/>
          </p:cNvSpPr>
          <p:nvPr>
            <p:ph type="body" sz="quarter" idx="12" hasCustomPrompt="1"/>
          </p:nvPr>
        </p:nvSpPr>
        <p:spPr>
          <a:xfrm>
            <a:off x="287338" y="2634372"/>
            <a:ext cx="8572500" cy="546100"/>
          </a:xfrm>
        </p:spPr>
        <p:txBody>
          <a:bodyPr tIns="0">
            <a:normAutofit/>
          </a:bodyPr>
          <a:lstStyle>
            <a:lvl1pPr marL="0" indent="0">
              <a:spcBef>
                <a:spcPts val="0"/>
              </a:spcBef>
              <a:buFontTx/>
              <a:buNone/>
              <a:defRPr sz="2600" b="0" i="0">
                <a:solidFill>
                  <a:srgbClr val="747679"/>
                </a:solidFill>
              </a:defRPr>
            </a:lvl1pPr>
          </a:lstStyle>
          <a:p>
            <a:pPr lvl="0"/>
            <a:r>
              <a:rPr lang="en-GB" dirty="0" smtClean="0"/>
              <a:t>Click to add divider page sub title</a:t>
            </a:r>
          </a:p>
        </p:txBody>
      </p:sp>
      <p:cxnSp>
        <p:nvCxnSpPr>
          <p:cNvPr id="7" name="Straight Connector 6"/>
          <p:cNvCxnSpPr/>
          <p:nvPr userDrawn="1"/>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lour Reference">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dirty="0" smtClean="0"/>
              <a:t>Colour </a:t>
            </a:r>
            <a:r>
              <a:rPr lang="en-GB" dirty="0" err="1" smtClean="0"/>
              <a:t>Pallette</a:t>
            </a:r>
            <a:endParaRPr lang="en-US" dirty="0"/>
          </a:p>
        </p:txBody>
      </p:sp>
      <p:sp>
        <p:nvSpPr>
          <p:cNvPr id="5" name="Text Placeholder 22"/>
          <p:cNvSpPr>
            <a:spLocks noGrp="1"/>
          </p:cNvSpPr>
          <p:nvPr userDrawn="1">
            <p:ph type="body" sz="quarter" idx="12" hasCustomPrompt="1"/>
          </p:nvPr>
        </p:nvSpPr>
        <p:spPr>
          <a:xfrm>
            <a:off x="287338" y="1269657"/>
            <a:ext cx="1486532" cy="485775"/>
          </a:xfrm>
        </p:spPr>
        <p:txBody>
          <a:bodyPr/>
          <a:lstStyle>
            <a:lvl1pPr>
              <a:buNone/>
              <a:defRPr>
                <a:solidFill>
                  <a:srgbClr val="747679"/>
                </a:solidFill>
              </a:defRPr>
            </a:lvl1pPr>
          </a:lstStyle>
          <a:p>
            <a:r>
              <a:rPr lang="en-US" dirty="0" smtClean="0"/>
              <a:t>Primary</a:t>
            </a:r>
            <a:endParaRPr lang="en-US" dirty="0"/>
          </a:p>
        </p:txBody>
      </p:sp>
      <p:sp>
        <p:nvSpPr>
          <p:cNvPr id="6" name="Rectangle 5"/>
          <p:cNvSpPr/>
          <p:nvPr userDrawn="1"/>
        </p:nvSpPr>
        <p:spPr>
          <a:xfrm>
            <a:off x="3859685" y="5486400"/>
            <a:ext cx="1634067" cy="1154668"/>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137</a:t>
            </a:r>
          </a:p>
          <a:p>
            <a:r>
              <a:rPr lang="en-US" dirty="0" smtClean="0"/>
              <a:t>G: 138</a:t>
            </a:r>
          </a:p>
          <a:p>
            <a:r>
              <a:rPr lang="en-US" dirty="0" smtClean="0"/>
              <a:t>B: 23</a:t>
            </a:r>
            <a:endParaRPr lang="en-US" dirty="0"/>
          </a:p>
        </p:txBody>
      </p:sp>
      <p:sp>
        <p:nvSpPr>
          <p:cNvPr id="7" name="Rectangle 6"/>
          <p:cNvSpPr/>
          <p:nvPr userDrawn="1"/>
        </p:nvSpPr>
        <p:spPr>
          <a:xfrm>
            <a:off x="3859685" y="3182679"/>
            <a:ext cx="1634067" cy="1058333"/>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156</a:t>
            </a:r>
          </a:p>
          <a:p>
            <a:r>
              <a:rPr lang="en-US" dirty="0" smtClean="0"/>
              <a:t>G: 19</a:t>
            </a:r>
          </a:p>
          <a:p>
            <a:r>
              <a:rPr lang="en-US" dirty="0" smtClean="0"/>
              <a:t>B: 46</a:t>
            </a:r>
            <a:endParaRPr lang="en-US" dirty="0"/>
          </a:p>
        </p:txBody>
      </p:sp>
      <p:sp>
        <p:nvSpPr>
          <p:cNvPr id="8" name="Rectangle 7"/>
          <p:cNvSpPr/>
          <p:nvPr userDrawn="1"/>
        </p:nvSpPr>
        <p:spPr>
          <a:xfrm>
            <a:off x="3859685" y="4291412"/>
            <a:ext cx="1634067" cy="1154668"/>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93</a:t>
            </a:r>
          </a:p>
          <a:p>
            <a:r>
              <a:rPr lang="en-US" dirty="0" smtClean="0"/>
              <a:t>G: 75</a:t>
            </a:r>
          </a:p>
          <a:p>
            <a:r>
              <a:rPr lang="en-US" dirty="0" smtClean="0"/>
              <a:t>B: 10</a:t>
            </a:r>
            <a:endParaRPr lang="en-US" dirty="0"/>
          </a:p>
        </p:txBody>
      </p:sp>
      <p:sp>
        <p:nvSpPr>
          <p:cNvPr id="9" name="Rectangle 8"/>
          <p:cNvSpPr/>
          <p:nvPr userDrawn="1"/>
        </p:nvSpPr>
        <p:spPr>
          <a:xfrm>
            <a:off x="7234146" y="4291605"/>
            <a:ext cx="1634067" cy="1154668"/>
          </a:xfrm>
          <a:prstGeom prst="rect">
            <a:avLst/>
          </a:prstGeom>
          <a:solidFill>
            <a:srgbClr val="717EBD"/>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113</a:t>
            </a:r>
          </a:p>
          <a:p>
            <a:r>
              <a:rPr lang="en-US" dirty="0" smtClean="0"/>
              <a:t>G: 126</a:t>
            </a:r>
          </a:p>
          <a:p>
            <a:r>
              <a:rPr lang="en-US" dirty="0" smtClean="0"/>
              <a:t>B: 189</a:t>
            </a:r>
            <a:endParaRPr lang="en-US" dirty="0"/>
          </a:p>
        </p:txBody>
      </p:sp>
      <p:sp>
        <p:nvSpPr>
          <p:cNvPr id="10" name="Rectangle 9"/>
          <p:cNvSpPr/>
          <p:nvPr userDrawn="1"/>
        </p:nvSpPr>
        <p:spPr>
          <a:xfrm>
            <a:off x="304800" y="5486400"/>
            <a:ext cx="1634067" cy="1154668"/>
          </a:xfrm>
          <a:prstGeom prst="rect">
            <a:avLst/>
          </a:prstGeom>
          <a:solidFill>
            <a:srgbClr val="747679"/>
          </a:solidFill>
          <a:ln>
            <a:noFill/>
          </a:ln>
          <a:effectLst/>
        </p:spPr>
        <p:style>
          <a:lnRef idx="1">
            <a:schemeClr val="accent1"/>
          </a:lnRef>
          <a:fillRef idx="3">
            <a:schemeClr val="accent1"/>
          </a:fillRef>
          <a:effectRef idx="2">
            <a:schemeClr val="accent1"/>
          </a:effectRef>
          <a:fontRef idx="minor">
            <a:schemeClr val="lt1"/>
          </a:fontRef>
        </p:style>
        <p:txBody>
          <a:bodyPr lIns="504000" tIns="0" bIns="0" rtlCol="0" anchor="ctr"/>
          <a:lstStyle/>
          <a:p>
            <a:r>
              <a:rPr lang="en-US" dirty="0" smtClean="0"/>
              <a:t>R: 116</a:t>
            </a:r>
          </a:p>
          <a:p>
            <a:r>
              <a:rPr lang="en-US" dirty="0" smtClean="0"/>
              <a:t>G: 118</a:t>
            </a:r>
          </a:p>
          <a:p>
            <a:r>
              <a:rPr lang="en-US" dirty="0" smtClean="0"/>
              <a:t>B: 121</a:t>
            </a:r>
            <a:endParaRPr lang="en-US" dirty="0"/>
          </a:p>
        </p:txBody>
      </p:sp>
      <p:sp>
        <p:nvSpPr>
          <p:cNvPr id="11" name="Rectangle 10"/>
          <p:cNvSpPr/>
          <p:nvPr userDrawn="1"/>
        </p:nvSpPr>
        <p:spPr>
          <a:xfrm>
            <a:off x="5539590" y="5485184"/>
            <a:ext cx="1634067" cy="1154668"/>
          </a:xfrm>
          <a:prstGeom prst="rect">
            <a:avLst/>
          </a:prstGeom>
          <a:solidFill>
            <a:srgbClr val="4A19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74</a:t>
            </a:r>
          </a:p>
          <a:p>
            <a:r>
              <a:rPr lang="en-US" dirty="0" smtClean="0"/>
              <a:t>G: 25</a:t>
            </a:r>
          </a:p>
          <a:p>
            <a:r>
              <a:rPr lang="en-US" dirty="0" smtClean="0"/>
              <a:t>B: 19</a:t>
            </a:r>
            <a:endParaRPr lang="en-US" dirty="0"/>
          </a:p>
        </p:txBody>
      </p:sp>
      <p:sp>
        <p:nvSpPr>
          <p:cNvPr id="12" name="Rectangle 11"/>
          <p:cNvSpPr/>
          <p:nvPr userDrawn="1"/>
        </p:nvSpPr>
        <p:spPr>
          <a:xfrm>
            <a:off x="5544814" y="3190731"/>
            <a:ext cx="1634067" cy="1058333"/>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189</a:t>
            </a:r>
          </a:p>
          <a:p>
            <a:r>
              <a:rPr lang="en-US" dirty="0" smtClean="0"/>
              <a:t>G: 120</a:t>
            </a:r>
          </a:p>
          <a:p>
            <a:r>
              <a:rPr lang="en-US" dirty="0" smtClean="0"/>
              <a:t>B: 36</a:t>
            </a:r>
            <a:endParaRPr lang="en-US" dirty="0"/>
          </a:p>
        </p:txBody>
      </p:sp>
      <p:sp>
        <p:nvSpPr>
          <p:cNvPr id="13" name="Rectangle 12"/>
          <p:cNvSpPr/>
          <p:nvPr userDrawn="1"/>
        </p:nvSpPr>
        <p:spPr>
          <a:xfrm>
            <a:off x="5544444" y="4291612"/>
            <a:ext cx="1634067" cy="1154668"/>
          </a:xfrm>
          <a:prstGeom prst="rect">
            <a:avLst/>
          </a:prstGeom>
          <a:solidFill>
            <a:srgbClr val="E7B513"/>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231</a:t>
            </a:r>
          </a:p>
          <a:p>
            <a:r>
              <a:rPr lang="en-US" dirty="0" smtClean="0"/>
              <a:t>G: 181</a:t>
            </a:r>
          </a:p>
          <a:p>
            <a:r>
              <a:rPr lang="en-US" dirty="0" smtClean="0"/>
              <a:t>B: 19</a:t>
            </a:r>
            <a:endParaRPr lang="en-US" dirty="0"/>
          </a:p>
        </p:txBody>
      </p:sp>
      <p:sp>
        <p:nvSpPr>
          <p:cNvPr id="14" name="Rectangle 13"/>
          <p:cNvSpPr/>
          <p:nvPr userDrawn="1"/>
        </p:nvSpPr>
        <p:spPr>
          <a:xfrm>
            <a:off x="7239370" y="1924631"/>
            <a:ext cx="1634067" cy="1224980"/>
          </a:xfrm>
          <a:prstGeom prst="rect">
            <a:avLst/>
          </a:prstGeom>
          <a:solidFill>
            <a:srgbClr val="E8D3A5"/>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232</a:t>
            </a:r>
          </a:p>
          <a:p>
            <a:r>
              <a:rPr lang="en-US" dirty="0" smtClean="0"/>
              <a:t>G: 211</a:t>
            </a:r>
          </a:p>
          <a:p>
            <a:r>
              <a:rPr lang="en-US" dirty="0" smtClean="0"/>
              <a:t>B: 165</a:t>
            </a:r>
            <a:endParaRPr lang="en-US" dirty="0"/>
          </a:p>
        </p:txBody>
      </p:sp>
      <p:sp>
        <p:nvSpPr>
          <p:cNvPr id="15" name="Rectangle 14"/>
          <p:cNvSpPr/>
          <p:nvPr userDrawn="1"/>
        </p:nvSpPr>
        <p:spPr>
          <a:xfrm>
            <a:off x="7239370" y="3190732"/>
            <a:ext cx="1634067" cy="1058333"/>
          </a:xfrm>
          <a:prstGeom prst="rect">
            <a:avLst/>
          </a:prstGeom>
          <a:solidFill>
            <a:srgbClr val="DC91AE"/>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220</a:t>
            </a:r>
          </a:p>
          <a:p>
            <a:r>
              <a:rPr lang="en-US" dirty="0" smtClean="0"/>
              <a:t>G: 145</a:t>
            </a:r>
          </a:p>
          <a:p>
            <a:r>
              <a:rPr lang="en-US" dirty="0" smtClean="0"/>
              <a:t>B: 174</a:t>
            </a:r>
            <a:endParaRPr lang="en-US" dirty="0"/>
          </a:p>
        </p:txBody>
      </p:sp>
      <p:sp>
        <p:nvSpPr>
          <p:cNvPr id="16" name="Rectangle 15"/>
          <p:cNvSpPr/>
          <p:nvPr userDrawn="1"/>
        </p:nvSpPr>
        <p:spPr>
          <a:xfrm>
            <a:off x="304800" y="1920720"/>
            <a:ext cx="1634067" cy="1224980"/>
          </a:xfrm>
          <a:prstGeom prst="rect">
            <a:avLst/>
          </a:prstGeom>
          <a:solidFill>
            <a:srgbClr val="002147"/>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33</a:t>
            </a:r>
          </a:p>
          <a:p>
            <a:r>
              <a:rPr lang="en-US" dirty="0" smtClean="0"/>
              <a:t>B: 71</a:t>
            </a:r>
            <a:endParaRPr lang="en-US" dirty="0"/>
          </a:p>
        </p:txBody>
      </p:sp>
      <p:sp>
        <p:nvSpPr>
          <p:cNvPr id="17" name="Text Placeholder 22"/>
          <p:cNvSpPr>
            <a:spLocks noGrp="1"/>
          </p:cNvSpPr>
          <p:nvPr userDrawn="1">
            <p:ph type="body" sz="quarter" idx="13" hasCustomPrompt="1"/>
          </p:nvPr>
        </p:nvSpPr>
        <p:spPr>
          <a:xfrm>
            <a:off x="3865326" y="1269657"/>
            <a:ext cx="2887487" cy="485775"/>
          </a:xfrm>
        </p:spPr>
        <p:txBody>
          <a:bodyPr/>
          <a:lstStyle>
            <a:lvl1pPr>
              <a:buNone/>
              <a:defRPr>
                <a:solidFill>
                  <a:srgbClr val="747679"/>
                </a:solidFill>
              </a:defRPr>
            </a:lvl1pPr>
          </a:lstStyle>
          <a:p>
            <a:r>
              <a:rPr lang="en-US" dirty="0" smtClean="0"/>
              <a:t>Secondary</a:t>
            </a:r>
            <a:endParaRPr lang="en-US" dirty="0"/>
          </a:p>
        </p:txBody>
      </p:sp>
      <p:sp>
        <p:nvSpPr>
          <p:cNvPr id="18" name="Rectangle 17"/>
          <p:cNvSpPr/>
          <p:nvPr userDrawn="1"/>
        </p:nvSpPr>
        <p:spPr>
          <a:xfrm>
            <a:off x="304800" y="4289011"/>
            <a:ext cx="1634067" cy="1154668"/>
          </a:xfrm>
          <a:prstGeom prst="rect">
            <a:avLst/>
          </a:prstGeom>
          <a:solidFill>
            <a:srgbClr val="000000"/>
          </a:solidFill>
          <a:ln>
            <a:noFill/>
          </a:ln>
          <a:effectLst/>
        </p:spPr>
        <p:style>
          <a:lnRef idx="1">
            <a:schemeClr val="accent1"/>
          </a:lnRef>
          <a:fillRef idx="3">
            <a:schemeClr val="accent1"/>
          </a:fillRef>
          <a:effectRef idx="2">
            <a:schemeClr val="accent1"/>
          </a:effectRef>
          <a:fontRef idx="minor">
            <a:schemeClr val="lt1"/>
          </a:fontRef>
        </p:style>
        <p:txBody>
          <a:bodyPr lIns="504000" tIns="0" rIns="0" bIns="0" rtlCol="0" anchor="ctr" anchorCtr="0"/>
          <a:lstStyle/>
          <a:p>
            <a:r>
              <a:rPr lang="en-US" dirty="0" smtClean="0"/>
              <a:t>R: 0</a:t>
            </a:r>
          </a:p>
          <a:p>
            <a:r>
              <a:rPr lang="en-US" dirty="0" smtClean="0"/>
              <a:t>G: 0</a:t>
            </a:r>
          </a:p>
          <a:p>
            <a:r>
              <a:rPr lang="en-US" dirty="0" smtClean="0"/>
              <a:t>B: 0</a:t>
            </a:r>
            <a:endParaRPr lang="en-US" dirty="0"/>
          </a:p>
        </p:txBody>
      </p:sp>
      <p:sp>
        <p:nvSpPr>
          <p:cNvPr id="19" name="Rectangle 18"/>
          <p:cNvSpPr/>
          <p:nvPr userDrawn="1"/>
        </p:nvSpPr>
        <p:spPr>
          <a:xfrm>
            <a:off x="3859685" y="1920720"/>
            <a:ext cx="1634067" cy="1224980"/>
          </a:xfrm>
          <a:prstGeom prst="rect">
            <a:avLst/>
          </a:prstGeom>
          <a:solidFill>
            <a:srgbClr val="0082C0"/>
          </a:solidFill>
          <a:ln>
            <a:noFill/>
          </a:ln>
          <a:effectLst/>
        </p:spPr>
        <p:style>
          <a:lnRef idx="1">
            <a:schemeClr val="accent1"/>
          </a:lnRef>
          <a:fillRef idx="3">
            <a:schemeClr val="accent1"/>
          </a:fillRef>
          <a:effectRef idx="2">
            <a:schemeClr val="accent1"/>
          </a:effectRef>
          <a:fontRef idx="minor">
            <a:schemeClr val="lt1"/>
          </a:fontRef>
        </p:style>
        <p:txBody>
          <a:bodyPr lIns="504000" rIns="0" bIns="0" rtlCol="0" anchor="ctr"/>
          <a:lstStyle/>
          <a:p>
            <a:r>
              <a:rPr lang="en-US" dirty="0" smtClean="0"/>
              <a:t>R: 0</a:t>
            </a:r>
          </a:p>
          <a:p>
            <a:r>
              <a:rPr lang="en-US" dirty="0" smtClean="0"/>
              <a:t>G: 130</a:t>
            </a:r>
          </a:p>
          <a:p>
            <a:r>
              <a:rPr lang="en-US" dirty="0" smtClean="0"/>
              <a:t>B: 192</a:t>
            </a:r>
            <a:endParaRPr lang="en-US" dirty="0"/>
          </a:p>
        </p:txBody>
      </p:sp>
      <p:sp>
        <p:nvSpPr>
          <p:cNvPr id="20" name="Rectangle 19"/>
          <p:cNvSpPr/>
          <p:nvPr userDrawn="1"/>
        </p:nvSpPr>
        <p:spPr>
          <a:xfrm>
            <a:off x="5544814" y="1924629"/>
            <a:ext cx="1634067" cy="122498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lIns="504000" bIns="0" rtlCol="0" anchor="ctr"/>
          <a:lstStyle/>
          <a:p>
            <a:r>
              <a:rPr lang="en-US" dirty="0" smtClean="0"/>
              <a:t>R: 75</a:t>
            </a:r>
          </a:p>
          <a:p>
            <a:r>
              <a:rPr lang="en-US" dirty="0" smtClean="0"/>
              <a:t>G: 50</a:t>
            </a:r>
          </a:p>
          <a:p>
            <a:r>
              <a:rPr lang="en-US" dirty="0" smtClean="0"/>
              <a:t>B: 66</a:t>
            </a:r>
            <a:endParaRPr lang="en-US" dirty="0"/>
          </a:p>
        </p:txBody>
      </p:sp>
      <p:sp>
        <p:nvSpPr>
          <p:cNvPr id="23" name="Rectangle 22"/>
          <p:cNvSpPr/>
          <p:nvPr userDrawn="1"/>
        </p:nvSpPr>
        <p:spPr>
          <a:xfrm>
            <a:off x="7239000" y="5494706"/>
            <a:ext cx="1634067" cy="1154668"/>
          </a:xfrm>
          <a:prstGeom prst="rect">
            <a:avLst/>
          </a:prstGeom>
          <a:solidFill>
            <a:srgbClr val="E7E7E7"/>
          </a:solidFill>
          <a:ln>
            <a:noFill/>
          </a:ln>
          <a:effectLst/>
        </p:spPr>
        <p:style>
          <a:lnRef idx="1">
            <a:schemeClr val="accent1"/>
          </a:lnRef>
          <a:fillRef idx="3">
            <a:schemeClr val="accent1"/>
          </a:fillRef>
          <a:effectRef idx="2">
            <a:schemeClr val="accent1"/>
          </a:effectRef>
          <a:fontRef idx="minor">
            <a:schemeClr val="lt1"/>
          </a:fontRef>
        </p:style>
        <p:txBody>
          <a:bodyPr lIns="504000" rtlCol="0" anchor="ctr"/>
          <a:lstStyle/>
          <a:p>
            <a:r>
              <a:rPr lang="en-US" dirty="0" smtClean="0">
                <a:solidFill>
                  <a:schemeClr val="tx1"/>
                </a:solidFill>
              </a:rPr>
              <a:t>R: 231</a:t>
            </a:r>
          </a:p>
          <a:p>
            <a:r>
              <a:rPr lang="en-US" dirty="0" smtClean="0">
                <a:solidFill>
                  <a:schemeClr val="tx1"/>
                </a:solidFill>
              </a:rPr>
              <a:t>G: 231</a:t>
            </a:r>
          </a:p>
          <a:p>
            <a:r>
              <a:rPr lang="en-US" dirty="0" smtClean="0">
                <a:solidFill>
                  <a:schemeClr val="tx1"/>
                </a:solidFill>
              </a:rPr>
              <a:t>B: 231</a:t>
            </a:r>
            <a:endParaRPr lang="en-US" dirty="0">
              <a:solidFill>
                <a:schemeClr val="tx1"/>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245225"/>
            <a:ext cx="2133600" cy="476250"/>
          </a:xfrm>
          <a:prstGeom prst="rect">
            <a:avLst/>
          </a:prstGeom>
        </p:spPr>
        <p:txBody>
          <a:bodyPr/>
          <a:lstStyle>
            <a:lvl1pPr>
              <a:defRPr/>
            </a:lvl1pPr>
          </a:lstStyle>
          <a:p>
            <a:pPr defTabSz="457200"/>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GB" smtClean="0">
                <a:solidFill>
                  <a:srgbClr val="000000"/>
                </a:solidFill>
              </a:rPr>
              <a:t>Discoverability and the Oxford Index / Robert Faber</a:t>
            </a: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408A2BF-FF92-463F-BED7-EDF79EB6B61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601241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65D76488-C3FD-4119-973E-DF58AD723E5A}" type="datetimeFigureOut">
              <a:rPr lang="en-GB" smtClean="0"/>
              <a:t>23/11/2014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EBCAE26-D536-4BAC-8216-8085D20664CA}" type="slidenum">
              <a:rPr lang="en-GB" smtClean="0"/>
              <a:t>‹#›</a:t>
            </a:fld>
            <a:endParaRPr lang="en-GB"/>
          </a:p>
        </p:txBody>
      </p:sp>
    </p:spTree>
    <p:extLst>
      <p:ext uri="{BB962C8B-B14F-4D97-AF65-F5344CB8AC3E}">
        <p14:creationId xmlns:p14="http://schemas.microsoft.com/office/powerpoint/2010/main" val="1192712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l Cover 4">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9C132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1_General Text">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287338" y="1269657"/>
            <a:ext cx="6936756" cy="485775"/>
          </a:xfrm>
        </p:spPr>
        <p:txBody>
          <a:bodyPr tIns="0">
            <a:noAutofit/>
          </a:bodyPr>
          <a:lstStyle>
            <a:lvl1pPr marL="0" indent="0" algn="l">
              <a:spcBef>
                <a:spcPts val="0"/>
              </a:spcBef>
              <a:buFontTx/>
              <a:buNone/>
              <a:defRPr sz="3600" b="0" i="0" baseline="0">
                <a:solidFill>
                  <a:srgbClr val="002147"/>
                </a:solidFill>
                <a:latin typeface="+mj-lt"/>
              </a:defRPr>
            </a:lvl1pPr>
          </a:lstStyle>
          <a:p>
            <a:pPr lvl="0"/>
            <a:r>
              <a:rPr lang="en-US" dirty="0" smtClean="0"/>
              <a:t>Click to edit Master text styles</a:t>
            </a:r>
          </a:p>
        </p:txBody>
      </p:sp>
      <p:sp>
        <p:nvSpPr>
          <p:cNvPr id="9" name="Text Placeholder 8"/>
          <p:cNvSpPr>
            <a:spLocks noGrp="1"/>
          </p:cNvSpPr>
          <p:nvPr>
            <p:ph type="body" sz="quarter" idx="14"/>
          </p:nvPr>
        </p:nvSpPr>
        <p:spPr>
          <a:xfrm>
            <a:off x="293688" y="2110852"/>
            <a:ext cx="8566150" cy="4267723"/>
          </a:xfrm>
          <a:noFill/>
          <a:ln>
            <a:noFill/>
          </a:ln>
        </p:spPr>
        <p:txBody>
          <a:bodyPr/>
          <a:lstStyle>
            <a:lvl1pPr>
              <a:defRPr sz="2600" baseline="0">
                <a:solidFill>
                  <a:srgbClr val="777777"/>
                </a:solidFill>
              </a:defRPr>
            </a:lvl1pPr>
            <a:lvl2pPr>
              <a:defRPr baseline="0">
                <a:solidFill>
                  <a:srgbClr val="777777"/>
                </a:solidFill>
              </a:defRPr>
            </a:lvl2pPr>
            <a:lvl3pPr>
              <a:defRPr baseline="0">
                <a:solidFill>
                  <a:srgbClr val="777777"/>
                </a:solidFill>
              </a:defRPr>
            </a:lvl3pPr>
            <a:lvl4pPr>
              <a:defRPr baseline="0">
                <a:solidFill>
                  <a:srgbClr val="777777"/>
                </a:solidFill>
              </a:defRPr>
            </a:lvl4pPr>
            <a:lvl5pPr>
              <a:defRPr baseline="0">
                <a:solidFill>
                  <a:srgbClr val="777777"/>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5"/>
          </p:nvPr>
        </p:nvSpPr>
        <p:spPr/>
        <p:txBody>
          <a:bodyPr/>
          <a:lstStyle>
            <a:lvl1pPr>
              <a:defRPr/>
            </a:lvl1pPr>
          </a:lstStyle>
          <a:p>
            <a:pPr>
              <a:defRPr/>
            </a:pPr>
            <a:fld id="{0F1910A4-4ED5-4D79-9536-34EF5838D468}" type="slidenum">
              <a:rPr lang="en-US"/>
              <a:pPr>
                <a:defRPr/>
              </a:pPr>
              <a:t>‹#›</a:t>
            </a:fld>
            <a:endParaRPr lang="en-US" dirty="0"/>
          </a:p>
        </p:txBody>
      </p:sp>
    </p:spTree>
    <p:extLst>
      <p:ext uri="{BB962C8B-B14F-4D97-AF65-F5344CB8AC3E}">
        <p14:creationId xmlns:p14="http://schemas.microsoft.com/office/powerpoint/2010/main" val="96652175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8DB66C4C-F3F4-4D7E-B7B0-AC9E08AEBAD0}" type="datetimeFigureOut">
              <a:rPr lang="en-GB" smtClean="0"/>
              <a:t>23/11/2014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B808BE8-7A5E-4DBD-A7E8-2D6319AA99A7}" type="slidenum">
              <a:rPr lang="en-GB" smtClean="0"/>
              <a:t>‹#›</a:t>
            </a:fld>
            <a:endParaRPr lang="en-GB"/>
          </a:p>
        </p:txBody>
      </p:sp>
    </p:spTree>
    <p:extLst>
      <p:ext uri="{BB962C8B-B14F-4D97-AF65-F5344CB8AC3E}">
        <p14:creationId xmlns:p14="http://schemas.microsoft.com/office/powerpoint/2010/main" val="511232335"/>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picTx">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a:t>
            </a:fld>
            <a:endParaRPr lang="en-US" dirty="0"/>
          </a:p>
        </p:txBody>
      </p:sp>
    </p:spTree>
    <p:extLst>
      <p:ext uri="{BB962C8B-B14F-4D97-AF65-F5344CB8AC3E}">
        <p14:creationId xmlns:p14="http://schemas.microsoft.com/office/powerpoint/2010/main" val="41206304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Informal Cover 5">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5D4B0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nformal Cover 6">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898A1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nformal Cover 7">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4B324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nformal Cover 8">
    <p:spTree>
      <p:nvGrpSpPr>
        <p:cNvPr id="1" name=""/>
        <p:cNvGrpSpPr/>
        <p:nvPr/>
      </p:nvGrpSpPr>
      <p:grpSpPr>
        <a:xfrm>
          <a:off x="0" y="0"/>
          <a:ext cx="0" cy="0"/>
          <a:chOff x="0" y="0"/>
          <a:chExt cx="0" cy="0"/>
        </a:xfrm>
      </p:grpSpPr>
      <p:sp>
        <p:nvSpPr>
          <p:cNvPr id="8" name="Rectangle 7"/>
          <p:cNvSpPr/>
          <p:nvPr userDrawn="1"/>
        </p:nvSpPr>
        <p:spPr>
          <a:xfrm>
            <a:off x="293688" y="2242799"/>
            <a:ext cx="8568000" cy="4140000"/>
          </a:xfrm>
          <a:prstGeom prst="rect">
            <a:avLst/>
          </a:prstGeom>
          <a:solidFill>
            <a:srgbClr val="BD782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a:xfrm>
            <a:off x="720000" y="2527408"/>
            <a:ext cx="8571838" cy="443030"/>
          </a:xfrm>
        </p:spPr>
        <p:txBody>
          <a:bodyPr tIns="0" anchor="t" anchorCtr="0"/>
          <a:lstStyle>
            <a:lvl1pPr>
              <a:defRPr>
                <a:solidFill>
                  <a:srgbClr val="FFFFFF"/>
                </a:solidFill>
              </a:defRPr>
            </a:lvl1pPr>
          </a:lstStyle>
          <a:p>
            <a:r>
              <a:rPr lang="en-GB" dirty="0" smtClean="0"/>
              <a:t>Click to add title (Informal cover)</a:t>
            </a:r>
            <a:endParaRPr lang="en-US" dirty="0"/>
          </a:p>
        </p:txBody>
      </p:sp>
      <p:sp>
        <p:nvSpPr>
          <p:cNvPr id="6" name="Text Placeholder 5"/>
          <p:cNvSpPr>
            <a:spLocks noGrp="1"/>
          </p:cNvSpPr>
          <p:nvPr>
            <p:ph type="body" sz="quarter" idx="12" hasCustomPrompt="1"/>
          </p:nvPr>
        </p:nvSpPr>
        <p:spPr>
          <a:xfrm>
            <a:off x="720000" y="3012228"/>
            <a:ext cx="8572500" cy="546100"/>
          </a:xfrm>
        </p:spPr>
        <p:txBody>
          <a:bodyPr tIns="0">
            <a:normAutofit/>
          </a:bodyPr>
          <a:lstStyle>
            <a:lvl1pPr marL="0" indent="0">
              <a:spcBef>
                <a:spcPts val="0"/>
              </a:spcBef>
              <a:buFontTx/>
              <a:buNone/>
              <a:defRPr sz="2600" b="0" i="0">
                <a:solidFill>
                  <a:srgbClr val="E7E7E7"/>
                </a:solidFill>
              </a:defRPr>
            </a:lvl1pPr>
          </a:lstStyle>
          <a:p>
            <a:pPr lvl="0"/>
            <a:r>
              <a:rPr lang="en-GB" dirty="0" smtClean="0"/>
              <a:t>Click to add sub heading</a:t>
            </a:r>
          </a:p>
        </p:txBody>
      </p:sp>
      <p:sp>
        <p:nvSpPr>
          <p:cNvPr id="12" name="Text Placeholder 11"/>
          <p:cNvSpPr>
            <a:spLocks noGrp="1"/>
          </p:cNvSpPr>
          <p:nvPr>
            <p:ph type="body" sz="quarter" idx="13" hasCustomPrompt="1"/>
          </p:nvPr>
        </p:nvSpPr>
        <p:spPr>
          <a:xfrm>
            <a:off x="720000" y="3736112"/>
            <a:ext cx="8572500" cy="336516"/>
          </a:xfrm>
        </p:spPr>
        <p:txBody>
          <a:bodyPr tIns="0">
            <a:normAutofit/>
          </a:bodyPr>
          <a:lstStyle>
            <a:lvl1pPr marL="0" indent="0">
              <a:spcBef>
                <a:spcPts val="0"/>
              </a:spcBef>
              <a:buFontTx/>
              <a:buNone/>
              <a:defRPr sz="1800">
                <a:solidFill>
                  <a:srgbClr val="FFFFFF"/>
                </a:solidFill>
              </a:defRPr>
            </a:lvl1pPr>
          </a:lstStyle>
          <a:p>
            <a:pPr lvl="0"/>
            <a:r>
              <a:rPr lang="en-GB" dirty="0" smtClean="0"/>
              <a:t>Click to add presenter name</a:t>
            </a:r>
          </a:p>
        </p:txBody>
      </p:sp>
      <p:sp>
        <p:nvSpPr>
          <p:cNvPr id="14" name="Text Placeholder 13"/>
          <p:cNvSpPr>
            <a:spLocks noGrp="1"/>
          </p:cNvSpPr>
          <p:nvPr>
            <p:ph type="body" sz="quarter" idx="14" hasCustomPrompt="1"/>
          </p:nvPr>
        </p:nvSpPr>
        <p:spPr>
          <a:xfrm>
            <a:off x="720000" y="4006696"/>
            <a:ext cx="8566150" cy="1503836"/>
          </a:xfrm>
        </p:spPr>
        <p:txBody>
          <a:bodyPr tIns="0">
            <a:noAutofit/>
          </a:bodyPr>
          <a:lstStyle>
            <a:lvl1pPr marL="0" indent="0">
              <a:spcBef>
                <a:spcPts val="0"/>
              </a:spcBef>
              <a:buFontTx/>
              <a:buNone/>
              <a:defRPr sz="1800">
                <a:solidFill>
                  <a:srgbClr val="E7E7E7"/>
                </a:solidFill>
              </a:defRPr>
            </a:lvl1pPr>
          </a:lstStyle>
          <a:p>
            <a:pPr lvl="0"/>
            <a:r>
              <a:rPr lang="en-GB" dirty="0" smtClean="0"/>
              <a:t>Click to add date</a:t>
            </a: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88000" y="0"/>
            <a:ext cx="6936094" cy="1269916"/>
          </a:xfrm>
          <a:prstGeom prst="rect">
            <a:avLst/>
          </a:prstGeom>
        </p:spPr>
        <p:txBody>
          <a:bodyPr vert="horz" lIns="0" tIns="45720" rIns="0" bIns="0" rtlCol="0" anchor="b" anchorCtr="0">
            <a:normAutofit/>
          </a:bodyPr>
          <a:lstStyle/>
          <a:p>
            <a:r>
              <a:rPr lang="en-GB" dirty="0" smtClean="0"/>
              <a:t>Click to edit Master title style</a:t>
            </a:r>
            <a:endParaRPr lang="en-US" dirty="0"/>
          </a:p>
        </p:txBody>
      </p:sp>
      <p:sp>
        <p:nvSpPr>
          <p:cNvPr id="3" name="Text Placeholder 2"/>
          <p:cNvSpPr>
            <a:spLocks noGrp="1"/>
          </p:cNvSpPr>
          <p:nvPr>
            <p:ph type="body" idx="1"/>
          </p:nvPr>
        </p:nvSpPr>
        <p:spPr>
          <a:xfrm>
            <a:off x="288000" y="2116524"/>
            <a:ext cx="8572904" cy="3954427"/>
          </a:xfrm>
          <a:prstGeom prst="rect">
            <a:avLst/>
          </a:prstGeom>
        </p:spPr>
        <p:txBody>
          <a:bodyPr vert="horz" lIns="0" tIns="45720" rIns="0" bIns="0" rtlCol="0">
            <a:normAutofit/>
          </a:body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Footer Placeholder 4"/>
          <p:cNvSpPr>
            <a:spLocks noGrp="1"/>
          </p:cNvSpPr>
          <p:nvPr>
            <p:ph type="ftr" sz="quarter" idx="3"/>
          </p:nvPr>
        </p:nvSpPr>
        <p:spPr>
          <a:xfrm>
            <a:off x="631099" y="6402360"/>
            <a:ext cx="8136937" cy="365125"/>
          </a:xfrm>
          <a:prstGeom prst="rect">
            <a:avLst/>
          </a:prstGeom>
        </p:spPr>
        <p:txBody>
          <a:bodyPr vert="horz" lIns="0" tIns="0" rIns="0" bIns="0" rtlCol="0" anchor="ctr"/>
          <a:lstStyle>
            <a:lvl1pPr algn="l">
              <a:defRPr sz="1100" b="1">
                <a:solidFill>
                  <a:srgbClr val="002147"/>
                </a:solidFill>
              </a:defRPr>
            </a:lvl1pPr>
          </a:lstStyle>
          <a:p>
            <a:r>
              <a:rPr lang="en-US" dirty="0" smtClean="0"/>
              <a:t>Presentation name </a:t>
            </a:r>
            <a:r>
              <a:rPr lang="en-US" b="0" dirty="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4"/>
          </p:nvPr>
        </p:nvSpPr>
        <p:spPr>
          <a:xfrm>
            <a:off x="288000" y="6391598"/>
            <a:ext cx="343099" cy="360000"/>
          </a:xfrm>
          <a:prstGeom prst="rect">
            <a:avLst/>
          </a:prstGeom>
        </p:spPr>
        <p:txBody>
          <a:bodyPr vert="horz" lIns="0" tIns="45720" rIns="0" bIns="0" rtlCol="0" anchor="ctr" anchorCtr="0"/>
          <a:lstStyle>
            <a:lvl1pPr algn="l">
              <a:defRPr sz="1100" b="0">
                <a:solidFill>
                  <a:schemeClr val="tx1">
                    <a:tint val="75000"/>
                  </a:schemeClr>
                </a:solidFill>
              </a:defRPr>
            </a:lvl1pPr>
          </a:lstStyle>
          <a:p>
            <a:fld id="{01220978-8253-124C-B391-04AC4DA943D1}" type="slidenum">
              <a:rPr lang="en-US" smtClean="0"/>
              <a:pPr/>
              <a:t>‹#›</a:t>
            </a:fld>
            <a:endParaRPr lang="en-US" dirty="0"/>
          </a:p>
        </p:txBody>
      </p:sp>
      <p:cxnSp>
        <p:nvCxnSpPr>
          <p:cNvPr id="9" name="Straight Connector 8"/>
          <p:cNvCxnSpPr/>
          <p:nvPr/>
        </p:nvCxnSpPr>
        <p:spPr>
          <a:xfrm>
            <a:off x="288000" y="1917767"/>
            <a:ext cx="8568937" cy="1588"/>
          </a:xfrm>
          <a:prstGeom prst="line">
            <a:avLst/>
          </a:prstGeom>
          <a:ln w="7620" cap="flat" cmpd="sng" algn="ctr">
            <a:solidFill>
              <a:srgbClr val="002147"/>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10" name="Picture 9" descr="8010_Powerpoint_Page.jpg"/>
          <p:cNvPicPr>
            <a:picLocks noChangeAspect="1"/>
          </p:cNvPicPr>
          <p:nvPr userDrawn="1"/>
        </p:nvPicPr>
        <p:blipFill>
          <a:blip r:embed="rId54"/>
          <a:srcRect t="822" b="77175"/>
          <a:stretch>
            <a:fillRect/>
          </a:stretch>
        </p:blipFill>
        <p:spPr>
          <a:xfrm>
            <a:off x="7281104" y="0"/>
            <a:ext cx="1585696" cy="1589088"/>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83"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15" r:id="rId14"/>
    <p:sldLayoutId id="2147483716" r:id="rId15"/>
    <p:sldLayoutId id="2147483663" r:id="rId16"/>
    <p:sldLayoutId id="2147483704" r:id="rId17"/>
    <p:sldLayoutId id="2147483705" r:id="rId18"/>
    <p:sldLayoutId id="2147483706" r:id="rId19"/>
    <p:sldLayoutId id="2147483707" r:id="rId20"/>
    <p:sldLayoutId id="2147483708" r:id="rId21"/>
    <p:sldLayoutId id="2147483709" r:id="rId22"/>
    <p:sldLayoutId id="2147483710" r:id="rId23"/>
    <p:sldLayoutId id="2147483711" r:id="rId24"/>
    <p:sldLayoutId id="2147483712" r:id="rId25"/>
    <p:sldLayoutId id="2147483713" r:id="rId26"/>
    <p:sldLayoutId id="2147483714" r:id="rId27"/>
    <p:sldLayoutId id="2147483717" r:id="rId28"/>
    <p:sldLayoutId id="2147483650" r:id="rId29"/>
    <p:sldLayoutId id="2147483718" r:id="rId30"/>
    <p:sldLayoutId id="2147483665" r:id="rId31"/>
    <p:sldLayoutId id="2147483677" r:id="rId32"/>
    <p:sldLayoutId id="2147483678" r:id="rId33"/>
    <p:sldLayoutId id="2147483667" r:id="rId34"/>
    <p:sldLayoutId id="2147483669" r:id="rId35"/>
    <p:sldLayoutId id="2147483671" r:id="rId36"/>
    <p:sldLayoutId id="2147483673" r:id="rId37"/>
    <p:sldLayoutId id="2147483675" r:id="rId38"/>
    <p:sldLayoutId id="2147483684" r:id="rId39"/>
    <p:sldLayoutId id="2147483686" r:id="rId40"/>
    <p:sldLayoutId id="2147483687" r:id="rId41"/>
    <p:sldLayoutId id="2147483688" r:id="rId42"/>
    <p:sldLayoutId id="2147483689" r:id="rId43"/>
    <p:sldLayoutId id="2147483690" r:id="rId44"/>
    <p:sldLayoutId id="2147483691" r:id="rId45"/>
    <p:sldLayoutId id="2147483692" r:id="rId46"/>
    <p:sldLayoutId id="2147483685" r:id="rId47"/>
    <p:sldLayoutId id="2147483719" r:id="rId48"/>
    <p:sldLayoutId id="2147483720" r:id="rId49"/>
    <p:sldLayoutId id="2147483721" r:id="rId50"/>
    <p:sldLayoutId id="2147483723" r:id="rId51"/>
    <p:sldLayoutId id="2147483724" r:id="rId52"/>
  </p:sldLayoutIdLst>
  <p:hf hdr="0" dt="0"/>
  <p:txStyles>
    <p:titleStyle>
      <a:lvl1pPr algn="l" defTabSz="457200" rtl="0" eaLnBrk="1" latinLnBrk="0" hangingPunct="1">
        <a:spcBef>
          <a:spcPct val="0"/>
        </a:spcBef>
        <a:buNone/>
        <a:defRPr sz="2600" b="1" kern="1200">
          <a:solidFill>
            <a:srgbClr val="002147"/>
          </a:solidFill>
          <a:latin typeface="+mj-lt"/>
          <a:ea typeface="+mj-ea"/>
          <a:cs typeface="+mj-cs"/>
        </a:defRPr>
      </a:lvl1pPr>
    </p:titleStyle>
    <p:bodyStyle>
      <a:lvl1pPr marL="266700" indent="-266700" algn="l" defTabSz="457200" rtl="0" eaLnBrk="1" latinLnBrk="0" hangingPunct="1">
        <a:spcBef>
          <a:spcPct val="20000"/>
        </a:spcBef>
        <a:buFont typeface="Arial"/>
        <a:buChar char="•"/>
        <a:defRPr sz="2400" kern="1200">
          <a:solidFill>
            <a:srgbClr val="000000"/>
          </a:solidFill>
          <a:latin typeface="+mn-lt"/>
          <a:ea typeface="+mn-ea"/>
          <a:cs typeface="+mn-cs"/>
        </a:defRPr>
      </a:lvl1pPr>
      <a:lvl2pPr marL="625475" indent="-358775" algn="l" defTabSz="457200" rtl="0" eaLnBrk="1" latinLnBrk="0" hangingPunct="1">
        <a:spcBef>
          <a:spcPct val="20000"/>
        </a:spcBef>
        <a:buFont typeface="Arial"/>
        <a:buChar char="–"/>
        <a:defRPr sz="2400" kern="1200">
          <a:solidFill>
            <a:srgbClr val="000000"/>
          </a:solidFill>
          <a:latin typeface="+mn-lt"/>
          <a:ea typeface="+mn-ea"/>
          <a:cs typeface="+mn-cs"/>
        </a:defRPr>
      </a:lvl2pPr>
      <a:lvl3pPr marL="892175" indent="-266700" algn="l" defTabSz="457200" rtl="0" eaLnBrk="1" latinLnBrk="0" hangingPunct="1">
        <a:spcBef>
          <a:spcPct val="20000"/>
        </a:spcBef>
        <a:buFont typeface="Arial"/>
        <a:buChar char="•"/>
        <a:defRPr sz="2000" kern="1200">
          <a:solidFill>
            <a:srgbClr val="000000"/>
          </a:solidFill>
          <a:latin typeface="+mn-lt"/>
          <a:ea typeface="+mn-ea"/>
          <a:cs typeface="+mn-cs"/>
        </a:defRPr>
      </a:lvl3pPr>
      <a:lvl4pPr marL="1168400" indent="-276225" algn="l" defTabSz="457200" rtl="0" eaLnBrk="1" latinLnBrk="0" hangingPunct="1">
        <a:spcBef>
          <a:spcPct val="20000"/>
        </a:spcBef>
        <a:buFont typeface="Arial"/>
        <a:buChar char="–"/>
        <a:defRPr sz="2000" kern="1200">
          <a:solidFill>
            <a:srgbClr val="000000"/>
          </a:solidFill>
          <a:latin typeface="+mn-lt"/>
          <a:ea typeface="+mn-ea"/>
          <a:cs typeface="+mn-cs"/>
        </a:defRPr>
      </a:lvl4pPr>
      <a:lvl5pPr marL="1343025" indent="-174625" algn="l" defTabSz="457200" rtl="0" eaLnBrk="1" latinLnBrk="0" hangingPunct="1">
        <a:spcBef>
          <a:spcPct val="20000"/>
        </a:spcBef>
        <a:buFont typeface="Arial"/>
        <a:buChar char="»"/>
        <a:defRPr sz="1600" kern="1200">
          <a:solidFill>
            <a:srgbClr val="00000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48.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5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101.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34.xml"/><Relationship Id="rId1" Type="http://schemas.openxmlformats.org/officeDocument/2006/relationships/slideLayout" Target="../slideLayouts/slideLayout2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118.jpeg"/><Relationship Id="rId1" Type="http://schemas.openxmlformats.org/officeDocument/2006/relationships/slideLayout" Target="../slideLayouts/slideLayout17.xml"/></Relationships>
</file>

<file path=ppt/slides/_rels/slide104.xml.rels><?xml version="1.0" encoding="UTF-8" standalone="yes"?>
<Relationships xmlns="http://schemas.openxmlformats.org/package/2006/relationships"><Relationship Id="rId3" Type="http://schemas.openxmlformats.org/officeDocument/2006/relationships/hyperlink" Target="http://www.oup.com/uk/academic/online/librarians" TargetMode="External"/><Relationship Id="rId2" Type="http://schemas.openxmlformats.org/officeDocument/2006/relationships/image" Target="../media/image119.png"/><Relationship Id="rId1" Type="http://schemas.openxmlformats.org/officeDocument/2006/relationships/slideLayout" Target="../slideLayouts/slideLayout29.xml"/><Relationship Id="rId5" Type="http://schemas.openxmlformats.org/officeDocument/2006/relationships/hyperlink" Target="Crossword%20help%20with%20the%20OED.wmv" TargetMode="External"/><Relationship Id="rId4" Type="http://schemas.openxmlformats.org/officeDocument/2006/relationships/hyperlink" Target="ORO%20short%20introduction.pptx" TargetMode="External"/></Relationships>
</file>

<file path=ppt/slides/_rels/slide105.xml.rels><?xml version="1.0" encoding="UTF-8" standalone="yes"?>
<Relationships xmlns="http://schemas.openxmlformats.org/package/2006/relationships"><Relationship Id="rId3" Type="http://schemas.openxmlformats.org/officeDocument/2006/relationships/hyperlink" Target="ORO%20short%20introduction.pptx" TargetMode="External"/><Relationship Id="rId2" Type="http://schemas.openxmlformats.org/officeDocument/2006/relationships/hyperlink" Target="http://www.oup.com/uk/academic/online/librarians" TargetMode="External"/><Relationship Id="rId1" Type="http://schemas.openxmlformats.org/officeDocument/2006/relationships/slideLayout" Target="../slideLayouts/slideLayout29.xml"/><Relationship Id="rId5" Type="http://schemas.openxmlformats.org/officeDocument/2006/relationships/image" Target="../media/image120.png"/><Relationship Id="rId4" Type="http://schemas.openxmlformats.org/officeDocument/2006/relationships/hyperlink" Target="Crossword%20help%20with%20the%20OED.wmv" TargetMode="External"/></Relationships>
</file>

<file path=ppt/slides/_rels/slide106.xml.rels><?xml version="1.0" encoding="UTF-8" standalone="yes"?>
<Relationships xmlns="http://schemas.openxmlformats.org/package/2006/relationships"><Relationship Id="rId8" Type="http://schemas.openxmlformats.org/officeDocument/2006/relationships/image" Target="../media/image124.png"/><Relationship Id="rId3" Type="http://schemas.openxmlformats.org/officeDocument/2006/relationships/hyperlink" Target="http://www.oup.com/uk/academic/online/librarians" TargetMode="External"/><Relationship Id="rId7" Type="http://schemas.openxmlformats.org/officeDocument/2006/relationships/image" Target="../media/image123.png"/><Relationship Id="rId2" Type="http://schemas.openxmlformats.org/officeDocument/2006/relationships/notesSlide" Target="../notesSlides/notesSlide35.xml"/><Relationship Id="rId1" Type="http://schemas.openxmlformats.org/officeDocument/2006/relationships/slideLayout" Target="../slideLayouts/slideLayout29.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6.png"/><Relationship Id="rId10" Type="http://schemas.openxmlformats.org/officeDocument/2006/relationships/image" Target="../media/image126.png"/><Relationship Id="rId4" Type="http://schemas.openxmlformats.org/officeDocument/2006/relationships/image" Target="../media/image121.png"/><Relationship Id="rId9" Type="http://schemas.openxmlformats.org/officeDocument/2006/relationships/image" Target="../media/image125.png"/></Relationships>
</file>

<file path=ppt/slides/_rels/slide107.xml.rels><?xml version="1.0" encoding="UTF-8" standalone="yes"?>
<Relationships xmlns="http://schemas.openxmlformats.org/package/2006/relationships"><Relationship Id="rId8" Type="http://schemas.openxmlformats.org/officeDocument/2006/relationships/image" Target="../media/image125.png"/><Relationship Id="rId3" Type="http://schemas.openxmlformats.org/officeDocument/2006/relationships/hyperlink" Target="http://www.oup.com/uk/academic/online/librarians/shortintros/shortintrosru/" TargetMode="External"/><Relationship Id="rId7" Type="http://schemas.openxmlformats.org/officeDocument/2006/relationships/image" Target="../media/image124.png"/><Relationship Id="rId2" Type="http://schemas.openxmlformats.org/officeDocument/2006/relationships/notesSlide" Target="../notesSlides/notesSlide36.xml"/><Relationship Id="rId1" Type="http://schemas.openxmlformats.org/officeDocument/2006/relationships/slideLayout" Target="../slideLayouts/slideLayout29.xml"/><Relationship Id="rId6" Type="http://schemas.openxmlformats.org/officeDocument/2006/relationships/image" Target="../media/image123.png"/><Relationship Id="rId5" Type="http://schemas.openxmlformats.org/officeDocument/2006/relationships/image" Target="../media/image122.png"/><Relationship Id="rId10" Type="http://schemas.openxmlformats.org/officeDocument/2006/relationships/image" Target="../media/image127.png"/><Relationship Id="rId4" Type="http://schemas.openxmlformats.org/officeDocument/2006/relationships/image" Target="../media/image6.png"/><Relationship Id="rId9" Type="http://schemas.openxmlformats.org/officeDocument/2006/relationships/image" Target="../media/image126.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11.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image" Target="../media/image13.png"/><Relationship Id="rId1" Type="http://schemas.openxmlformats.org/officeDocument/2006/relationships/slideLayout" Target="../slideLayouts/slideLayout49.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3" Type="http://schemas.openxmlformats.org/officeDocument/2006/relationships/hyperlink" Target="http://www.oxfordhandbooks.com/" TargetMode="External"/><Relationship Id="rId2" Type="http://schemas.openxmlformats.org/officeDocument/2006/relationships/image" Target="../media/image128.png"/><Relationship Id="rId1" Type="http://schemas.openxmlformats.org/officeDocument/2006/relationships/slideLayout" Target="../slideLayouts/slideLayout32.xml"/></Relationships>
</file>

<file path=ppt/slides/_rels/slide111.xml.rels><?xml version="1.0" encoding="UTF-8" standalone="yes"?>
<Relationships xmlns="http://schemas.openxmlformats.org/package/2006/relationships"><Relationship Id="rId3" Type="http://schemas.openxmlformats.org/officeDocument/2006/relationships/hyperlink" Target="http://www.oxfordhandbooks.com/" TargetMode="External"/><Relationship Id="rId2" Type="http://schemas.openxmlformats.org/officeDocument/2006/relationships/image" Target="../media/image128.png"/><Relationship Id="rId1" Type="http://schemas.openxmlformats.org/officeDocument/2006/relationships/slideLayout" Target="../slideLayouts/slideLayout32.xml"/><Relationship Id="rId4" Type="http://schemas.openxmlformats.org/officeDocument/2006/relationships/hyperlink" Target="http://www.oxfordhandboks.com/" TargetMode="External"/></Relationships>
</file>

<file path=ppt/slides/_rels/slide112.xml.rels><?xml version="1.0" encoding="UTF-8" standalone="yes"?>
<Relationships xmlns="http://schemas.openxmlformats.org/package/2006/relationships"><Relationship Id="rId3" Type="http://schemas.openxmlformats.org/officeDocument/2006/relationships/hyperlink" Target="http://www.oxfordhandbooks.com/" TargetMode="External"/><Relationship Id="rId2" Type="http://schemas.openxmlformats.org/officeDocument/2006/relationships/image" Target="../media/image129.png"/><Relationship Id="rId1" Type="http://schemas.openxmlformats.org/officeDocument/2006/relationships/slideLayout" Target="../slideLayouts/slideLayout32.xml"/></Relationships>
</file>

<file path=ppt/slides/_rels/slide113.xml.rels><?xml version="1.0" encoding="UTF-8" standalone="yes"?>
<Relationships xmlns="http://schemas.openxmlformats.org/package/2006/relationships"><Relationship Id="rId2" Type="http://schemas.openxmlformats.org/officeDocument/2006/relationships/image" Target="../media/image130.png"/><Relationship Id="rId1" Type="http://schemas.openxmlformats.org/officeDocument/2006/relationships/slideLayout" Target="../slideLayouts/slideLayout51.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9.xml"/></Relationships>
</file>

<file path=ppt/slides/_rels/slide11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38.xml"/><Relationship Id="rId1" Type="http://schemas.openxmlformats.org/officeDocument/2006/relationships/slideLayout" Target="../slideLayouts/slideLayout49.xml"/></Relationships>
</file>

<file path=ppt/slides/_rels/slide116.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39.xml"/><Relationship Id="rId1" Type="http://schemas.openxmlformats.org/officeDocument/2006/relationships/slideLayout" Target="../slideLayouts/slideLayout49.xml"/></Relationships>
</file>

<file path=ppt/slides/_rels/slide117.xml.rels><?xml version="1.0" encoding="UTF-8" standalone="yes"?>
<Relationships xmlns="http://schemas.openxmlformats.org/package/2006/relationships"><Relationship Id="rId2" Type="http://schemas.openxmlformats.org/officeDocument/2006/relationships/image" Target="../media/image133.png"/><Relationship Id="rId1" Type="http://schemas.openxmlformats.org/officeDocument/2006/relationships/slideLayout" Target="../slideLayouts/slideLayout51.xml"/></Relationships>
</file>

<file path=ppt/slides/_rels/slide118.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51.xml"/></Relationships>
</file>

<file path=ppt/slides/_rels/slide119.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40.xml"/><Relationship Id="rId1" Type="http://schemas.openxmlformats.org/officeDocument/2006/relationships/slideLayout" Target="../slideLayouts/slideLayout49.xml"/><Relationship Id="rId6" Type="http://schemas.openxmlformats.org/officeDocument/2006/relationships/image" Target="../media/image138.png"/><Relationship Id="rId5" Type="http://schemas.openxmlformats.org/officeDocument/2006/relationships/image" Target="../media/image137.jpeg"/><Relationship Id="rId4" Type="http://schemas.openxmlformats.org/officeDocument/2006/relationships/image" Target="../media/image136.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png"/><Relationship Id="rId1" Type="http://schemas.openxmlformats.org/officeDocument/2006/relationships/slideLayout" Target="../slideLayouts/slideLayout4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2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41.xml"/><Relationship Id="rId1" Type="http://schemas.openxmlformats.org/officeDocument/2006/relationships/slideLayout" Target="../slideLayouts/slideLayout49.xml"/></Relationships>
</file>

<file path=ppt/slides/_rels/slide121.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42.xml"/><Relationship Id="rId1" Type="http://schemas.openxmlformats.org/officeDocument/2006/relationships/slideLayout" Target="../slideLayouts/slideLayout49.xml"/><Relationship Id="rId4" Type="http://schemas.openxmlformats.org/officeDocument/2006/relationships/image" Target="../media/image141.png"/></Relationships>
</file>

<file path=ppt/slides/_rels/slide1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43.xml"/><Relationship Id="rId1" Type="http://schemas.openxmlformats.org/officeDocument/2006/relationships/slideLayout" Target="../slideLayouts/slideLayout49.xml"/><Relationship Id="rId4" Type="http://schemas.openxmlformats.org/officeDocument/2006/relationships/image" Target="../media/image143.png"/></Relationships>
</file>

<file path=ppt/slides/_rels/slide123.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44.xml"/><Relationship Id="rId1" Type="http://schemas.openxmlformats.org/officeDocument/2006/relationships/slideLayout" Target="../slideLayouts/slideLayout49.xml"/></Relationships>
</file>

<file path=ppt/slides/_rels/slide12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45.xml"/><Relationship Id="rId1" Type="http://schemas.openxmlformats.org/officeDocument/2006/relationships/slideLayout" Target="../slideLayouts/slideLayout30.xml"/><Relationship Id="rId5" Type="http://schemas.openxmlformats.org/officeDocument/2006/relationships/hyperlink" Target="mailto:marcin.dembowski@oup.com" TargetMode="External"/><Relationship Id="rId4" Type="http://schemas.openxmlformats.org/officeDocument/2006/relationships/image" Target="../media/image6.png"/></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49.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51.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51.xml"/></Relationships>
</file>

<file path=ppt/slides/_rels/slide16.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9.xml"/><Relationship Id="rId1" Type="http://schemas.openxmlformats.org/officeDocument/2006/relationships/slideLayout" Target="../slideLayouts/slideLayout49.xml"/></Relationships>
</file>

<file path=ppt/slides/_rels/slide1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4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9.xml"/></Relationships>
</file>

<file path=ppt/slides/_rels/slide20.xml.rels><?xml version="1.0" encoding="UTF-8" standalone="yes"?>
<Relationships xmlns="http://schemas.openxmlformats.org/package/2006/relationships"><Relationship Id="rId8" Type="http://schemas.openxmlformats.org/officeDocument/2006/relationships/diagramData" Target="../diagrams/data1.xml"/><Relationship Id="rId3" Type="http://schemas.openxmlformats.org/officeDocument/2006/relationships/image" Target="../media/image36.jpeg"/><Relationship Id="rId7" Type="http://schemas.openxmlformats.org/officeDocument/2006/relationships/image" Target="../media/image40.jpeg"/><Relationship Id="rId12" Type="http://schemas.microsoft.com/office/2007/relationships/diagramDrawing" Target="../diagrams/drawing1.xml"/><Relationship Id="rId2" Type="http://schemas.openxmlformats.org/officeDocument/2006/relationships/notesSlide" Target="../notesSlides/notesSlide11.xml"/><Relationship Id="rId1" Type="http://schemas.openxmlformats.org/officeDocument/2006/relationships/slideLayout" Target="../slideLayouts/slideLayout29.xml"/><Relationship Id="rId6" Type="http://schemas.openxmlformats.org/officeDocument/2006/relationships/image" Target="../media/image39.jpeg"/><Relationship Id="rId11" Type="http://schemas.openxmlformats.org/officeDocument/2006/relationships/diagramColors" Target="../diagrams/colors1.xml"/><Relationship Id="rId5" Type="http://schemas.openxmlformats.org/officeDocument/2006/relationships/image" Target="../media/image38.jpeg"/><Relationship Id="rId10" Type="http://schemas.openxmlformats.org/officeDocument/2006/relationships/diagramQuickStyle" Target="../diagrams/quickStyle1.xml"/><Relationship Id="rId4" Type="http://schemas.openxmlformats.org/officeDocument/2006/relationships/image" Target="../media/image37.jpeg"/><Relationship Id="rId9" Type="http://schemas.openxmlformats.org/officeDocument/2006/relationships/diagramLayout" Target="../diagrams/layout1.xml"/></Relationships>
</file>

<file path=ppt/slides/_rels/slide21.xml.rels><?xml version="1.0" encoding="UTF-8" standalone="yes"?>
<Relationships xmlns="http://schemas.openxmlformats.org/package/2006/relationships"><Relationship Id="rId8" Type="http://schemas.openxmlformats.org/officeDocument/2006/relationships/image" Target="../media/image47.jpeg"/><Relationship Id="rId13" Type="http://schemas.openxmlformats.org/officeDocument/2006/relationships/image" Target="../media/image52.jpeg"/><Relationship Id="rId3" Type="http://schemas.openxmlformats.org/officeDocument/2006/relationships/image" Target="../media/image42.jpeg"/><Relationship Id="rId7" Type="http://schemas.openxmlformats.org/officeDocument/2006/relationships/image" Target="../media/image46.jpeg"/><Relationship Id="rId12" Type="http://schemas.openxmlformats.org/officeDocument/2006/relationships/image" Target="../media/image51.jpeg"/><Relationship Id="rId2" Type="http://schemas.openxmlformats.org/officeDocument/2006/relationships/image" Target="../media/image41.jpeg"/><Relationship Id="rId1" Type="http://schemas.openxmlformats.org/officeDocument/2006/relationships/slideLayout" Target="../slideLayouts/slideLayout29.xml"/><Relationship Id="rId6" Type="http://schemas.openxmlformats.org/officeDocument/2006/relationships/image" Target="../media/image45.jpeg"/><Relationship Id="rId11" Type="http://schemas.openxmlformats.org/officeDocument/2006/relationships/image" Target="../media/image50.jpeg"/><Relationship Id="rId5" Type="http://schemas.openxmlformats.org/officeDocument/2006/relationships/image" Target="../media/image44.jpeg"/><Relationship Id="rId10" Type="http://schemas.openxmlformats.org/officeDocument/2006/relationships/image" Target="../media/image49.jpeg"/><Relationship Id="rId4" Type="http://schemas.openxmlformats.org/officeDocument/2006/relationships/image" Target="../media/image43.jpeg"/><Relationship Id="rId9" Type="http://schemas.openxmlformats.org/officeDocument/2006/relationships/image" Target="../media/image48.jpeg"/><Relationship Id="rId14" Type="http://schemas.openxmlformats.org/officeDocument/2006/relationships/image" Target="../media/image53.jpe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2.xml"/></Relationships>
</file>

<file path=ppt/slides/_rels/slide2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52.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52.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8.xml"/></Relationships>
</file>

<file path=ppt/slides/_rels/slide38.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39.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4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32.xml"/></Relationships>
</file>

<file path=ppt/slides/_rels/slide4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52.xml"/><Relationship Id="rId4" Type="http://schemas.openxmlformats.org/officeDocument/2006/relationships/image" Target="../media/image71.png"/></Relationships>
</file>

<file path=ppt/slides/_rels/slide4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52.xml"/></Relationships>
</file>

<file path=ppt/slides/_rels/slide4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52.xml"/></Relationships>
</file>

<file path=ppt/slides/_rels/slide4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52.xml"/></Relationships>
</file>

<file path=ppt/slides/_rels/slide4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52.xml"/></Relationships>
</file>

<file path=ppt/slides/_rels/slide45.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8.xml"/></Relationships>
</file>

<file path=ppt/slides/_rels/slide4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48.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48.xml"/></Relationships>
</file>

<file path=ppt/slides/_rels/slide4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48.xml"/></Relationships>
</file>

<file path=ppt/slides/_rels/slide4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5.xml"/><Relationship Id="rId1" Type="http://schemas.openxmlformats.org/officeDocument/2006/relationships/slideLayout" Target="../slideLayouts/slideLayout49.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9.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6.xml"/><Relationship Id="rId1" Type="http://schemas.openxmlformats.org/officeDocument/2006/relationships/slideLayout" Target="../slideLayouts/slideLayout49.xml"/></Relationships>
</file>

<file path=ppt/slides/_rels/slide5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52.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49.xml"/></Relationships>
</file>

<file path=ppt/slides/_rels/slide5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55.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52.xml"/></Relationships>
</file>

<file path=ppt/slides/_rels/slide56.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1.xml"/><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4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9.xml"/></Relationships>
</file>

<file path=ppt/slides/_rels/slide60.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notesSlide" Target="../notesSlides/notesSlide18.xml"/><Relationship Id="rId1" Type="http://schemas.openxmlformats.org/officeDocument/2006/relationships/slideLayout" Target="../slideLayouts/slideLayout4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xml"/><Relationship Id="rId1" Type="http://schemas.openxmlformats.org/officeDocument/2006/relationships/slideLayout" Target="../slideLayouts/slideLayout48.xml"/><Relationship Id="rId4" Type="http://schemas.openxmlformats.org/officeDocument/2006/relationships/image" Target="../media/image101.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1.xml"/><Relationship Id="rId1" Type="http://schemas.openxmlformats.org/officeDocument/2006/relationships/slideLayout" Target="../slideLayouts/slideLayout48.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66.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48.xml"/></Relationships>
</file>

<file path=ppt/slides/_rels/slide67.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4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9.xml"/></Relationships>
</file>

<file path=ppt/slides/_rels/slide69.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48.xml"/></Relationships>
</file>

<file path=ppt/slides/_rels/slide7.xml.rels><?xml version="1.0" encoding="UTF-8" standalone="yes"?>
<Relationships xmlns="http://schemas.openxmlformats.org/package/2006/relationships"><Relationship Id="rId8" Type="http://schemas.openxmlformats.org/officeDocument/2006/relationships/image" Target="../media/image9.gif"/><Relationship Id="rId3" Type="http://schemas.openxmlformats.org/officeDocument/2006/relationships/hyperlink" Target="http://blog.oxforddictionaries.com/" TargetMode="External"/><Relationship Id="rId7" Type="http://schemas.openxmlformats.org/officeDocument/2006/relationships/hyperlink" Target="http://www.oxfordlanguagedictionaries.com/" TargetMode="Externa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hyperlink" Target="http://www.oed.com/" TargetMode="External"/><Relationship Id="rId10" Type="http://schemas.openxmlformats.org/officeDocument/2006/relationships/image" Target="../media/image10.gif"/><Relationship Id="rId4" Type="http://schemas.openxmlformats.org/officeDocument/2006/relationships/image" Target="../media/image7.gif"/><Relationship Id="rId9" Type="http://schemas.openxmlformats.org/officeDocument/2006/relationships/hyperlink" Target="http://oxforddictionaries.com/page/about_world/about-" TargetMode="Externa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9.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2.xml.rels><?xml version="1.0" encoding="UTF-8" standalone="yes"?>
<Relationships xmlns="http://schemas.openxmlformats.org/package/2006/relationships"><Relationship Id="rId2" Type="http://schemas.openxmlformats.org/officeDocument/2006/relationships/image" Target="../media/image106.jpg"/><Relationship Id="rId1" Type="http://schemas.openxmlformats.org/officeDocument/2006/relationships/slideLayout" Target="../slideLayouts/slideLayout49.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4.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49.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8.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7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8.xml"/></Relationships>
</file>

<file path=ppt/slides/_rels/slide7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4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48.xml"/></Relationships>
</file>

<file path=ppt/slides/_rels/slide81.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48.xml"/></Relationships>
</file>

<file path=ppt/slides/_rels/slide83.xml.rels><?xml version="1.0" encoding="UTF-8" standalone="yes"?>
<Relationships xmlns="http://schemas.openxmlformats.org/package/2006/relationships"><Relationship Id="rId2" Type="http://schemas.openxmlformats.org/officeDocument/2006/relationships/image" Target="../media/image112.png"/><Relationship Id="rId1" Type="http://schemas.openxmlformats.org/officeDocument/2006/relationships/slideLayout" Target="../slideLayouts/slideLayout48.xml"/></Relationships>
</file>

<file path=ppt/slides/_rels/slide84.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48.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9.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9.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9.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8.xml"/></Relationships>
</file>

<file path=ppt/slides/_rels/slide9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30.xml"/><Relationship Id="rId1" Type="http://schemas.openxmlformats.org/officeDocument/2006/relationships/slideLayout" Target="../slideLayouts/slideLayout49.xml"/></Relationships>
</file>

<file path=ppt/slides/_rels/slide92.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notesSlide" Target="../notesSlides/notesSlide31.xml"/><Relationship Id="rId1" Type="http://schemas.openxmlformats.org/officeDocument/2006/relationships/slideLayout" Target="../slideLayouts/slideLayout48.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9.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50.xml"/></Relationships>
</file>

<file path=ppt/slides/_rels/slide97.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9.xml"/></Relationships>
</file>

<file path=ppt/slides/_rels/slide99.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49333" y="1862667"/>
            <a:ext cx="3321797" cy="332179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TextBox 2"/>
          <p:cNvSpPr txBox="1"/>
          <p:nvPr/>
        </p:nvSpPr>
        <p:spPr>
          <a:xfrm>
            <a:off x="242831" y="2482909"/>
            <a:ext cx="5094714" cy="2954655"/>
          </a:xfrm>
          <a:prstGeom prst="rect">
            <a:avLst/>
          </a:prstGeom>
          <a:noFill/>
        </p:spPr>
        <p:txBody>
          <a:bodyPr wrap="square" rtlCol="0">
            <a:spAutoFit/>
          </a:bodyPr>
          <a:lstStyle/>
          <a:p>
            <a:r>
              <a:rPr lang="pl-PL" sz="3600" b="1" dirty="0" smtClean="0"/>
              <a:t>Marcin Dembowski</a:t>
            </a:r>
          </a:p>
          <a:p>
            <a:endParaRPr lang="pl-PL" sz="2400" dirty="0" smtClean="0"/>
          </a:p>
          <a:p>
            <a:endParaRPr lang="pl-PL" dirty="0" smtClean="0"/>
          </a:p>
          <a:p>
            <a:r>
              <a:rPr lang="pl-PL" dirty="0" smtClean="0"/>
              <a:t>How to get published with internationl journals </a:t>
            </a:r>
          </a:p>
          <a:p>
            <a:r>
              <a:rPr lang="pl-PL" dirty="0" smtClean="0"/>
              <a:t>– publisher point of view.</a:t>
            </a:r>
            <a:endParaRPr lang="en-GB" dirty="0" smtClean="0"/>
          </a:p>
          <a:p>
            <a:endParaRPr lang="en-GB" dirty="0"/>
          </a:p>
          <a:p>
            <a:r>
              <a:rPr lang="en-GB" dirty="0" smtClean="0"/>
              <a:t>Moscow</a:t>
            </a:r>
            <a:endParaRPr lang="pl-PL" dirty="0" smtClean="0"/>
          </a:p>
          <a:p>
            <a:endParaRPr lang="pl-PL" dirty="0" smtClean="0"/>
          </a:p>
          <a:p>
            <a:r>
              <a:rPr lang="en-GB" dirty="0" smtClean="0"/>
              <a:t>November 2014</a:t>
            </a:r>
            <a:endParaRPr lang="en-GB" dirty="0"/>
          </a:p>
        </p:txBody>
      </p:sp>
    </p:spTree>
    <p:extLst>
      <p:ext uri="{BB962C8B-B14F-4D97-AF65-F5344CB8AC3E}">
        <p14:creationId xmlns:p14="http://schemas.microsoft.com/office/powerpoint/2010/main" val="359252645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Oxford Journals</a:t>
            </a:r>
            <a:endParaRPr lang="en-GB"/>
          </a:p>
        </p:txBody>
      </p:sp>
      <p:sp>
        <p:nvSpPr>
          <p:cNvPr id="4" name="Text Placeholder 3"/>
          <p:cNvSpPr>
            <a:spLocks noGrp="1"/>
          </p:cNvSpPr>
          <p:nvPr>
            <p:ph type="body" sz="half" idx="2"/>
          </p:nvPr>
        </p:nvSpPr>
        <p:spPr/>
        <p:txBody>
          <a:bodyPr/>
          <a:lstStyle/>
          <a:p>
            <a:endParaRPr lang="en-GB"/>
          </a:p>
        </p:txBody>
      </p:sp>
      <p:sp>
        <p:nvSpPr>
          <p:cNvPr id="5" name="Footer Placeholder 4"/>
          <p:cNvSpPr>
            <a:spLocks noGrp="1"/>
          </p:cNvSpPr>
          <p:nvPr>
            <p:ph type="ftr" sz="quarter" idx="10"/>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6" name="Slide Number Placeholder 5"/>
          <p:cNvSpPr>
            <a:spLocks noGrp="1"/>
          </p:cNvSpPr>
          <p:nvPr>
            <p:ph type="sldNum" sz="quarter" idx="11"/>
          </p:nvPr>
        </p:nvSpPr>
        <p:spPr/>
        <p:txBody>
          <a:bodyPr/>
          <a:lstStyle/>
          <a:p>
            <a:fld id="{01220978-8253-124C-B391-04AC4DA943D1}" type="slidenum">
              <a:rPr lang="en-US" smtClean="0"/>
              <a:pPr/>
              <a:t>10</a:t>
            </a:fld>
            <a:endParaRPr lang="en-US" dirty="0"/>
          </a:p>
        </p:txBody>
      </p:sp>
      <p:sp>
        <p:nvSpPr>
          <p:cNvPr id="8" name="Picture Placeholder 7"/>
          <p:cNvSpPr>
            <a:spLocks noGrp="1"/>
          </p:cNvSpPr>
          <p:nvPr>
            <p:ph type="pic" idx="1"/>
          </p:nvPr>
        </p:nvSpPr>
        <p:spPr/>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0" y="0"/>
            <a:ext cx="8613953" cy="55419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599" y="5465529"/>
            <a:ext cx="8841354" cy="14133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9608470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293688" y="312738"/>
            <a:ext cx="6937375" cy="1270000"/>
          </a:xfrm>
        </p:spPr>
        <p:txBody>
          <a:bodyPr/>
          <a:lstStyle/>
          <a:p>
            <a:r>
              <a:rPr lang="en-US" altLang="ru-RU" smtClean="0">
                <a:solidFill>
                  <a:srgbClr val="223C76"/>
                </a:solidFill>
                <a:ea typeface="ＭＳ Ｐゴシック" pitchFamily="34" charset="-128"/>
                <a:sym typeface="Arial" charset="0"/>
              </a:rPr>
              <a:t>Серьезное отношение к обязательствам перед авторами</a:t>
            </a:r>
          </a:p>
        </p:txBody>
      </p:sp>
      <p:sp>
        <p:nvSpPr>
          <p:cNvPr id="8195" name="Text Placeholder 3"/>
          <p:cNvSpPr>
            <a:spLocks noGrp="1"/>
          </p:cNvSpPr>
          <p:nvPr>
            <p:ph type="body" sz="quarter" idx="14"/>
          </p:nvPr>
        </p:nvSpPr>
        <p:spPr>
          <a:xfrm>
            <a:off x="293688" y="2162175"/>
            <a:ext cx="8724900" cy="3402013"/>
          </a:xfrm>
        </p:spPr>
        <p:txBody>
          <a:bodyPr/>
          <a:lstStyle/>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Высококачественное, тщательное редактирование</a:t>
            </a:r>
          </a:p>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Срок выполнения работы – семь рабочих дней</a:t>
            </a:r>
          </a:p>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Индивидуальный и дружеский подход со стороны профильной команды OLE</a:t>
            </a:r>
          </a:p>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Англоязычное редактирование по всем дисциплинам</a:t>
            </a:r>
          </a:p>
          <a:p>
            <a:pPr marL="342900" indent="-342900" algn="just">
              <a:buFont typeface="Arial" charset="0"/>
              <a:buAutoNum type="arabicPeriod"/>
            </a:pPr>
            <a:r>
              <a:rPr lang="en-US" altLang="ru-RU" sz="2000" smtClean="0">
                <a:solidFill>
                  <a:srgbClr val="223C76"/>
                </a:solidFill>
                <a:ea typeface="ＭＳ Ｐゴシック" pitchFamily="34" charset="-128"/>
                <a:sym typeface="Arial" charset="0"/>
              </a:rPr>
              <a:t>Повышение вероятности опубликования работы</a:t>
            </a:r>
          </a:p>
        </p:txBody>
      </p:sp>
    </p:spTree>
    <p:extLst>
      <p:ext uri="{BB962C8B-B14F-4D97-AF65-F5344CB8AC3E}">
        <p14:creationId xmlns:p14="http://schemas.microsoft.com/office/powerpoint/2010/main" val="19621366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a:xfrm>
            <a:off x="293688" y="312738"/>
            <a:ext cx="6937375" cy="1270000"/>
          </a:xfrm>
        </p:spPr>
        <p:txBody>
          <a:bodyPr/>
          <a:lstStyle/>
          <a:p>
            <a:r>
              <a:rPr lang="en-US" altLang="ru-RU" smtClean="0">
                <a:solidFill>
                  <a:srgbClr val="223C76"/>
                </a:solidFill>
                <a:ea typeface="ＭＳ Ｐゴシック" pitchFamily="34" charset="-128"/>
                <a:sym typeface="Arial" charset="0"/>
              </a:rPr>
              <a:t>Наш процесс редактирования</a:t>
            </a:r>
          </a:p>
        </p:txBody>
      </p:sp>
      <p:sp>
        <p:nvSpPr>
          <p:cNvPr id="9219" name="Text Placeholder 3"/>
          <p:cNvSpPr>
            <a:spLocks noGrp="1"/>
          </p:cNvSpPr>
          <p:nvPr>
            <p:ph type="body" sz="quarter" idx="14"/>
          </p:nvPr>
        </p:nvSpPr>
        <p:spPr>
          <a:xfrm>
            <a:off x="293688" y="2162175"/>
            <a:ext cx="8724900" cy="3886200"/>
          </a:xfrm>
        </p:spPr>
        <p:txBody>
          <a:bodyPr/>
          <a:lstStyle/>
          <a:p>
            <a:pPr algn="just"/>
            <a:r>
              <a:rPr lang="en-US" altLang="ru-RU" sz="2000" smtClean="0">
                <a:solidFill>
                  <a:srgbClr val="223C76"/>
                </a:solidFill>
                <a:ea typeface="ＭＳ Ｐゴシック" pitchFamily="34" charset="-128"/>
                <a:sym typeface="Arial" charset="0"/>
              </a:rPr>
              <a:t>Исправление грамматических, пунктуационных и других языковых ошибок</a:t>
            </a:r>
          </a:p>
          <a:p>
            <a:pPr algn="just"/>
            <a:r>
              <a:rPr lang="en-US" altLang="ru-RU" sz="2000" smtClean="0">
                <a:solidFill>
                  <a:srgbClr val="223C76"/>
                </a:solidFill>
                <a:ea typeface="ＭＳ Ｐゴシック" pitchFamily="34" charset="-128"/>
                <a:sym typeface="Arial" charset="0"/>
              </a:rPr>
              <a:t>Использование высококачественного английского языка</a:t>
            </a:r>
          </a:p>
          <a:p>
            <a:pPr algn="just"/>
            <a:r>
              <a:rPr lang="en-US" altLang="ru-RU" sz="2000" smtClean="0">
                <a:solidFill>
                  <a:srgbClr val="223C76"/>
                </a:solidFill>
                <a:ea typeface="ＭＳ Ｐゴシック" pitchFamily="34" charset="-128"/>
                <a:sym typeface="Arial" charset="0"/>
              </a:rPr>
              <a:t>Обеспечение ясности изложения</a:t>
            </a:r>
          </a:p>
          <a:p>
            <a:pPr algn="just"/>
            <a:r>
              <a:rPr lang="en-US" altLang="ru-RU" sz="2000" smtClean="0">
                <a:solidFill>
                  <a:srgbClr val="223C76"/>
                </a:solidFill>
                <a:ea typeface="ＭＳ Ｐゴシック" pitchFamily="34" charset="-128"/>
                <a:sym typeface="Arial" charset="0"/>
              </a:rPr>
              <a:t>Переформулирование предложений для улучшения восприятия</a:t>
            </a:r>
          </a:p>
          <a:p>
            <a:pPr algn="just"/>
            <a:r>
              <a:rPr lang="en-US" altLang="ru-RU" sz="2000" smtClean="0">
                <a:solidFill>
                  <a:srgbClr val="223C76"/>
                </a:solidFill>
                <a:ea typeface="ＭＳ Ｐゴシック" pitchFamily="34" charset="-128"/>
                <a:sym typeface="Arial" charset="0"/>
              </a:rPr>
              <a:t>Предоставление инструментов и рекомендаций по улучшению качества</a:t>
            </a:r>
          </a:p>
          <a:p>
            <a:pPr algn="just"/>
            <a:r>
              <a:rPr lang="en-US" altLang="ru-RU" sz="2000" smtClean="0">
                <a:solidFill>
                  <a:srgbClr val="223C76"/>
                </a:solidFill>
                <a:ea typeface="ＭＳ Ｐゴシック" pitchFamily="34" charset="-128"/>
                <a:sym typeface="Arial" charset="0"/>
              </a:rPr>
              <a:t>Отточенные формулировки ключевых идей</a:t>
            </a:r>
          </a:p>
          <a:p>
            <a:pPr algn="just"/>
            <a:r>
              <a:rPr lang="en-US" altLang="ru-RU" sz="2000" smtClean="0">
                <a:solidFill>
                  <a:srgbClr val="223C76"/>
                </a:solidFill>
                <a:ea typeface="ＭＳ Ｐゴシック" pitchFamily="34" charset="-128"/>
                <a:sym typeface="Arial" charset="0"/>
              </a:rPr>
              <a:t>Улучшение форматирования</a:t>
            </a:r>
          </a:p>
          <a:p>
            <a:pPr algn="just"/>
            <a:r>
              <a:rPr lang="en-US" altLang="ru-RU" sz="2000" smtClean="0">
                <a:solidFill>
                  <a:srgbClr val="223C76"/>
                </a:solidFill>
                <a:ea typeface="ＭＳ Ｐゴシック" pitchFamily="34" charset="-128"/>
                <a:sym typeface="Arial" charset="0"/>
              </a:rPr>
              <a:t>Указание </a:t>
            </a:r>
            <a:r>
              <a:rPr lang="ru-RU" altLang="ru-RU" sz="2000" smtClean="0">
                <a:solidFill>
                  <a:srgbClr val="223C76"/>
                </a:solidFill>
                <a:ea typeface="ＭＳ Ｐゴシック" pitchFamily="34" charset="-128"/>
                <a:sym typeface="Arial" charset="0"/>
              </a:rPr>
              <a:t>на ошибки</a:t>
            </a:r>
            <a:r>
              <a:rPr lang="en-US" altLang="ru-RU" sz="2000" smtClean="0">
                <a:solidFill>
                  <a:srgbClr val="223C76"/>
                </a:solidFill>
                <a:ea typeface="ＭＳ Ｐゴシック" pitchFamily="34" charset="-128"/>
                <a:sym typeface="Arial" charset="0"/>
              </a:rPr>
              <a:t> в тех местах, где изложение фактов представляется неточным</a:t>
            </a:r>
          </a:p>
        </p:txBody>
      </p:sp>
      <p:pic>
        <p:nvPicPr>
          <p:cNvPr id="9220"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6048375"/>
            <a:ext cx="40973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23833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ext Placeholder 4"/>
          <p:cNvSpPr txBox="1">
            <a:spLocks/>
          </p:cNvSpPr>
          <p:nvPr/>
        </p:nvSpPr>
        <p:spPr bwMode="auto">
          <a:xfrm>
            <a:off x="276225" y="3892550"/>
            <a:ext cx="8566150" cy="61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2400">
                <a:solidFill>
                  <a:srgbClr val="000000"/>
                </a:solidFill>
                <a:latin typeface="Arial" charset="0"/>
                <a:ea typeface="ＭＳ Ｐゴシック" pitchFamily="34" charset="-128"/>
              </a:defRPr>
            </a:lvl1pPr>
            <a:lvl2pPr marL="625475" indent="-358775" eaLnBrk="0" hangingPunct="0">
              <a:spcBef>
                <a:spcPct val="20000"/>
              </a:spcBef>
              <a:buFont typeface="Arial" charset="0"/>
              <a:buChar char="–"/>
              <a:defRPr sz="2400">
                <a:solidFill>
                  <a:srgbClr val="000000"/>
                </a:solidFill>
                <a:latin typeface="Arial" charset="0"/>
                <a:ea typeface="ＭＳ Ｐゴシック" pitchFamily="34" charset="-128"/>
              </a:defRPr>
            </a:lvl2pPr>
            <a:lvl3pPr marL="892175" indent="-266700" eaLnBrk="0" hangingPunct="0">
              <a:spcBef>
                <a:spcPct val="20000"/>
              </a:spcBef>
              <a:buFont typeface="Arial" charset="0"/>
              <a:buChar char="•"/>
              <a:defRPr sz="2000">
                <a:solidFill>
                  <a:srgbClr val="000000"/>
                </a:solidFill>
                <a:latin typeface="Arial" charset="0"/>
                <a:ea typeface="ＭＳ Ｐゴシック" pitchFamily="34" charset="-128"/>
              </a:defRPr>
            </a:lvl3pPr>
            <a:lvl4pPr marL="1168400" indent="-276225" eaLnBrk="0" hangingPunct="0">
              <a:spcBef>
                <a:spcPct val="20000"/>
              </a:spcBef>
              <a:buFont typeface="Arial" charset="0"/>
              <a:buChar char="–"/>
              <a:defRPr sz="2000">
                <a:solidFill>
                  <a:srgbClr val="000000"/>
                </a:solidFill>
                <a:latin typeface="Arial" charset="0"/>
                <a:ea typeface="ＭＳ Ｐゴシック" pitchFamily="34" charset="-128"/>
              </a:defRPr>
            </a:lvl4pPr>
            <a:lvl5pPr marL="1343025" indent="-174625" eaLnBrk="0" hangingPunct="0">
              <a:spcBef>
                <a:spcPct val="20000"/>
              </a:spcBef>
              <a:buFont typeface="Arial" charset="0"/>
              <a:buChar char="»"/>
              <a:defRPr sz="1600">
                <a:solidFill>
                  <a:srgbClr val="000000"/>
                </a:solidFill>
                <a:latin typeface="Arial" charset="0"/>
                <a:ea typeface="ＭＳ Ｐゴシック" pitchFamily="34" charset="-128"/>
              </a:defRPr>
            </a:lvl5pPr>
            <a:lvl6pPr marL="18002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6pPr>
            <a:lvl7pPr marL="22574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7pPr>
            <a:lvl8pPr marL="27146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8pPr>
            <a:lvl9pPr marL="31718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9pPr>
          </a:lstStyle>
          <a:p>
            <a:pPr algn="ctr">
              <a:spcBef>
                <a:spcPct val="0"/>
              </a:spcBef>
              <a:buFont typeface="Arial" charset="0"/>
              <a:buNone/>
            </a:pPr>
            <a:r>
              <a:rPr lang="en-US" altLang="ru-RU" sz="2800" b="1">
                <a:solidFill>
                  <a:srgbClr val="FFFFFF"/>
                </a:solidFill>
                <a:sym typeface="Arial" charset="0"/>
              </a:rPr>
              <a:t>www.oxfordlanguageediting.com</a:t>
            </a:r>
          </a:p>
        </p:txBody>
      </p:sp>
    </p:spTree>
    <p:extLst>
      <p:ext uri="{BB962C8B-B14F-4D97-AF65-F5344CB8AC3E}">
        <p14:creationId xmlns:p14="http://schemas.microsoft.com/office/powerpoint/2010/main" val="2456974588"/>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3" name="Text Placeholder 2"/>
          <p:cNvSpPr>
            <a:spLocks noGrp="1"/>
          </p:cNvSpPr>
          <p:nvPr>
            <p:ph type="body" sz="quarter" idx="12"/>
          </p:nvPr>
        </p:nvSpPr>
        <p:spPr>
          <a:xfrm>
            <a:off x="251520" y="548680"/>
            <a:ext cx="6936756" cy="485775"/>
          </a:xfrm>
        </p:spPr>
        <p:txBody>
          <a:bodyPr/>
          <a:lstStyle/>
          <a:p>
            <a:r>
              <a:rPr lang="en-GB" dirty="0" smtClean="0">
                <a:solidFill>
                  <a:schemeClr val="tx1">
                    <a:lumMod val="90000"/>
                    <a:lumOff val="10000"/>
                  </a:schemeClr>
                </a:solidFill>
              </a:rPr>
              <a:t>Training support for subscribers</a:t>
            </a:r>
            <a:endParaRPr lang="en-GB" dirty="0">
              <a:solidFill>
                <a:schemeClr val="tx1">
                  <a:lumMod val="90000"/>
                  <a:lumOff val="10000"/>
                </a:schemeClr>
              </a:solidFill>
            </a:endParaRPr>
          </a:p>
        </p:txBody>
      </p:sp>
      <p:sp>
        <p:nvSpPr>
          <p:cNvPr id="4" name="Text Placeholder 3"/>
          <p:cNvSpPr>
            <a:spLocks noGrp="1"/>
          </p:cNvSpPr>
          <p:nvPr>
            <p:ph type="body" sz="quarter" idx="13"/>
          </p:nvPr>
        </p:nvSpPr>
        <p:spPr/>
        <p:txBody>
          <a:bodyPr/>
          <a:lstStyle/>
          <a:p>
            <a:r>
              <a:rPr lang="en-GB" dirty="0" smtClean="0">
                <a:solidFill>
                  <a:schemeClr val="tx1">
                    <a:lumMod val="90000"/>
                    <a:lumOff val="10000"/>
                  </a:schemeClr>
                </a:solidFill>
              </a:rPr>
              <a:t>Training visits </a:t>
            </a:r>
          </a:p>
          <a:p>
            <a:r>
              <a:rPr lang="en-GB" dirty="0" smtClean="0">
                <a:solidFill>
                  <a:schemeClr val="tx1">
                    <a:lumMod val="90000"/>
                    <a:lumOff val="10000"/>
                  </a:schemeClr>
                </a:solidFill>
              </a:rPr>
              <a:t>Web training</a:t>
            </a:r>
          </a:p>
          <a:p>
            <a:r>
              <a:rPr lang="en-GB" dirty="0" smtClean="0">
                <a:solidFill>
                  <a:schemeClr val="tx1">
                    <a:lumMod val="90000"/>
                    <a:lumOff val="10000"/>
                  </a:schemeClr>
                </a:solidFill>
              </a:rPr>
              <a:t>Self-access materials</a:t>
            </a:r>
            <a:endParaRPr lang="en-GB" dirty="0">
              <a:solidFill>
                <a:schemeClr val="tx1">
                  <a:lumMod val="90000"/>
                  <a:lumOff val="10000"/>
                </a:schemeClr>
              </a:solidFill>
            </a:endParaRPr>
          </a:p>
          <a:p>
            <a:endParaRPr lang="en-GB" dirty="0" smtClean="0">
              <a:solidFill>
                <a:schemeClr val="tx1">
                  <a:lumMod val="90000"/>
                  <a:lumOff val="10000"/>
                </a:schemeClr>
              </a:solidFill>
            </a:endParaRPr>
          </a:p>
          <a:p>
            <a:endParaRPr lang="en-GB" dirty="0" smtClean="0">
              <a:solidFill>
                <a:schemeClr val="tx1">
                  <a:lumMod val="90000"/>
                  <a:lumOff val="10000"/>
                </a:schemeClr>
              </a:solidFill>
            </a:endParaRPr>
          </a:p>
          <a:p>
            <a:endParaRPr lang="en-GB" dirty="0" smtClean="0">
              <a:solidFill>
                <a:schemeClr val="tx1">
                  <a:lumMod val="90000"/>
                  <a:lumOff val="10000"/>
                </a:schemeClr>
              </a:solidFill>
            </a:endParaRPr>
          </a:p>
          <a:p>
            <a:endParaRPr lang="en-GB" dirty="0">
              <a:solidFill>
                <a:schemeClr val="tx1">
                  <a:lumMod val="90000"/>
                  <a:lumOff val="10000"/>
                </a:schemeClr>
              </a:solidFill>
            </a:endParaRPr>
          </a:p>
          <a:p>
            <a:endParaRPr lang="en-GB" dirty="0"/>
          </a:p>
        </p:txBody>
      </p:sp>
      <p:pic>
        <p:nvPicPr>
          <p:cNvPr id="1028" name="Picture 4" descr="C:\Users\turnerma\AppData\Local\Microsoft\Windows\Temporary Internet Files\Content.IE5\01XONE24\MP900444425[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60696" y="3573016"/>
            <a:ext cx="1760015" cy="263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15749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67186" y="2022245"/>
            <a:ext cx="3685778" cy="40737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6323" name="Rectangle 7"/>
          <p:cNvSpPr>
            <a:spLocks noChangeArrowheads="1"/>
          </p:cNvSpPr>
          <p:nvPr/>
        </p:nvSpPr>
        <p:spPr bwMode="auto">
          <a:xfrm>
            <a:off x="323850" y="2135188"/>
            <a:ext cx="8172450"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defTabSz="914400" fontAlgn="base">
              <a:spcBef>
                <a:spcPct val="20000"/>
              </a:spcBef>
              <a:spcAft>
                <a:spcPct val="0"/>
              </a:spcAft>
            </a:pPr>
            <a:endParaRPr lang="en-US" sz="1600">
              <a:solidFill>
                <a:srgbClr val="002147"/>
              </a:solidFill>
            </a:endParaRPr>
          </a:p>
        </p:txBody>
      </p:sp>
      <p:sp>
        <p:nvSpPr>
          <p:cNvPr id="56325" name="TextBox 1"/>
          <p:cNvSpPr txBox="1">
            <a:spLocks noChangeArrowheads="1"/>
          </p:cNvSpPr>
          <p:nvPr/>
        </p:nvSpPr>
        <p:spPr bwMode="auto">
          <a:xfrm>
            <a:off x="1763688" y="6146800"/>
            <a:ext cx="554513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993300"/>
                </a:solidFill>
                <a:latin typeface="Arial" pitchFamily="34" charset="0"/>
              </a:defRPr>
            </a:lvl1pPr>
            <a:lvl2pPr marL="742950" indent="-285750" eaLnBrk="0" hangingPunct="0">
              <a:defRPr sz="2400" b="1">
                <a:solidFill>
                  <a:srgbClr val="993300"/>
                </a:solidFill>
                <a:latin typeface="Arial" pitchFamily="34" charset="0"/>
              </a:defRPr>
            </a:lvl2pPr>
            <a:lvl3pPr marL="1143000" indent="-228600" eaLnBrk="0" hangingPunct="0">
              <a:defRPr sz="2400" b="1">
                <a:solidFill>
                  <a:srgbClr val="993300"/>
                </a:solidFill>
                <a:latin typeface="Arial" pitchFamily="34" charset="0"/>
              </a:defRPr>
            </a:lvl3pPr>
            <a:lvl4pPr marL="1600200" indent="-228600" eaLnBrk="0" hangingPunct="0">
              <a:defRPr sz="2400" b="1">
                <a:solidFill>
                  <a:srgbClr val="993300"/>
                </a:solidFill>
                <a:latin typeface="Arial" pitchFamily="34" charset="0"/>
              </a:defRPr>
            </a:lvl4pPr>
            <a:lvl5pPr marL="2057400" indent="-228600" eaLnBrk="0" hangingPunct="0">
              <a:defRPr sz="2400" b="1">
                <a:solidFill>
                  <a:srgbClr val="993300"/>
                </a:solidFill>
                <a:latin typeface="Arial" pitchFamily="34" charset="0"/>
              </a:defRPr>
            </a:lvl5pPr>
            <a:lvl6pPr marL="2514600" indent="-228600" eaLnBrk="0" fontAlgn="base" hangingPunct="0">
              <a:spcBef>
                <a:spcPct val="50000"/>
              </a:spcBef>
              <a:spcAft>
                <a:spcPct val="0"/>
              </a:spcAft>
              <a:defRPr sz="2400" b="1">
                <a:solidFill>
                  <a:srgbClr val="993300"/>
                </a:solidFill>
                <a:latin typeface="Arial" pitchFamily="34" charset="0"/>
              </a:defRPr>
            </a:lvl6pPr>
            <a:lvl7pPr marL="2971800" indent="-228600" eaLnBrk="0" fontAlgn="base" hangingPunct="0">
              <a:spcBef>
                <a:spcPct val="50000"/>
              </a:spcBef>
              <a:spcAft>
                <a:spcPct val="0"/>
              </a:spcAft>
              <a:defRPr sz="2400" b="1">
                <a:solidFill>
                  <a:srgbClr val="993300"/>
                </a:solidFill>
                <a:latin typeface="Arial" pitchFamily="34" charset="0"/>
              </a:defRPr>
            </a:lvl7pPr>
            <a:lvl8pPr marL="3429000" indent="-228600" eaLnBrk="0" fontAlgn="base" hangingPunct="0">
              <a:spcBef>
                <a:spcPct val="50000"/>
              </a:spcBef>
              <a:spcAft>
                <a:spcPct val="0"/>
              </a:spcAft>
              <a:defRPr sz="2400" b="1">
                <a:solidFill>
                  <a:srgbClr val="993300"/>
                </a:solidFill>
                <a:latin typeface="Arial" pitchFamily="34" charset="0"/>
              </a:defRPr>
            </a:lvl8pPr>
            <a:lvl9pPr marL="3886200" indent="-228600" eaLnBrk="0" fontAlgn="base" hangingPunct="0">
              <a:spcBef>
                <a:spcPct val="50000"/>
              </a:spcBef>
              <a:spcAft>
                <a:spcPct val="0"/>
              </a:spcAft>
              <a:defRPr sz="2400" b="1">
                <a:solidFill>
                  <a:srgbClr val="993300"/>
                </a:solidFill>
                <a:latin typeface="Arial" pitchFamily="34" charset="0"/>
              </a:defRPr>
            </a:lvl9pPr>
          </a:lstStyle>
          <a:p>
            <a:pPr defTabSz="914400" eaLnBrk="1" fontAlgn="base" hangingPunct="1">
              <a:spcBef>
                <a:spcPct val="50000"/>
              </a:spcBef>
              <a:spcAft>
                <a:spcPct val="0"/>
              </a:spcAft>
            </a:pPr>
            <a:r>
              <a:rPr lang="en-GB" sz="2000" dirty="0" smtClean="0">
                <a:hlinkClick r:id="rId3"/>
              </a:rPr>
              <a:t>www.oup.com/uk/academic/online/librarians</a:t>
            </a:r>
            <a:endParaRPr lang="en-GB" sz="2000" dirty="0" smtClean="0"/>
          </a:p>
          <a:p>
            <a:pPr defTabSz="914400" eaLnBrk="1" fontAlgn="base" hangingPunct="1">
              <a:spcBef>
                <a:spcPct val="50000"/>
              </a:spcBef>
              <a:spcAft>
                <a:spcPct val="0"/>
              </a:spcAft>
            </a:pPr>
            <a:endParaRPr lang="en-GB" sz="2000" dirty="0"/>
          </a:p>
        </p:txBody>
      </p:sp>
      <p:sp>
        <p:nvSpPr>
          <p:cNvPr id="2" name="Rectangle 1">
            <a:hlinkClick r:id="rId4" action="ppaction://hlinkpres?slideindex=1&amp;slidetitle="/>
          </p:cNvPr>
          <p:cNvSpPr/>
          <p:nvPr/>
        </p:nvSpPr>
        <p:spPr>
          <a:xfrm>
            <a:off x="3851920" y="3299863"/>
            <a:ext cx="864096" cy="4891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sp>
        <p:nvSpPr>
          <p:cNvPr id="13" name="Rectangle 12">
            <a:hlinkClick r:id="rId5" action="ppaction://hlinkfile"/>
          </p:cNvPr>
          <p:cNvSpPr/>
          <p:nvPr/>
        </p:nvSpPr>
        <p:spPr>
          <a:xfrm>
            <a:off x="3978027" y="2708920"/>
            <a:ext cx="864096" cy="4891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sp>
        <p:nvSpPr>
          <p:cNvPr id="3" name="TextBox 2"/>
          <p:cNvSpPr txBox="1"/>
          <p:nvPr/>
        </p:nvSpPr>
        <p:spPr>
          <a:xfrm>
            <a:off x="323850" y="548680"/>
            <a:ext cx="6336382" cy="461665"/>
          </a:xfrm>
          <a:prstGeom prst="rect">
            <a:avLst/>
          </a:prstGeom>
          <a:noFill/>
        </p:spPr>
        <p:txBody>
          <a:bodyPr wrap="square" rtlCol="0">
            <a:spAutoFit/>
          </a:bodyPr>
          <a:lstStyle/>
          <a:p>
            <a:pPr defTabSz="914400"/>
            <a:r>
              <a:rPr lang="en-GB" sz="2400" b="1" dirty="0" smtClean="0">
                <a:solidFill>
                  <a:srgbClr val="002147"/>
                </a:solidFill>
              </a:rPr>
              <a:t>                       Librarian Resource Centre</a:t>
            </a:r>
            <a:endParaRPr lang="en-GB" sz="2400" b="1" dirty="0">
              <a:solidFill>
                <a:srgbClr val="002147"/>
              </a:solidFill>
            </a:endParaRPr>
          </a:p>
        </p:txBody>
      </p:sp>
      <p:sp>
        <p:nvSpPr>
          <p:cNvPr id="4" name="Right Arrow 3"/>
          <p:cNvSpPr/>
          <p:nvPr/>
        </p:nvSpPr>
        <p:spPr>
          <a:xfrm>
            <a:off x="1907704" y="4059122"/>
            <a:ext cx="360040" cy="2339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prstClr val="white"/>
              </a:solidFill>
            </a:endParaRPr>
          </a:p>
        </p:txBody>
      </p:sp>
      <p:sp>
        <p:nvSpPr>
          <p:cNvPr id="5" name="Right Arrow 4"/>
          <p:cNvSpPr/>
          <p:nvPr/>
        </p:nvSpPr>
        <p:spPr>
          <a:xfrm>
            <a:off x="1907704" y="4725144"/>
            <a:ext cx="360040" cy="21602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prstClr val="white"/>
              </a:solidFill>
            </a:endParaRPr>
          </a:p>
        </p:txBody>
      </p:sp>
      <p:sp>
        <p:nvSpPr>
          <p:cNvPr id="6" name="Right Arrow 5"/>
          <p:cNvSpPr/>
          <p:nvPr/>
        </p:nvSpPr>
        <p:spPr>
          <a:xfrm>
            <a:off x="1907704" y="5301208"/>
            <a:ext cx="360040"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prstClr val="white"/>
              </a:solidFill>
            </a:endParaRPr>
          </a:p>
        </p:txBody>
      </p:sp>
      <p:sp>
        <p:nvSpPr>
          <p:cNvPr id="14" name="Right Arrow 13"/>
          <p:cNvSpPr/>
          <p:nvPr/>
        </p:nvSpPr>
        <p:spPr>
          <a:xfrm>
            <a:off x="1907704" y="3427464"/>
            <a:ext cx="360040" cy="233974"/>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GB">
              <a:solidFill>
                <a:prstClr val="white"/>
              </a:solidFill>
            </a:endParaRPr>
          </a:p>
        </p:txBody>
      </p:sp>
    </p:spTree>
    <p:extLst>
      <p:ext uri="{BB962C8B-B14F-4D97-AF65-F5344CB8AC3E}">
        <p14:creationId xmlns:p14="http://schemas.microsoft.com/office/powerpoint/2010/main" val="31660540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3" name="Rectangle 7"/>
          <p:cNvSpPr>
            <a:spLocks noChangeArrowheads="1"/>
          </p:cNvSpPr>
          <p:nvPr/>
        </p:nvSpPr>
        <p:spPr bwMode="auto">
          <a:xfrm>
            <a:off x="323850" y="2135188"/>
            <a:ext cx="8172450" cy="3960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609600" indent="-609600" defTabSz="914400" fontAlgn="base">
              <a:spcBef>
                <a:spcPct val="20000"/>
              </a:spcBef>
              <a:spcAft>
                <a:spcPct val="0"/>
              </a:spcAft>
            </a:pPr>
            <a:endParaRPr lang="en-US" sz="1600">
              <a:solidFill>
                <a:srgbClr val="002147"/>
              </a:solidFill>
            </a:endParaRPr>
          </a:p>
        </p:txBody>
      </p:sp>
      <p:sp>
        <p:nvSpPr>
          <p:cNvPr id="56325" name="TextBox 1"/>
          <p:cNvSpPr txBox="1">
            <a:spLocks noChangeArrowheads="1"/>
          </p:cNvSpPr>
          <p:nvPr/>
        </p:nvSpPr>
        <p:spPr bwMode="auto">
          <a:xfrm>
            <a:off x="1403648" y="6146800"/>
            <a:ext cx="5545137"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b="1">
                <a:solidFill>
                  <a:srgbClr val="993300"/>
                </a:solidFill>
                <a:latin typeface="Arial" pitchFamily="34" charset="0"/>
              </a:defRPr>
            </a:lvl1pPr>
            <a:lvl2pPr marL="742950" indent="-285750" eaLnBrk="0" hangingPunct="0">
              <a:defRPr sz="2400" b="1">
                <a:solidFill>
                  <a:srgbClr val="993300"/>
                </a:solidFill>
                <a:latin typeface="Arial" pitchFamily="34" charset="0"/>
              </a:defRPr>
            </a:lvl2pPr>
            <a:lvl3pPr marL="1143000" indent="-228600" eaLnBrk="0" hangingPunct="0">
              <a:defRPr sz="2400" b="1">
                <a:solidFill>
                  <a:srgbClr val="993300"/>
                </a:solidFill>
                <a:latin typeface="Arial" pitchFamily="34" charset="0"/>
              </a:defRPr>
            </a:lvl3pPr>
            <a:lvl4pPr marL="1600200" indent="-228600" eaLnBrk="0" hangingPunct="0">
              <a:defRPr sz="2400" b="1">
                <a:solidFill>
                  <a:srgbClr val="993300"/>
                </a:solidFill>
                <a:latin typeface="Arial" pitchFamily="34" charset="0"/>
              </a:defRPr>
            </a:lvl4pPr>
            <a:lvl5pPr marL="2057400" indent="-228600" eaLnBrk="0" hangingPunct="0">
              <a:defRPr sz="2400" b="1">
                <a:solidFill>
                  <a:srgbClr val="993300"/>
                </a:solidFill>
                <a:latin typeface="Arial" pitchFamily="34" charset="0"/>
              </a:defRPr>
            </a:lvl5pPr>
            <a:lvl6pPr marL="2514600" indent="-228600" eaLnBrk="0" fontAlgn="base" hangingPunct="0">
              <a:spcBef>
                <a:spcPct val="50000"/>
              </a:spcBef>
              <a:spcAft>
                <a:spcPct val="0"/>
              </a:spcAft>
              <a:defRPr sz="2400" b="1">
                <a:solidFill>
                  <a:srgbClr val="993300"/>
                </a:solidFill>
                <a:latin typeface="Arial" pitchFamily="34" charset="0"/>
              </a:defRPr>
            </a:lvl6pPr>
            <a:lvl7pPr marL="2971800" indent="-228600" eaLnBrk="0" fontAlgn="base" hangingPunct="0">
              <a:spcBef>
                <a:spcPct val="50000"/>
              </a:spcBef>
              <a:spcAft>
                <a:spcPct val="0"/>
              </a:spcAft>
              <a:defRPr sz="2400" b="1">
                <a:solidFill>
                  <a:srgbClr val="993300"/>
                </a:solidFill>
                <a:latin typeface="Arial" pitchFamily="34" charset="0"/>
              </a:defRPr>
            </a:lvl7pPr>
            <a:lvl8pPr marL="3429000" indent="-228600" eaLnBrk="0" fontAlgn="base" hangingPunct="0">
              <a:spcBef>
                <a:spcPct val="50000"/>
              </a:spcBef>
              <a:spcAft>
                <a:spcPct val="0"/>
              </a:spcAft>
              <a:defRPr sz="2400" b="1">
                <a:solidFill>
                  <a:srgbClr val="993300"/>
                </a:solidFill>
                <a:latin typeface="Arial" pitchFamily="34" charset="0"/>
              </a:defRPr>
            </a:lvl8pPr>
            <a:lvl9pPr marL="3886200" indent="-228600" eaLnBrk="0" fontAlgn="base" hangingPunct="0">
              <a:spcBef>
                <a:spcPct val="50000"/>
              </a:spcBef>
              <a:spcAft>
                <a:spcPct val="0"/>
              </a:spcAft>
              <a:defRPr sz="2400" b="1">
                <a:solidFill>
                  <a:srgbClr val="993300"/>
                </a:solidFill>
                <a:latin typeface="Arial" pitchFamily="34" charset="0"/>
              </a:defRPr>
            </a:lvl9pPr>
          </a:lstStyle>
          <a:p>
            <a:pPr defTabSz="914400" eaLnBrk="1" fontAlgn="base" hangingPunct="1">
              <a:spcBef>
                <a:spcPct val="50000"/>
              </a:spcBef>
              <a:spcAft>
                <a:spcPct val="0"/>
              </a:spcAft>
            </a:pPr>
            <a:r>
              <a:rPr lang="en-GB" sz="2000" dirty="0" smtClean="0">
                <a:hlinkClick r:id="rId2"/>
              </a:rPr>
              <a:t>www.oup.com/uk/academic/online/librarians</a:t>
            </a:r>
            <a:endParaRPr lang="en-GB" sz="2000" dirty="0" smtClean="0"/>
          </a:p>
          <a:p>
            <a:pPr defTabSz="914400" eaLnBrk="1" fontAlgn="base" hangingPunct="1">
              <a:spcBef>
                <a:spcPct val="50000"/>
              </a:spcBef>
              <a:spcAft>
                <a:spcPct val="0"/>
              </a:spcAft>
            </a:pPr>
            <a:endParaRPr lang="en-GB" sz="2000" dirty="0"/>
          </a:p>
        </p:txBody>
      </p:sp>
      <p:sp>
        <p:nvSpPr>
          <p:cNvPr id="2" name="Rectangle 1">
            <a:hlinkClick r:id="rId3" action="ppaction://hlinkpres?slideindex=1&amp;slidetitle="/>
          </p:cNvPr>
          <p:cNvSpPr/>
          <p:nvPr/>
        </p:nvSpPr>
        <p:spPr>
          <a:xfrm>
            <a:off x="3851920" y="3299863"/>
            <a:ext cx="864096" cy="4891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sp>
        <p:nvSpPr>
          <p:cNvPr id="13" name="Rectangle 12">
            <a:hlinkClick r:id="rId4" action="ppaction://hlinkfile"/>
          </p:cNvPr>
          <p:cNvSpPr/>
          <p:nvPr/>
        </p:nvSpPr>
        <p:spPr>
          <a:xfrm>
            <a:off x="3978027" y="2708920"/>
            <a:ext cx="864096" cy="489177"/>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fontAlgn="base">
              <a:spcBef>
                <a:spcPct val="0"/>
              </a:spcBef>
              <a:spcAft>
                <a:spcPct val="0"/>
              </a:spcAft>
            </a:pPr>
            <a:endParaRPr lang="en-GB">
              <a:solidFill>
                <a:prstClr val="white"/>
              </a:solidFill>
            </a:endParaRPr>
          </a:p>
        </p:txBody>
      </p:sp>
      <p:pic>
        <p:nvPicPr>
          <p:cNvPr id="15362" name="Picture 2"/>
          <p:cNvPicPr>
            <a:picLocks noChangeAspect="1" noChangeArrowheads="1"/>
          </p:cNvPicPr>
          <p:nvPr/>
        </p:nvPicPr>
        <p:blipFill>
          <a:blip r:embed="rId5" cstate="print"/>
          <a:srcRect/>
          <a:stretch>
            <a:fillRect/>
          </a:stretch>
        </p:blipFill>
        <p:spPr bwMode="auto">
          <a:xfrm>
            <a:off x="2047378" y="2113884"/>
            <a:ext cx="4257675" cy="3914775"/>
          </a:xfrm>
          <a:prstGeom prst="rect">
            <a:avLst/>
          </a:prstGeom>
          <a:noFill/>
          <a:ln w="9525">
            <a:solidFill>
              <a:schemeClr val="tx1"/>
            </a:solidFill>
            <a:miter lim="800000"/>
            <a:headEnd/>
            <a:tailEnd/>
          </a:ln>
        </p:spPr>
      </p:pic>
      <p:sp>
        <p:nvSpPr>
          <p:cNvPr id="4" name="TextBox 3"/>
          <p:cNvSpPr txBox="1"/>
          <p:nvPr/>
        </p:nvSpPr>
        <p:spPr>
          <a:xfrm>
            <a:off x="323850" y="188640"/>
            <a:ext cx="5904334" cy="461665"/>
          </a:xfrm>
          <a:prstGeom prst="rect">
            <a:avLst/>
          </a:prstGeom>
          <a:noFill/>
        </p:spPr>
        <p:txBody>
          <a:bodyPr wrap="square" rtlCol="0">
            <a:spAutoFit/>
          </a:bodyPr>
          <a:lstStyle/>
          <a:p>
            <a:pPr defTabSz="914400"/>
            <a:r>
              <a:rPr lang="en-GB" sz="2400" b="1" dirty="0" smtClean="0">
                <a:solidFill>
                  <a:srgbClr val="002147"/>
                </a:solidFill>
              </a:rPr>
              <a:t>Training Support</a:t>
            </a:r>
            <a:endParaRPr lang="en-GB" sz="2400" b="1" dirty="0">
              <a:solidFill>
                <a:srgbClr val="002147"/>
              </a:solidFill>
            </a:endParaRPr>
          </a:p>
        </p:txBody>
      </p:sp>
    </p:spTree>
    <p:extLst>
      <p:ext uri="{BB962C8B-B14F-4D97-AF65-F5344CB8AC3E}">
        <p14:creationId xmlns:p14="http://schemas.microsoft.com/office/powerpoint/2010/main" val="11416874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animEffect transition="in" filter="fade">
                                      <p:cBhvr>
                                        <p:cTn id="7" dur="900"/>
                                        <p:tgtEl>
                                          <p:spTgt spid="153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GB" dirty="0" smtClean="0"/>
              <a:t>Librarian Resource Centre</a:t>
            </a:r>
            <a:endParaRPr lang="en-GB" dirty="0"/>
          </a:p>
        </p:txBody>
      </p:sp>
      <p:sp>
        <p:nvSpPr>
          <p:cNvPr id="11" name="Text Placeholder 10"/>
          <p:cNvSpPr>
            <a:spLocks noGrp="1"/>
          </p:cNvSpPr>
          <p:nvPr>
            <p:ph type="body" sz="quarter" idx="14"/>
          </p:nvPr>
        </p:nvSpPr>
        <p:spPr/>
        <p:txBody>
          <a:bodyPr>
            <a:normAutofit/>
          </a:bodyPr>
          <a:lstStyle/>
          <a:p>
            <a:pPr marL="0" indent="0" algn="ctr">
              <a:lnSpc>
                <a:spcPct val="120000"/>
              </a:lnSpc>
              <a:buNone/>
            </a:pPr>
            <a:r>
              <a:rPr lang="en-GB" sz="1800" dirty="0" smtClean="0">
                <a:hlinkClick r:id="rId3"/>
              </a:rPr>
              <a:t>www.oup.com/uk/academic/online/librarians</a:t>
            </a:r>
            <a:endParaRPr lang="en-GB" sz="1800" dirty="0"/>
          </a:p>
          <a:p>
            <a:pPr lvl="2">
              <a:lnSpc>
                <a:spcPct val="120000"/>
              </a:lnSpc>
            </a:pPr>
            <a:endParaRPr lang="en-US" dirty="0"/>
          </a:p>
          <a:p>
            <a:pPr lvl="1">
              <a:lnSpc>
                <a:spcPct val="120000"/>
              </a:lnSpc>
            </a:pPr>
            <a:endParaRPr lang="en-US" dirty="0" smtClean="0"/>
          </a:p>
          <a:p>
            <a:pPr>
              <a:lnSpc>
                <a:spcPct val="120000"/>
              </a:lnSpc>
            </a:pPr>
            <a:endParaRPr lang="en-US" dirty="0" smtClean="0"/>
          </a:p>
          <a:p>
            <a:pPr marL="0" indent="0">
              <a:lnSpc>
                <a:spcPct val="120000"/>
              </a:lnSpc>
              <a:buNone/>
            </a:pPr>
            <a:endParaRPr lang="en-US" dirty="0"/>
          </a:p>
          <a:p>
            <a:pPr marL="0" indent="0">
              <a:lnSpc>
                <a:spcPct val="120000"/>
              </a:lnSpc>
              <a:buNone/>
            </a:pPr>
            <a:endParaRPr lang="en-US" dirty="0"/>
          </a:p>
          <a:p>
            <a:pPr marL="0" indent="0">
              <a:lnSpc>
                <a:spcPct val="120000"/>
              </a:lnSpc>
              <a:buNone/>
            </a:pPr>
            <a:endParaRPr lang="en-US" dirty="0" smtClean="0"/>
          </a:p>
          <a:p>
            <a:pPr>
              <a:lnSpc>
                <a:spcPct val="120000"/>
              </a:lnSpc>
            </a:pPr>
            <a:endParaRPr lang="en-US" dirty="0"/>
          </a:p>
          <a:p>
            <a:pPr marL="0" indent="0">
              <a:lnSpc>
                <a:spcPct val="120000"/>
              </a:lnSpc>
              <a:buNone/>
            </a:pPr>
            <a:endParaRPr lang="en-US" dirty="0"/>
          </a:p>
        </p:txBody>
      </p:sp>
      <p:sp>
        <p:nvSpPr>
          <p:cNvPr id="12" name="Text Placeholder 4"/>
          <p:cNvSpPr>
            <a:spLocks noGrp="1"/>
          </p:cNvSpPr>
          <p:nvPr>
            <p:ph type="body" sz="quarter" idx="13"/>
          </p:nvPr>
        </p:nvSpPr>
        <p:spPr>
          <a:xfrm>
            <a:off x="287338" y="1269657"/>
            <a:ext cx="6936756" cy="485775"/>
          </a:xfrm>
        </p:spPr>
        <p:txBody>
          <a:bodyPr/>
          <a:lstStyle/>
          <a:p>
            <a:r>
              <a:rPr lang="en-GB" dirty="0" smtClean="0"/>
              <a:t>Optimizing your subscription</a:t>
            </a:r>
            <a:endParaRPr lang="en-GB" dirty="0"/>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4593" y="2547170"/>
            <a:ext cx="4986765" cy="3724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7338" y="1761719"/>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518" y="2547170"/>
            <a:ext cx="1741800" cy="86535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4518" y="3951477"/>
            <a:ext cx="1741800" cy="83303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6271" y="5428529"/>
            <a:ext cx="1818295" cy="8225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7836" y="2488025"/>
            <a:ext cx="1871272" cy="9244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7836" y="4032037"/>
            <a:ext cx="1834478" cy="88368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167836" y="5353226"/>
            <a:ext cx="1834478" cy="9731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62317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normAutofit/>
          </a:bodyPr>
          <a:lstStyle/>
          <a:p>
            <a:r>
              <a:rPr lang="en-GB" dirty="0" smtClean="0"/>
              <a:t>Librarian Resource Centre</a:t>
            </a:r>
            <a:endParaRPr lang="en-GB" dirty="0"/>
          </a:p>
        </p:txBody>
      </p:sp>
      <p:sp>
        <p:nvSpPr>
          <p:cNvPr id="5" name="Slide Number Placeholder 4"/>
          <p:cNvSpPr>
            <a:spLocks noGrp="1"/>
          </p:cNvSpPr>
          <p:nvPr>
            <p:ph type="sldNum" sz="quarter" idx="4294967295"/>
          </p:nvPr>
        </p:nvSpPr>
        <p:spPr>
          <a:xfrm>
            <a:off x="288000" y="6391598"/>
            <a:ext cx="343099" cy="360000"/>
          </a:xfrm>
          <a:prstGeom prst="rect">
            <a:avLst/>
          </a:prstGeom>
        </p:spPr>
        <p:txBody>
          <a:bodyPr/>
          <a:lstStyle/>
          <a:p>
            <a:fld id="{01220978-8253-124C-B391-04AC4DA943D1}" type="slidenum">
              <a:rPr lang="en-US" smtClean="0"/>
              <a:pPr/>
              <a:t>107</a:t>
            </a:fld>
            <a:endParaRPr lang="en-US"/>
          </a:p>
        </p:txBody>
      </p:sp>
      <p:sp>
        <p:nvSpPr>
          <p:cNvPr id="11" name="Text Placeholder 10"/>
          <p:cNvSpPr>
            <a:spLocks noGrp="1"/>
          </p:cNvSpPr>
          <p:nvPr>
            <p:ph type="body" sz="quarter" idx="14"/>
          </p:nvPr>
        </p:nvSpPr>
        <p:spPr/>
        <p:txBody>
          <a:bodyPr>
            <a:normAutofit/>
          </a:bodyPr>
          <a:lstStyle/>
          <a:p>
            <a:pPr marL="0" indent="0" algn="ctr">
              <a:lnSpc>
                <a:spcPct val="120000"/>
              </a:lnSpc>
              <a:buNone/>
            </a:pPr>
            <a:r>
              <a:rPr lang="en-GB" sz="1800" u="sng" dirty="0">
                <a:hlinkClick r:id="rId3"/>
              </a:rPr>
              <a:t>http://www.oup.com/uk/academic/online/librarians/shortintros/shortintrosru/</a:t>
            </a:r>
            <a:endParaRPr lang="en-GB" sz="1800" dirty="0"/>
          </a:p>
          <a:p>
            <a:pPr marL="0" indent="0" algn="ctr">
              <a:lnSpc>
                <a:spcPct val="120000"/>
              </a:lnSpc>
              <a:buNone/>
            </a:pPr>
            <a:endParaRPr lang="pl-PL" sz="1800" dirty="0" smtClean="0"/>
          </a:p>
          <a:p>
            <a:pPr marL="0" indent="0" algn="ctr">
              <a:lnSpc>
                <a:spcPct val="120000"/>
              </a:lnSpc>
              <a:buNone/>
            </a:pPr>
            <a:endParaRPr lang="pl-PL" sz="1800" dirty="0"/>
          </a:p>
          <a:p>
            <a:pPr marL="0" indent="0" algn="ctr">
              <a:lnSpc>
                <a:spcPct val="120000"/>
              </a:lnSpc>
              <a:buNone/>
            </a:pPr>
            <a:r>
              <a:rPr lang="pl-PL" dirty="0" smtClean="0"/>
              <a:t>Promo materials and presentations </a:t>
            </a:r>
          </a:p>
          <a:p>
            <a:pPr marL="0" indent="0" algn="ctr">
              <a:lnSpc>
                <a:spcPct val="120000"/>
              </a:lnSpc>
              <a:buNone/>
            </a:pPr>
            <a:r>
              <a:rPr lang="pl-PL" dirty="0" smtClean="0"/>
              <a:t>Russian language</a:t>
            </a:r>
            <a:endParaRPr lang="en-GB" dirty="0"/>
          </a:p>
          <a:p>
            <a:pPr lvl="2">
              <a:lnSpc>
                <a:spcPct val="120000"/>
              </a:lnSpc>
            </a:pPr>
            <a:endParaRPr lang="en-US" dirty="0"/>
          </a:p>
          <a:p>
            <a:pPr lvl="1">
              <a:lnSpc>
                <a:spcPct val="120000"/>
              </a:lnSpc>
            </a:pPr>
            <a:endParaRPr lang="en-US" dirty="0" smtClean="0"/>
          </a:p>
          <a:p>
            <a:pPr>
              <a:lnSpc>
                <a:spcPct val="120000"/>
              </a:lnSpc>
            </a:pPr>
            <a:endParaRPr lang="en-US" dirty="0" smtClean="0"/>
          </a:p>
          <a:p>
            <a:pPr marL="0" indent="0">
              <a:lnSpc>
                <a:spcPct val="120000"/>
              </a:lnSpc>
              <a:buNone/>
            </a:pPr>
            <a:endParaRPr lang="en-US" dirty="0"/>
          </a:p>
          <a:p>
            <a:pPr marL="0" indent="0">
              <a:lnSpc>
                <a:spcPct val="120000"/>
              </a:lnSpc>
              <a:buNone/>
            </a:pPr>
            <a:endParaRPr lang="en-US" dirty="0"/>
          </a:p>
          <a:p>
            <a:pPr marL="0" indent="0">
              <a:lnSpc>
                <a:spcPct val="120000"/>
              </a:lnSpc>
              <a:buNone/>
            </a:pPr>
            <a:endParaRPr lang="en-US" dirty="0" smtClean="0"/>
          </a:p>
          <a:p>
            <a:pPr>
              <a:lnSpc>
                <a:spcPct val="120000"/>
              </a:lnSpc>
            </a:pPr>
            <a:endParaRPr lang="en-US" dirty="0"/>
          </a:p>
          <a:p>
            <a:pPr marL="0" indent="0">
              <a:lnSpc>
                <a:spcPct val="120000"/>
              </a:lnSpc>
              <a:buNone/>
            </a:pPr>
            <a:endParaRPr lang="en-US" dirty="0"/>
          </a:p>
        </p:txBody>
      </p:sp>
      <p:sp>
        <p:nvSpPr>
          <p:cNvPr id="12" name="Text Placeholder 4"/>
          <p:cNvSpPr>
            <a:spLocks noGrp="1"/>
          </p:cNvSpPr>
          <p:nvPr>
            <p:ph type="body" sz="quarter" idx="13"/>
          </p:nvPr>
        </p:nvSpPr>
        <p:spPr>
          <a:xfrm>
            <a:off x="287338" y="1269657"/>
            <a:ext cx="6936756" cy="485775"/>
          </a:xfrm>
        </p:spPr>
        <p:txBody>
          <a:bodyPr/>
          <a:lstStyle/>
          <a:p>
            <a:r>
              <a:rPr lang="en-GB" dirty="0" smtClean="0"/>
              <a:t>Optimizing your subscription</a:t>
            </a:r>
            <a:endParaRPr lang="en-GB" dirty="0"/>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338" y="1761719"/>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4518" y="2547170"/>
            <a:ext cx="1741800" cy="86535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518" y="3951477"/>
            <a:ext cx="1741800" cy="83303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8"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6271" y="5428529"/>
            <a:ext cx="1818295" cy="8225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9"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67836" y="2488025"/>
            <a:ext cx="1871272" cy="92449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0"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67836" y="4032037"/>
            <a:ext cx="1834478" cy="88368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1"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67836" y="5353226"/>
            <a:ext cx="1834478" cy="97316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06543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itle 1"/>
          <p:cNvSpPr>
            <a:spLocks noGrp="1"/>
          </p:cNvSpPr>
          <p:nvPr>
            <p:ph type="title"/>
          </p:nvPr>
        </p:nvSpPr>
        <p:spPr>
          <a:xfrm>
            <a:off x="287338" y="2149475"/>
            <a:ext cx="8572500" cy="442913"/>
          </a:xfrm>
        </p:spPr>
        <p:txBody>
          <a:bodyPr/>
          <a:lstStyle/>
          <a:p>
            <a:pPr eaLnBrk="1" hangingPunct="1"/>
            <a:r>
              <a:rPr lang="az-Cyrl-AZ" dirty="0"/>
              <a:t>Интернет-ресурсы</a:t>
            </a:r>
            <a:endParaRPr lang="en-GB" dirty="0" smtClean="0"/>
          </a:p>
        </p:txBody>
      </p:sp>
      <p:sp>
        <p:nvSpPr>
          <p:cNvPr id="49155" name="Text Placeholder 2"/>
          <p:cNvSpPr>
            <a:spLocks noGrp="1"/>
          </p:cNvSpPr>
          <p:nvPr>
            <p:ph type="body" sz="quarter" idx="12"/>
          </p:nvPr>
        </p:nvSpPr>
        <p:spPr>
          <a:xfrm>
            <a:off x="287338" y="2633663"/>
            <a:ext cx="8572500" cy="546100"/>
          </a:xfrm>
        </p:spPr>
        <p:txBody>
          <a:bodyPr/>
          <a:lstStyle/>
          <a:p>
            <a:pPr eaLnBrk="1" hangingPunct="1">
              <a:spcBef>
                <a:spcPct val="0"/>
              </a:spcBef>
            </a:pPr>
            <a:r>
              <a:rPr lang="en-GB" dirty="0" smtClean="0"/>
              <a:t>Oxford University Press</a:t>
            </a:r>
          </a:p>
        </p:txBody>
      </p:sp>
    </p:spTree>
    <p:extLst>
      <p:ext uri="{BB962C8B-B14F-4D97-AF65-F5344CB8AC3E}">
        <p14:creationId xmlns:p14="http://schemas.microsoft.com/office/powerpoint/2010/main" val="384039444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7" name="Text Box 7"/>
          <p:cNvSpPr txBox="1">
            <a:spLocks noChangeArrowheads="1"/>
          </p:cNvSpPr>
          <p:nvPr/>
        </p:nvSpPr>
        <p:spPr bwMode="auto">
          <a:xfrm>
            <a:off x="323850" y="2135188"/>
            <a:ext cx="8280400" cy="5078313"/>
          </a:xfrm>
          <a:prstGeom prst="rect">
            <a:avLst/>
          </a:prstGeom>
          <a:noFill/>
          <a:ln>
            <a:noFill/>
          </a:ln>
          <a:effectLst/>
          <a:extLst>
            <a:ext uri="{909E8E84-426E-40DD-AFC4-6F175D3DCCD1}">
              <a14:hiddenFill xmlns:a14="http://schemas.microsoft.com/office/drawing/2010/main">
                <a:solidFill>
                  <a:schemeClr val="bg1">
                    <a:alpha val="63136"/>
                  </a:schemeClr>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algn="l" eaLnBrk="1" hangingPunct="1"/>
            <a:r>
              <a:rPr lang="ru-RU" sz="2400" dirty="0"/>
              <a:t>Эта презентация даёт краткое описание </a:t>
            </a:r>
            <a:r>
              <a:rPr lang="ru-RU" sz="2400" dirty="0" smtClean="0"/>
              <a:t>ресурса </a:t>
            </a:r>
            <a:endParaRPr lang="en-GB" sz="2400" dirty="0" smtClean="0"/>
          </a:p>
          <a:p>
            <a:pPr algn="l" eaLnBrk="1" hangingPunct="1"/>
            <a:r>
              <a:rPr lang="ru-RU" sz="2400" dirty="0" smtClean="0"/>
              <a:t>Oxford </a:t>
            </a:r>
            <a:r>
              <a:rPr lang="ru-RU" sz="2400" dirty="0"/>
              <a:t>Handbooks Online</a:t>
            </a:r>
          </a:p>
          <a:p>
            <a:pPr algn="l" eaLnBrk="1" hangingPunct="1"/>
            <a:endParaRPr lang="ru-RU" sz="2400" dirty="0"/>
          </a:p>
          <a:p>
            <a:pPr algn="l" eaLnBrk="1" hangingPunct="1"/>
            <a:r>
              <a:rPr lang="ru-RU" sz="2400" dirty="0"/>
              <a:t>Она расскажет вам</a:t>
            </a:r>
            <a:r>
              <a:rPr lang="ru-RU" sz="2400" dirty="0" smtClean="0"/>
              <a:t>:</a:t>
            </a:r>
            <a:endParaRPr lang="en-GB" sz="2400" dirty="0" smtClean="0"/>
          </a:p>
          <a:p>
            <a:pPr algn="l" eaLnBrk="1" hangingPunct="1"/>
            <a:endParaRPr lang="ru-RU" sz="2400" dirty="0"/>
          </a:p>
          <a:p>
            <a:pPr algn="l" eaLnBrk="1" hangingPunct="1"/>
            <a:r>
              <a:rPr lang="ru-RU" sz="2400" dirty="0"/>
              <a:t>Что такое Oxford Handbooks Online</a:t>
            </a:r>
          </a:p>
          <a:p>
            <a:pPr algn="l" eaLnBrk="1" hangingPunct="1"/>
            <a:r>
              <a:rPr lang="ru-RU" sz="2400" dirty="0"/>
              <a:t>Чем он может быть полезен для вас</a:t>
            </a:r>
          </a:p>
          <a:p>
            <a:pPr algn="l" eaLnBrk="1" hangingPunct="1"/>
            <a:r>
              <a:rPr lang="ru-RU" sz="2400" dirty="0"/>
              <a:t>Как искать в нём </a:t>
            </a:r>
            <a:r>
              <a:rPr lang="ru-RU" sz="2400" dirty="0" smtClean="0"/>
              <a:t>информацию</a:t>
            </a:r>
            <a:endParaRPr lang="en-GB" sz="2400" dirty="0" smtClean="0"/>
          </a:p>
          <a:p>
            <a:pPr algn="l" eaLnBrk="1" hangingPunct="1"/>
            <a:endParaRPr lang="ru-RU" sz="2400" dirty="0"/>
          </a:p>
          <a:p>
            <a:pPr algn="l" eaLnBrk="1" hangingPunct="1"/>
            <a:r>
              <a:rPr lang="ru-RU" sz="2400" dirty="0"/>
              <a:t>Презентация займёт не более 4 минут</a:t>
            </a:r>
          </a:p>
          <a:p>
            <a:pPr algn="l" eaLnBrk="1" hangingPunct="1"/>
            <a:endParaRPr lang="en-GB" sz="2400" dirty="0"/>
          </a:p>
          <a:p>
            <a:pPr algn="l" eaLnBrk="1" hangingPunct="1"/>
            <a:endParaRPr lang="en-GB" sz="2400" dirty="0"/>
          </a:p>
          <a:p>
            <a:pPr eaLnBrk="1" hangingPunct="1">
              <a:spcBef>
                <a:spcPct val="50000"/>
              </a:spcBef>
            </a:pPr>
            <a:endParaRPr lang="en-GB" sz="2400" dirty="0"/>
          </a:p>
        </p:txBody>
      </p:sp>
    </p:spTree>
    <p:extLst>
      <p:ext uri="{BB962C8B-B14F-4D97-AF65-F5344CB8AC3E}">
        <p14:creationId xmlns:p14="http://schemas.microsoft.com/office/powerpoint/2010/main" val="999427484"/>
      </p:ext>
    </p:extLst>
  </p:cSld>
  <p:clrMapOvr>
    <a:masterClrMapping/>
  </p:clrMapOvr>
  <mc:AlternateContent xmlns:mc="http://schemas.openxmlformats.org/markup-compatibility/2006" xmlns:p14="http://schemas.microsoft.com/office/powerpoint/2010/main">
    <mc:Choice Requires="p14">
      <p:transition spd="med" p14:dur="700" advClick="0" advTm="15000">
        <p:fade/>
      </p:transition>
    </mc:Choice>
    <mc:Fallback xmlns="">
      <p:transition spd="med" advClick="0" advTm="1500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500" t="1550" r="1539" b="1517"/>
          <a:stretch/>
        </p:blipFill>
        <p:spPr>
          <a:xfrm>
            <a:off x="461963" y="4383088"/>
            <a:ext cx="1081087" cy="142240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srcRect l="9767" t="7280" r="18670" b="14612"/>
          <a:stretch/>
        </p:blipFill>
        <p:spPr>
          <a:xfrm>
            <a:off x="7589838" y="2027238"/>
            <a:ext cx="873125" cy="1184275"/>
          </a:xfrm>
          <a:prstGeom prst="rect">
            <a:avLst/>
          </a:prstGeom>
          <a:ln>
            <a:noFill/>
          </a:ln>
          <a:effectLst>
            <a:outerShdw blurRad="292100" dist="139700" dir="2700000" algn="tl" rotWithShape="0">
              <a:srgbClr val="333333">
                <a:alpha val="65000"/>
              </a:srgbClr>
            </a:outerShdw>
          </a:effectLst>
        </p:spPr>
      </p:pic>
      <p:sp>
        <p:nvSpPr>
          <p:cNvPr id="13316" name="Text Placeholder 5"/>
          <p:cNvSpPr txBox="1">
            <a:spLocks/>
          </p:cNvSpPr>
          <p:nvPr/>
        </p:nvSpPr>
        <p:spPr bwMode="auto">
          <a:xfrm>
            <a:off x="293688" y="2084388"/>
            <a:ext cx="59563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Medicine </a:t>
            </a:r>
            <a:r>
              <a:rPr lang="en-GB" sz="2400" dirty="0" smtClean="0">
                <a:solidFill>
                  <a:prstClr val="black"/>
                </a:solidFill>
              </a:rPr>
              <a:t>Collection</a:t>
            </a:r>
            <a:endParaRPr lang="en-GB" sz="2400" dirty="0">
              <a:solidFill>
                <a:prstClr val="black"/>
              </a:solidFill>
            </a:endParaRPr>
          </a:p>
        </p:txBody>
      </p:sp>
      <p:sp>
        <p:nvSpPr>
          <p:cNvPr id="13317" name="Text Placeholder 10"/>
          <p:cNvSpPr txBox="1">
            <a:spLocks/>
          </p:cNvSpPr>
          <p:nvPr/>
        </p:nvSpPr>
        <p:spPr bwMode="auto">
          <a:xfrm>
            <a:off x="287338" y="2668588"/>
            <a:ext cx="506095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3429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 typeface="Arial" charset="0"/>
              <a:buChar char="•"/>
            </a:pPr>
            <a:r>
              <a:rPr lang="en-GB" sz="2000">
                <a:solidFill>
                  <a:prstClr val="black"/>
                </a:solidFill>
              </a:rPr>
              <a:t>Oncology, cardiology, neurology, epidemiology, reproductive medicine, rheumatology, anesthesia, gerontology, &amp; public health</a:t>
            </a:r>
          </a:p>
          <a:p>
            <a:pPr eaLnBrk="1" fontAlgn="base" hangingPunct="1">
              <a:spcBef>
                <a:spcPct val="20000"/>
              </a:spcBef>
              <a:spcAft>
                <a:spcPct val="0"/>
              </a:spcAft>
              <a:buFont typeface="Arial" charset="0"/>
              <a:buNone/>
            </a:pPr>
            <a:endParaRPr lang="en-US">
              <a:solidFill>
                <a:prstClr val="black"/>
              </a:solidFill>
            </a:endParaRPr>
          </a:p>
        </p:txBody>
      </p:sp>
      <p:pic>
        <p:nvPicPr>
          <p:cNvPr id="8" name="Picture 7"/>
          <p:cNvPicPr>
            <a:picLocks noChangeAspect="1"/>
          </p:cNvPicPr>
          <p:nvPr/>
        </p:nvPicPr>
        <p:blipFill rotWithShape="1">
          <a:blip r:embed="rId4" cstate="print"/>
          <a:srcRect l="2116" t="1540" r="1799" b="1603"/>
          <a:stretch/>
        </p:blipFill>
        <p:spPr>
          <a:xfrm>
            <a:off x="5449888" y="2084388"/>
            <a:ext cx="946150" cy="1231900"/>
          </a:xfrm>
          <a:prstGeom prst="rect">
            <a:avLst/>
          </a:prstGeom>
          <a:ln>
            <a:noFill/>
          </a:ln>
          <a:effectLst>
            <a:outerShdw blurRad="292100" dist="139700" dir="2700000" algn="tl" rotWithShape="0">
              <a:srgbClr val="333333">
                <a:alpha val="65000"/>
              </a:srgbClr>
            </a:outerShdw>
          </a:effectLst>
        </p:spPr>
      </p:pic>
      <p:sp>
        <p:nvSpPr>
          <p:cNvPr id="13319" name="Text Placeholder 5"/>
          <p:cNvSpPr txBox="1">
            <a:spLocks/>
          </p:cNvSpPr>
          <p:nvPr/>
        </p:nvSpPr>
        <p:spPr bwMode="auto">
          <a:xfrm>
            <a:off x="3317875" y="4322763"/>
            <a:ext cx="57261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Life Sciences </a:t>
            </a:r>
            <a:r>
              <a:rPr lang="en-GB" sz="2400" dirty="0" smtClean="0">
                <a:solidFill>
                  <a:prstClr val="black"/>
                </a:solidFill>
              </a:rPr>
              <a:t>Collection</a:t>
            </a:r>
            <a:endParaRPr lang="en-GB" sz="2400" dirty="0">
              <a:solidFill>
                <a:prstClr val="black"/>
              </a:solidFill>
            </a:endParaRPr>
          </a:p>
        </p:txBody>
      </p:sp>
      <p:sp>
        <p:nvSpPr>
          <p:cNvPr id="13320" name="Text Placeholder 10"/>
          <p:cNvSpPr txBox="1">
            <a:spLocks/>
          </p:cNvSpPr>
          <p:nvPr/>
        </p:nvSpPr>
        <p:spPr bwMode="auto">
          <a:xfrm>
            <a:off x="3317875" y="4986338"/>
            <a:ext cx="5387975" cy="1401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342900"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 typeface="Arial" charset="0"/>
              <a:buChar char="•"/>
            </a:pPr>
            <a:r>
              <a:rPr lang="en-GB" sz="2000">
                <a:solidFill>
                  <a:prstClr val="black"/>
                </a:solidFill>
              </a:rPr>
              <a:t>Molecular and computational biology, plant science, marine biology, and behavioral ecology</a:t>
            </a:r>
          </a:p>
          <a:p>
            <a:pPr eaLnBrk="1" fontAlgn="base" hangingPunct="1">
              <a:spcBef>
                <a:spcPct val="20000"/>
              </a:spcBef>
              <a:spcAft>
                <a:spcPct val="0"/>
              </a:spcAft>
              <a:buFont typeface="Arial" charset="0"/>
              <a:buNone/>
            </a:pPr>
            <a:endParaRPr lang="en-GB">
              <a:solidFill>
                <a:prstClr val="black"/>
              </a:solidFill>
            </a:endParaRPr>
          </a:p>
        </p:txBody>
      </p:sp>
      <p:pic>
        <p:nvPicPr>
          <p:cNvPr id="11" name="Picture 10"/>
          <p:cNvPicPr>
            <a:picLocks noChangeAspect="1"/>
          </p:cNvPicPr>
          <p:nvPr/>
        </p:nvPicPr>
        <p:blipFill>
          <a:blip r:embed="rId5" cstate="print"/>
          <a:stretch>
            <a:fillRect/>
          </a:stretch>
        </p:blipFill>
        <p:spPr>
          <a:xfrm>
            <a:off x="6696075" y="2263775"/>
            <a:ext cx="1055688" cy="1381125"/>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cstate="print"/>
          <a:srcRect l="1652" t="1484" r="1559" b="2055"/>
          <a:stretch/>
        </p:blipFill>
        <p:spPr>
          <a:xfrm>
            <a:off x="5922963" y="2619375"/>
            <a:ext cx="1149350" cy="1570038"/>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rotWithShape="1">
          <a:blip r:embed="rId7" cstate="print"/>
          <a:srcRect l="1242" t="1049" r="1315" b="1031"/>
          <a:stretch/>
        </p:blipFill>
        <p:spPr>
          <a:xfrm>
            <a:off x="2009775" y="4095750"/>
            <a:ext cx="857250" cy="1122363"/>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8" cstate="print"/>
          <a:srcRect l="1552" t="927" r="1707" b="1135"/>
          <a:stretch/>
        </p:blipFill>
        <p:spPr>
          <a:xfrm>
            <a:off x="1204913" y="4786313"/>
            <a:ext cx="1177925" cy="15621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9466655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0723" r="11836" b="2300"/>
          <a:stretch/>
        </p:blipFill>
        <p:spPr bwMode="auto">
          <a:xfrm>
            <a:off x="1907704" y="1369567"/>
            <a:ext cx="7056784" cy="50078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3528" y="6525344"/>
            <a:ext cx="3384376" cy="830997"/>
          </a:xfrm>
          <a:prstGeom prst="rect">
            <a:avLst/>
          </a:prstGeom>
          <a:noFill/>
        </p:spPr>
        <p:txBody>
          <a:bodyPr wrap="square" rtlCol="0">
            <a:spAutoFit/>
          </a:bodyPr>
          <a:lstStyle/>
          <a:p>
            <a:pPr algn="l"/>
            <a:r>
              <a:rPr lang="en-GB" sz="1200" b="1" dirty="0" smtClean="0">
                <a:solidFill>
                  <a:srgbClr val="000066"/>
                </a:solidFill>
                <a:hlinkClick r:id="rId3"/>
              </a:rPr>
              <a:t>www.oxfordhandbooks.com</a:t>
            </a:r>
            <a:endParaRPr lang="en-GB" sz="1200" b="1" dirty="0" smtClean="0">
              <a:solidFill>
                <a:srgbClr val="000066"/>
              </a:solidFill>
            </a:endParaRPr>
          </a:p>
          <a:p>
            <a:pPr algn="l"/>
            <a:endParaRPr lang="en-GB" sz="1200" b="1" dirty="0" smtClean="0">
              <a:solidFill>
                <a:srgbClr val="000066"/>
              </a:solidFill>
            </a:endParaRPr>
          </a:p>
          <a:p>
            <a:pPr algn="l"/>
            <a:endParaRPr lang="en-GB" sz="1200" b="1" dirty="0" smtClean="0">
              <a:solidFill>
                <a:srgbClr val="000066"/>
              </a:solidFill>
            </a:endParaRPr>
          </a:p>
          <a:p>
            <a:pPr algn="l"/>
            <a:endParaRPr lang="en-GB" sz="1200" b="1" dirty="0">
              <a:solidFill>
                <a:srgbClr val="000066"/>
              </a:solidFill>
            </a:endParaRPr>
          </a:p>
        </p:txBody>
      </p:sp>
      <p:sp>
        <p:nvSpPr>
          <p:cNvPr id="12" name="Text Box 13"/>
          <p:cNvSpPr txBox="1">
            <a:spLocks noChangeArrowheads="1"/>
          </p:cNvSpPr>
          <p:nvPr/>
        </p:nvSpPr>
        <p:spPr bwMode="auto">
          <a:xfrm>
            <a:off x="165816" y="908720"/>
            <a:ext cx="1748851" cy="3416320"/>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ru-RU" dirty="0" smtClean="0"/>
              <a:t>Oxford </a:t>
            </a:r>
            <a:r>
              <a:rPr lang="ru-RU" dirty="0"/>
              <a:t>Handbooks Online (OHO) представляет собой уникальную коллекцию обзорных очерков по социальным и гуманитарным наукам.</a:t>
            </a:r>
            <a:endParaRPr lang="en-GB" dirty="0"/>
          </a:p>
        </p:txBody>
      </p:sp>
      <p:sp>
        <p:nvSpPr>
          <p:cNvPr id="13" name="Text Box 13"/>
          <p:cNvSpPr txBox="1">
            <a:spLocks noChangeArrowheads="1"/>
          </p:cNvSpPr>
          <p:nvPr/>
        </p:nvSpPr>
        <p:spPr bwMode="auto">
          <a:xfrm>
            <a:off x="5427103" y="2492896"/>
            <a:ext cx="3528392" cy="2862322"/>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ru-RU" dirty="0" smtClean="0"/>
              <a:t>Серия </a:t>
            </a:r>
            <a:r>
              <a:rPr lang="ru-RU" dirty="0"/>
              <a:t>Oxford </a:t>
            </a:r>
            <a:r>
              <a:rPr lang="ru-RU" dirty="0" smtClean="0"/>
              <a:t>Handbook</a:t>
            </a:r>
            <a:r>
              <a:rPr lang="en-GB" dirty="0" smtClean="0"/>
              <a:t>s </a:t>
            </a:r>
            <a:r>
              <a:rPr lang="ru-RU" dirty="0" smtClean="0"/>
              <a:t>объединяет </a:t>
            </a:r>
            <a:r>
              <a:rPr lang="ru-RU" dirty="0"/>
              <a:t>ведущих в своих областях мировых учёных для написания обзорных очерков, оценивающих текущее видение какой-либо темы или области, и дают новую оригинальную аргументацию для дальнейшего направления дискуссии. </a:t>
            </a:r>
            <a:endParaRPr lang="en-GB" dirty="0"/>
          </a:p>
        </p:txBody>
      </p:sp>
    </p:spTree>
    <p:extLst>
      <p:ext uri="{BB962C8B-B14F-4D97-AF65-F5344CB8AC3E}">
        <p14:creationId xmlns:p14="http://schemas.microsoft.com/office/powerpoint/2010/main" val="1458170680"/>
      </p:ext>
    </p:extLst>
  </p:cSld>
  <p:clrMapOvr>
    <a:masterClrMapping/>
  </p:clrMapOvr>
  <mc:AlternateContent xmlns:mc="http://schemas.openxmlformats.org/markup-compatibility/2006" xmlns:p14="http://schemas.microsoft.com/office/powerpoint/2010/main">
    <mc:Choice Requires="p14">
      <p:transition spd="med" p14:dur="700" advTm="25000">
        <p:fade/>
      </p:transition>
    </mc:Choice>
    <mc:Fallback xmlns="">
      <p:transition spd="med" advTm="2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800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0723" r="11836" b="2300"/>
          <a:stretch/>
        </p:blipFill>
        <p:spPr bwMode="auto">
          <a:xfrm>
            <a:off x="1817914" y="1401394"/>
            <a:ext cx="7146574" cy="50715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ext Box 13"/>
          <p:cNvSpPr txBox="1">
            <a:spLocks noChangeArrowheads="1"/>
          </p:cNvSpPr>
          <p:nvPr/>
        </p:nvSpPr>
        <p:spPr bwMode="auto">
          <a:xfrm>
            <a:off x="265989" y="764704"/>
            <a:ext cx="3528392" cy="2031325"/>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ru-RU" dirty="0" smtClean="0"/>
              <a:t>Эти </a:t>
            </a:r>
            <a:r>
              <a:rPr lang="ru-RU" dirty="0"/>
              <a:t>книги стали одной из самых успешных и цитируемых серий научных публикаций. Теперь </a:t>
            </a:r>
            <a:r>
              <a:rPr lang="ru-RU" dirty="0">
                <a:hlinkClick r:id="rId3"/>
              </a:rPr>
              <a:t>полная коллекция работ по 14 предметным областям стала доступна онлайн</a:t>
            </a:r>
            <a:r>
              <a:rPr lang="ru-RU" dirty="0"/>
              <a:t>.</a:t>
            </a:r>
            <a:endParaRPr lang="en-US" dirty="0">
              <a:effectLst/>
            </a:endParaRPr>
          </a:p>
        </p:txBody>
      </p:sp>
      <p:sp>
        <p:nvSpPr>
          <p:cNvPr id="10" name="Text Box 13"/>
          <p:cNvSpPr txBox="1">
            <a:spLocks noChangeArrowheads="1"/>
          </p:cNvSpPr>
          <p:nvPr/>
        </p:nvSpPr>
        <p:spPr bwMode="auto">
          <a:xfrm>
            <a:off x="283028" y="3573015"/>
            <a:ext cx="3407228" cy="2327041"/>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ru-RU" dirty="0"/>
              <a:t>Ежемесячные обновления знакомят со статьями до их печатной публикации, к тому же очерки, доступные только онлайн, дают самое актуальное и авторитетное освещение конкретных научных областей</a:t>
            </a:r>
            <a:r>
              <a:rPr lang="ru-RU" dirty="0" smtClean="0"/>
              <a:t>.</a:t>
            </a:r>
            <a:endParaRPr lang="en-US" dirty="0">
              <a:effectLst/>
            </a:endParaRPr>
          </a:p>
        </p:txBody>
      </p:sp>
      <p:sp>
        <p:nvSpPr>
          <p:cNvPr id="11" name="TextBox 10"/>
          <p:cNvSpPr txBox="1"/>
          <p:nvPr/>
        </p:nvSpPr>
        <p:spPr>
          <a:xfrm>
            <a:off x="323528" y="6525344"/>
            <a:ext cx="3384376" cy="830997"/>
          </a:xfrm>
          <a:prstGeom prst="rect">
            <a:avLst/>
          </a:prstGeom>
          <a:noFill/>
        </p:spPr>
        <p:txBody>
          <a:bodyPr wrap="square" rtlCol="0">
            <a:spAutoFit/>
          </a:bodyPr>
          <a:lstStyle/>
          <a:p>
            <a:pPr algn="l"/>
            <a:r>
              <a:rPr lang="en-GB" sz="1200" b="1" dirty="0" smtClean="0">
                <a:solidFill>
                  <a:srgbClr val="000066"/>
                </a:solidFill>
                <a:hlinkClick r:id="rId4"/>
              </a:rPr>
              <a:t>www.oxfordhandboks.com</a:t>
            </a:r>
            <a:endParaRPr lang="en-GB" sz="1200" b="1" dirty="0" smtClean="0">
              <a:solidFill>
                <a:srgbClr val="000066"/>
              </a:solidFill>
            </a:endParaRPr>
          </a:p>
          <a:p>
            <a:pPr algn="l"/>
            <a:endParaRPr lang="en-GB" sz="1200" b="1" dirty="0" smtClean="0">
              <a:solidFill>
                <a:srgbClr val="000066"/>
              </a:solidFill>
            </a:endParaRPr>
          </a:p>
          <a:p>
            <a:pPr algn="l"/>
            <a:endParaRPr lang="en-GB" sz="1200" b="1" dirty="0" smtClean="0">
              <a:solidFill>
                <a:srgbClr val="000066"/>
              </a:solidFill>
            </a:endParaRPr>
          </a:p>
          <a:p>
            <a:pPr algn="l"/>
            <a:endParaRPr lang="en-GB" sz="1200" b="1" dirty="0">
              <a:solidFill>
                <a:srgbClr val="000066"/>
              </a:solidFill>
            </a:endParaRPr>
          </a:p>
        </p:txBody>
      </p:sp>
    </p:spTree>
    <p:extLst>
      <p:ext uri="{BB962C8B-B14F-4D97-AF65-F5344CB8AC3E}">
        <p14:creationId xmlns:p14="http://schemas.microsoft.com/office/powerpoint/2010/main" val="4226921331"/>
      </p:ext>
    </p:extLst>
  </p:cSld>
  <p:clrMapOvr>
    <a:masterClrMapping/>
  </p:clrMapOvr>
  <mc:AlternateContent xmlns:mc="http://schemas.openxmlformats.org/markup-compatibility/2006" xmlns:p14="http://schemas.microsoft.com/office/powerpoint/2010/main">
    <mc:Choice Requires="p14">
      <p:transition spd="med" p14:dur="700" advTm="26000">
        <p:fade/>
      </p:transition>
    </mc:Choice>
    <mc:Fallback xmlns="">
      <p:transition spd="med"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1050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email">
            <a:extLst>
              <a:ext uri="{28A0092B-C50C-407E-A947-70E740481C1C}">
                <a14:useLocalDpi xmlns:a14="http://schemas.microsoft.com/office/drawing/2010/main" val="0"/>
              </a:ext>
            </a:extLst>
          </a:blip>
          <a:srcRect l="10500" r="11816" b="2414"/>
          <a:stretch/>
        </p:blipFill>
        <p:spPr bwMode="auto">
          <a:xfrm>
            <a:off x="1763688" y="1412775"/>
            <a:ext cx="7200800" cy="5088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3"/>
          <p:cNvSpPr txBox="1">
            <a:spLocks noChangeArrowheads="1"/>
          </p:cNvSpPr>
          <p:nvPr/>
        </p:nvSpPr>
        <p:spPr bwMode="auto">
          <a:xfrm>
            <a:off x="323528" y="476672"/>
            <a:ext cx="3545731" cy="2031325"/>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ru-RU" dirty="0" smtClean="0"/>
              <a:t>Каждая </a:t>
            </a:r>
            <a:r>
              <a:rPr lang="ru-RU" dirty="0"/>
              <a:t>книга содержит несколько обзорных очерков, представляющих собой подробное введение в предмет и дающих критический обзор текущего состояния научной мысли в данной области. </a:t>
            </a:r>
            <a:endParaRPr lang="en-GB" dirty="0"/>
          </a:p>
        </p:txBody>
      </p:sp>
      <p:sp>
        <p:nvSpPr>
          <p:cNvPr id="6" name="TextBox 5"/>
          <p:cNvSpPr txBox="1"/>
          <p:nvPr/>
        </p:nvSpPr>
        <p:spPr>
          <a:xfrm>
            <a:off x="323528" y="6525344"/>
            <a:ext cx="3384376" cy="830997"/>
          </a:xfrm>
          <a:prstGeom prst="rect">
            <a:avLst/>
          </a:prstGeom>
          <a:noFill/>
        </p:spPr>
        <p:txBody>
          <a:bodyPr wrap="square" rtlCol="0">
            <a:spAutoFit/>
          </a:bodyPr>
          <a:lstStyle/>
          <a:p>
            <a:pPr algn="l"/>
            <a:r>
              <a:rPr lang="en-GB" sz="1200" b="1" dirty="0" smtClean="0">
                <a:solidFill>
                  <a:srgbClr val="000066"/>
                </a:solidFill>
                <a:hlinkClick r:id="rId3"/>
              </a:rPr>
              <a:t>www.oxfordhandbooks.com</a:t>
            </a:r>
            <a:endParaRPr lang="en-GB" sz="1200" b="1" dirty="0" smtClean="0">
              <a:solidFill>
                <a:srgbClr val="000066"/>
              </a:solidFill>
            </a:endParaRPr>
          </a:p>
          <a:p>
            <a:pPr algn="l"/>
            <a:endParaRPr lang="en-GB" sz="1200" b="1" dirty="0" smtClean="0">
              <a:solidFill>
                <a:srgbClr val="000066"/>
              </a:solidFill>
            </a:endParaRPr>
          </a:p>
          <a:p>
            <a:pPr algn="l"/>
            <a:endParaRPr lang="en-GB" sz="1200" b="1" dirty="0" smtClean="0">
              <a:solidFill>
                <a:srgbClr val="000066"/>
              </a:solidFill>
            </a:endParaRPr>
          </a:p>
          <a:p>
            <a:pPr algn="l"/>
            <a:endParaRPr lang="en-GB" sz="1200" b="1" dirty="0">
              <a:solidFill>
                <a:srgbClr val="000066"/>
              </a:solidFill>
            </a:endParaRPr>
          </a:p>
        </p:txBody>
      </p:sp>
      <p:sp>
        <p:nvSpPr>
          <p:cNvPr id="10" name="Text Box 13"/>
          <p:cNvSpPr txBox="1">
            <a:spLocks noChangeArrowheads="1"/>
          </p:cNvSpPr>
          <p:nvPr/>
        </p:nvSpPr>
        <p:spPr bwMode="auto">
          <a:xfrm>
            <a:off x="334414" y="3468351"/>
            <a:ext cx="3528392" cy="2308324"/>
          </a:xfrm>
          <a:prstGeom prst="rect">
            <a:avLst/>
          </a:prstGeom>
          <a:solidFill>
            <a:srgbClr val="FFFF66"/>
          </a:solidFill>
          <a:ln w="38100" algn="ctr">
            <a:solidFill>
              <a:srgbClr val="333399"/>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l"/>
            <a:r>
              <a:rPr lang="ru-RU" dirty="0"/>
              <a:t>Каждый очерк или статья написаны ведущими в своей области учёными. Для студентов, исследователей и преподавателей Oxford Handbooks Online является незаменимым справочным руководством. </a:t>
            </a:r>
            <a:endParaRPr lang="en-US" dirty="0"/>
          </a:p>
        </p:txBody>
      </p:sp>
    </p:spTree>
    <p:extLst>
      <p:ext uri="{BB962C8B-B14F-4D97-AF65-F5344CB8AC3E}">
        <p14:creationId xmlns:p14="http://schemas.microsoft.com/office/powerpoint/2010/main" val="797965110"/>
      </p:ext>
    </p:extLst>
  </p:cSld>
  <p:clrMapOvr>
    <a:masterClrMapping/>
  </p:clrMapOvr>
  <mc:AlternateContent xmlns:mc="http://schemas.openxmlformats.org/markup-compatibility/2006" xmlns:p14="http://schemas.microsoft.com/office/powerpoint/2010/main">
    <mc:Choice Requires="p14">
      <p:transition spd="med" p14:dur="700" advTm="26000">
        <p:fade/>
      </p:transition>
    </mc:Choice>
    <mc:Fallback xmlns="">
      <p:transition spd="med" advTm="2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10000"/>
                                  </p:stCondLst>
                                  <p:childTnLst>
                                    <p:set>
                                      <p:cBhvr>
                                        <p:cTn id="6" dur="1" fill="hold">
                                          <p:stCondLst>
                                            <p:cond delay="0"/>
                                          </p:stCondLst>
                                        </p:cTn>
                                        <p:tgtEl>
                                          <p:spTgt spid="10"/>
                                        </p:tgtEl>
                                        <p:attrNameLst>
                                          <p:attrName>style.visibility</p:attrName>
                                        </p:attrNameLst>
                                      </p:cBhvr>
                                      <p:to>
                                        <p:strVal val="visible"/>
                                      </p:to>
                                    </p:set>
                                    <p:animEffect transition="in" filter="box(in)">
                                      <p:cBhvr>
                                        <p:cTn id="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879849"/>
            <a:ext cx="6871447" cy="706779"/>
          </a:xfrm>
          <a:ln>
            <a:solidFill>
              <a:schemeClr val="bg1"/>
            </a:solidFill>
          </a:ln>
        </p:spPr>
        <p:style>
          <a:lnRef idx="2">
            <a:schemeClr val="dk1"/>
          </a:lnRef>
          <a:fillRef idx="1">
            <a:schemeClr val="lt1"/>
          </a:fillRef>
          <a:effectRef idx="0">
            <a:schemeClr val="dk1"/>
          </a:effectRef>
          <a:fontRef idx="minor">
            <a:schemeClr val="dk1"/>
          </a:fontRef>
        </p:style>
        <p:txBody>
          <a:bodyPr>
            <a:normAutofit/>
          </a:bodyPr>
          <a:lstStyle/>
          <a:p>
            <a:pPr algn="ctr"/>
            <a:r>
              <a:rPr lang="en-US" sz="2800" b="1" dirty="0" smtClean="0">
                <a:solidFill>
                  <a:schemeClr val="tx2">
                    <a:lumMod val="75000"/>
                  </a:schemeClr>
                </a:solidFill>
              </a:rPr>
              <a:t>New Trends </a:t>
            </a:r>
            <a:r>
              <a:rPr lang="en-US" sz="2800" b="1" dirty="0">
                <a:solidFill>
                  <a:schemeClr val="tx2">
                    <a:lumMod val="75000"/>
                  </a:schemeClr>
                </a:solidFill>
              </a:rPr>
              <a:t>and F</a:t>
            </a:r>
            <a:r>
              <a:rPr lang="en-US" sz="2800" b="1" dirty="0" smtClean="0">
                <a:solidFill>
                  <a:schemeClr val="tx2">
                    <a:lumMod val="75000"/>
                  </a:schemeClr>
                </a:solidFill>
              </a:rPr>
              <a:t>eatures</a:t>
            </a:r>
            <a:endParaRPr lang="en-US" dirty="0"/>
          </a:p>
        </p:txBody>
      </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68" y="2259106"/>
            <a:ext cx="5695744" cy="4087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ubtitle 3"/>
          <p:cNvSpPr>
            <a:spLocks noGrp="1"/>
          </p:cNvSpPr>
          <p:nvPr>
            <p:ph type="subTitle" idx="1"/>
          </p:nvPr>
        </p:nvSpPr>
        <p:spPr/>
        <p:txBody>
          <a:bodyPr/>
          <a:lstStyle/>
          <a:p>
            <a:endParaRPr lang="en-GB" dirty="0"/>
          </a:p>
        </p:txBody>
      </p:sp>
    </p:spTree>
    <p:extLst>
      <p:ext uri="{BB962C8B-B14F-4D97-AF65-F5344CB8AC3E}">
        <p14:creationId xmlns:p14="http://schemas.microsoft.com/office/powerpoint/2010/main" val="3534558890"/>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438275" cy="1096962"/>
          </a:xfrm>
        </p:spPr>
        <p:txBody>
          <a:bodyPr>
            <a:normAutofit/>
          </a:bodyPr>
          <a:lstStyle/>
          <a:p>
            <a:pPr algn="ctr"/>
            <a:r>
              <a:rPr lang="en-GB" sz="3100" dirty="0" smtClean="0"/>
              <a:t>New </a:t>
            </a:r>
            <a:r>
              <a:rPr lang="en-GB" sz="3100" dirty="0"/>
              <a:t>Publishing Initiatives </a:t>
            </a:r>
            <a:r>
              <a:rPr lang="en-GB" dirty="0"/>
              <a:t/>
            </a:r>
            <a:br>
              <a:rPr lang="en-GB" dirty="0"/>
            </a:br>
            <a:endParaRPr lang="en-GB" dirty="0"/>
          </a:p>
        </p:txBody>
      </p:sp>
      <p:sp>
        <p:nvSpPr>
          <p:cNvPr id="4" name="TextBox 3"/>
          <p:cNvSpPr txBox="1"/>
          <p:nvPr/>
        </p:nvSpPr>
        <p:spPr>
          <a:xfrm>
            <a:off x="529839" y="2082032"/>
            <a:ext cx="7563028" cy="3785652"/>
          </a:xfrm>
          <a:prstGeom prst="rect">
            <a:avLst/>
          </a:prstGeom>
          <a:noFill/>
        </p:spPr>
        <p:txBody>
          <a:bodyPr wrap="square" rtlCol="0">
            <a:spAutoFit/>
          </a:bodyPr>
          <a:lstStyle/>
          <a:p>
            <a:r>
              <a:rPr lang="en-GB" sz="2000" dirty="0" smtClean="0"/>
              <a:t>			</a:t>
            </a:r>
            <a:r>
              <a:rPr lang="en-GB" sz="2000" b="1" i="1" dirty="0" smtClean="0"/>
              <a:t>Online publications provide new formats </a:t>
            </a:r>
          </a:p>
          <a:p>
            <a:endParaRPr lang="en-GB" sz="2000" b="1" i="1" dirty="0" smtClean="0"/>
          </a:p>
          <a:p>
            <a:pPr marL="342900" indent="-342900">
              <a:buFont typeface="Arial" panose="020B0604020202020204" pitchFamily="34" charset="0"/>
              <a:buChar char="•"/>
            </a:pPr>
            <a:endParaRPr lang="en-GB" sz="2000" dirty="0" smtClean="0"/>
          </a:p>
          <a:p>
            <a:pPr marL="800100" lvl="1" indent="-342900">
              <a:buFont typeface="Arial" panose="020B0604020202020204" pitchFamily="34" charset="0"/>
              <a:buChar char="•"/>
            </a:pPr>
            <a:r>
              <a:rPr lang="en-GB" sz="2000" dirty="0" smtClean="0"/>
              <a:t>Digitisation allows to make rare, or out-of print books available again</a:t>
            </a:r>
          </a:p>
          <a:p>
            <a:pPr lvl="1"/>
            <a:endParaRPr lang="en-GB" sz="2000" dirty="0" smtClean="0"/>
          </a:p>
          <a:p>
            <a:pPr marL="800100" lvl="1" indent="-342900">
              <a:buFont typeface="Arial" panose="020B0604020202020204" pitchFamily="34" charset="0"/>
              <a:buChar char="•"/>
            </a:pPr>
            <a:r>
              <a:rPr lang="en-GB" sz="2000" dirty="0" smtClean="0"/>
              <a:t>Links between different publications/sources</a:t>
            </a:r>
          </a:p>
          <a:p>
            <a:pPr lvl="1"/>
            <a:endParaRPr lang="en-GB" sz="2000" dirty="0" smtClean="0"/>
          </a:p>
          <a:p>
            <a:pPr marL="800100" lvl="1" indent="-342900">
              <a:buFont typeface="Arial" panose="020B0604020202020204" pitchFamily="34" charset="0"/>
              <a:buChar char="•"/>
            </a:pPr>
            <a:r>
              <a:rPr lang="en-GB" sz="2000" dirty="0" smtClean="0"/>
              <a:t>View books that are published across several print volumes </a:t>
            </a:r>
          </a:p>
          <a:p>
            <a:pPr marL="342900" indent="-342900">
              <a:buFont typeface="Arial" panose="020B0604020202020204" pitchFamily="34" charset="0"/>
              <a:buChar char="•"/>
            </a:pPr>
            <a:endParaRPr lang="en-GB" sz="2000" b="1" dirty="0" smtClean="0"/>
          </a:p>
          <a:p>
            <a:pPr marL="342900" indent="-342900">
              <a:buFont typeface="Arial" panose="020B0604020202020204" pitchFamily="34" charset="0"/>
              <a:buChar char="•"/>
            </a:pPr>
            <a:endParaRPr lang="en-GB" sz="2000" b="1" dirty="0" smtClean="0"/>
          </a:p>
          <a:p>
            <a:pPr marL="342900" indent="-342900">
              <a:buFont typeface="Arial" panose="020B0604020202020204" pitchFamily="34" charset="0"/>
              <a:buChar char="•"/>
            </a:pPr>
            <a:endParaRPr lang="en-GB" sz="2000" b="1" dirty="0"/>
          </a:p>
        </p:txBody>
      </p:sp>
    </p:spTree>
    <p:extLst>
      <p:ext uri="{BB962C8B-B14F-4D97-AF65-F5344CB8AC3E}">
        <p14:creationId xmlns:p14="http://schemas.microsoft.com/office/powerpoint/2010/main" val="2581181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 New Publishing Initiatives</a:t>
            </a:r>
            <a:endParaRPr lang="en-GB" sz="2800" dirty="0"/>
          </a:p>
        </p:txBody>
      </p:sp>
      <p:pic>
        <p:nvPicPr>
          <p:cNvPr id="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7071591" y="2110555"/>
            <a:ext cx="1310754" cy="1316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457200" y="2083661"/>
            <a:ext cx="6614391" cy="4401205"/>
          </a:xfrm>
          <a:prstGeom prst="rect">
            <a:avLst/>
          </a:prstGeom>
          <a:noFill/>
        </p:spPr>
        <p:txBody>
          <a:bodyPr wrap="square" rtlCol="0">
            <a:spAutoFit/>
          </a:bodyPr>
          <a:lstStyle/>
          <a:p>
            <a:r>
              <a:rPr lang="en-GB" sz="2000" b="1" i="1" dirty="0"/>
              <a:t>Oxford Scholarly Editions Online (OSEO</a:t>
            </a:r>
            <a:r>
              <a:rPr lang="en-GB" sz="2000" b="1" i="1" dirty="0" smtClean="0"/>
              <a:t>) </a:t>
            </a:r>
            <a:r>
              <a:rPr lang="en-GB" sz="2000" dirty="0"/>
              <a:t>is a major new publishing </a:t>
            </a:r>
            <a:r>
              <a:rPr lang="en-GB" sz="2000" dirty="0" smtClean="0"/>
              <a:t>initiative </a:t>
            </a:r>
            <a:r>
              <a:rPr lang="en-GB" sz="2000" dirty="0"/>
              <a:t>from Oxford University </a:t>
            </a:r>
            <a:r>
              <a:rPr lang="en-GB" sz="2000" dirty="0" smtClean="0"/>
              <a:t>Press. </a:t>
            </a:r>
            <a:endParaRPr lang="en-GB" sz="2000" b="1" dirty="0" smtClean="0"/>
          </a:p>
          <a:p>
            <a:pPr lvl="1"/>
            <a:endParaRPr lang="en-GB" sz="2000" dirty="0"/>
          </a:p>
          <a:p>
            <a:pPr marL="800100" lvl="1" indent="-342900">
              <a:buFont typeface="Arial" panose="020B0604020202020204" pitchFamily="34" charset="0"/>
              <a:buChar char="•"/>
            </a:pPr>
            <a:r>
              <a:rPr lang="en-GB" sz="2000" dirty="0" smtClean="0"/>
              <a:t>Launched 2012 </a:t>
            </a:r>
          </a:p>
          <a:p>
            <a:pPr lvl="1"/>
            <a:endParaRPr lang="en-GB" sz="2000" dirty="0"/>
          </a:p>
          <a:p>
            <a:pPr marL="800100" lvl="1" indent="-342900">
              <a:buFont typeface="Arial" panose="020B0604020202020204" pitchFamily="34" charset="0"/>
              <a:buChar char="•"/>
            </a:pPr>
            <a:r>
              <a:rPr lang="en-GB" sz="2000" dirty="0"/>
              <a:t>P</a:t>
            </a:r>
            <a:r>
              <a:rPr lang="en-GB" sz="2000" dirty="0" smtClean="0"/>
              <a:t>rovides </a:t>
            </a:r>
            <a:r>
              <a:rPr lang="en-GB" sz="2000" dirty="0"/>
              <a:t>an interlinked </a:t>
            </a:r>
            <a:r>
              <a:rPr lang="en-GB" sz="2000" dirty="0" smtClean="0"/>
              <a:t>collection of editions of major works from </a:t>
            </a:r>
            <a:r>
              <a:rPr lang="en-GB" sz="2000" dirty="0"/>
              <a:t>the </a:t>
            </a:r>
            <a:r>
              <a:rPr lang="en-GB" sz="2000" dirty="0" smtClean="0"/>
              <a:t>humanities</a:t>
            </a:r>
            <a:endParaRPr lang="en-GB" sz="2000" dirty="0"/>
          </a:p>
          <a:p>
            <a:pPr marL="742950" lvl="1" indent="-285750">
              <a:buFont typeface="Arial" panose="020B0604020202020204" pitchFamily="34" charset="0"/>
              <a:buChar char="•"/>
            </a:pPr>
            <a:endParaRPr lang="en-GB" sz="2000" dirty="0" smtClean="0"/>
          </a:p>
          <a:p>
            <a:pPr marL="742950" lvl="1" indent="-285750">
              <a:buFont typeface="Arial" panose="020B0604020202020204" pitchFamily="34" charset="0"/>
              <a:buChar char="•"/>
            </a:pPr>
            <a:r>
              <a:rPr lang="en-GB" sz="2000" dirty="0" smtClean="0"/>
              <a:t>Digitised old texts and includes many rare</a:t>
            </a:r>
            <a:r>
              <a:rPr lang="en-GB" sz="2000" dirty="0"/>
              <a:t>, </a:t>
            </a:r>
            <a:r>
              <a:rPr lang="en-GB" sz="2000" dirty="0" smtClean="0"/>
              <a:t>or formerly </a:t>
            </a:r>
            <a:r>
              <a:rPr lang="en-GB" sz="2000" dirty="0"/>
              <a:t>out-of print </a:t>
            </a:r>
            <a:r>
              <a:rPr lang="en-GB" sz="2000" dirty="0" smtClean="0"/>
              <a:t>editions </a:t>
            </a:r>
          </a:p>
          <a:p>
            <a:pPr lvl="1"/>
            <a:endParaRPr lang="en-GB" sz="2000" dirty="0" smtClean="0"/>
          </a:p>
          <a:p>
            <a:pPr marL="742950" lvl="1" indent="-285750">
              <a:buFont typeface="Arial" panose="020B0604020202020204" pitchFamily="34" charset="0"/>
              <a:buChar char="•"/>
            </a:pPr>
            <a:r>
              <a:rPr lang="en-GB" sz="2000" dirty="0" smtClean="0"/>
              <a:t>Delivers authoritatively edited texts</a:t>
            </a:r>
          </a:p>
          <a:p>
            <a:pPr lvl="1"/>
            <a:endParaRPr lang="en-GB" sz="2000" dirty="0" smtClean="0"/>
          </a:p>
          <a:p>
            <a:pPr marL="742950" lvl="1" indent="-285750">
              <a:buFont typeface="Arial" panose="020B0604020202020204" pitchFamily="34" charset="0"/>
              <a:buChar char="•"/>
            </a:pPr>
            <a:r>
              <a:rPr lang="en-GB" sz="2000" dirty="0" smtClean="0"/>
              <a:t>Allows multiple user access</a:t>
            </a:r>
            <a:endParaRPr lang="en-GB" sz="2000" dirty="0"/>
          </a:p>
        </p:txBody>
      </p:sp>
    </p:spTree>
    <p:extLst>
      <p:ext uri="{BB962C8B-B14F-4D97-AF65-F5344CB8AC3E}">
        <p14:creationId xmlns:p14="http://schemas.microsoft.com/office/powerpoint/2010/main" val="17445474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 New Publishing Initiatives</a:t>
            </a:r>
            <a:endParaRPr lang="en-GB" sz="2800" dirty="0"/>
          </a:p>
        </p:txBody>
      </p:sp>
      <p:pic>
        <p:nvPicPr>
          <p:cNvPr id="5" name="Content Placeholder 4"/>
          <p:cNvPicPr>
            <a:picLocks noGrp="1" noChangeAspect="1"/>
          </p:cNvPicPr>
          <p:nvPr>
            <p:ph idx="1"/>
          </p:nvPr>
        </p:nvPicPr>
        <p:blipFill>
          <a:blip r:embed="rId3"/>
          <a:stretch>
            <a:fillRect/>
          </a:stretch>
        </p:blipFill>
        <p:spPr>
          <a:xfrm>
            <a:off x="546957" y="1600200"/>
            <a:ext cx="8050085" cy="4525963"/>
          </a:xfrm>
          <a:prstGeom prst="rect">
            <a:avLst/>
          </a:prstGeom>
        </p:spPr>
      </p:pic>
      <p:sp>
        <p:nvSpPr>
          <p:cNvPr id="4" name="Footer Placeholder 3"/>
          <p:cNvSpPr>
            <a:spLocks noGrp="1"/>
          </p:cNvSpPr>
          <p:nvPr>
            <p:ph type="ftr" sz="quarter" idx="4294967295"/>
          </p:nvPr>
        </p:nvSpPr>
        <p:spPr>
          <a:xfrm>
            <a:off x="3124200" y="6356350"/>
            <a:ext cx="2895600" cy="365125"/>
          </a:xfrm>
          <a:prstGeom prst="rect">
            <a:avLst/>
          </a:prstGeom>
        </p:spPr>
        <p:txBody>
          <a:bodyPr/>
          <a:lstStyle/>
          <a:p>
            <a:r>
              <a:rPr lang="en-US" sz="1600" dirty="0" smtClean="0"/>
              <a:t>oxfordscholarlyeditions.com</a:t>
            </a:r>
            <a:endParaRPr lang="en-US" sz="1600" dirty="0"/>
          </a:p>
        </p:txBody>
      </p:sp>
    </p:spTree>
    <p:extLst>
      <p:ext uri="{BB962C8B-B14F-4D97-AF65-F5344CB8AC3E}">
        <p14:creationId xmlns:p14="http://schemas.microsoft.com/office/powerpoint/2010/main" val="1724790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ent Arrow 5"/>
          <p:cNvSpPr/>
          <p:nvPr/>
        </p:nvSpPr>
        <p:spPr>
          <a:xfrm>
            <a:off x="457200" y="228600"/>
            <a:ext cx="3200400" cy="457200"/>
          </a:xfrm>
          <a:prstGeom prst="bentArrow">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Bent Arrow 6"/>
          <p:cNvSpPr/>
          <p:nvPr/>
        </p:nvSpPr>
        <p:spPr>
          <a:xfrm rot="10800000">
            <a:off x="5562600" y="6019800"/>
            <a:ext cx="3200400" cy="457200"/>
          </a:xfrm>
          <a:prstGeom prst="bentArrow">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TextBox 11"/>
          <p:cNvSpPr txBox="1"/>
          <p:nvPr/>
        </p:nvSpPr>
        <p:spPr>
          <a:xfrm>
            <a:off x="381000" y="595745"/>
            <a:ext cx="3200400" cy="707886"/>
          </a:xfrm>
          <a:prstGeom prst="rect">
            <a:avLst/>
          </a:prstGeom>
          <a:noFill/>
        </p:spPr>
        <p:txBody>
          <a:bodyPr wrap="square" rtlCol="0">
            <a:spAutoFit/>
          </a:bodyPr>
          <a:lstStyle/>
          <a:p>
            <a:pPr algn="ctr"/>
            <a:r>
              <a:rPr lang="en-US" sz="2000" dirty="0" smtClean="0"/>
              <a:t>Oxford Research </a:t>
            </a:r>
          </a:p>
          <a:p>
            <a:pPr algn="ctr"/>
            <a:r>
              <a:rPr lang="en-US" sz="2000" dirty="0" smtClean="0"/>
              <a:t>Encyclopedias</a:t>
            </a:r>
            <a:endParaRPr lang="en-US" sz="20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7082" y="1328428"/>
            <a:ext cx="3998816" cy="49199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itle 2"/>
          <p:cNvSpPr>
            <a:spLocks noGrp="1"/>
          </p:cNvSpPr>
          <p:nvPr>
            <p:ph type="ctrTitle"/>
          </p:nvPr>
        </p:nvSpPr>
        <p:spPr/>
        <p:txBody>
          <a:bodyPr/>
          <a:lstStyle/>
          <a:p>
            <a:endParaRPr lang="en-GB" dirty="0"/>
          </a:p>
        </p:txBody>
      </p:sp>
    </p:spTree>
    <p:extLst>
      <p:ext uri="{BB962C8B-B14F-4D97-AF65-F5344CB8AC3E}">
        <p14:creationId xmlns:p14="http://schemas.microsoft.com/office/powerpoint/2010/main" val="318638382"/>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ent Arrow 5"/>
          <p:cNvSpPr/>
          <p:nvPr/>
        </p:nvSpPr>
        <p:spPr>
          <a:xfrm>
            <a:off x="457200" y="228600"/>
            <a:ext cx="3200400" cy="457200"/>
          </a:xfrm>
          <a:prstGeom prst="bentArrow">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86" y="1224642"/>
            <a:ext cx="9157836" cy="54158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381000" y="595745"/>
            <a:ext cx="3200400" cy="400110"/>
          </a:xfrm>
          <a:prstGeom prst="rect">
            <a:avLst/>
          </a:prstGeom>
          <a:noFill/>
        </p:spPr>
        <p:txBody>
          <a:bodyPr wrap="square" rtlCol="0">
            <a:spAutoFit/>
          </a:bodyPr>
          <a:lstStyle/>
          <a:p>
            <a:pPr algn="ctr"/>
            <a:r>
              <a:rPr lang="en-US" sz="2000" dirty="0" smtClean="0"/>
              <a:t>Homepage</a:t>
            </a:r>
            <a:endParaRPr lang="en-US" sz="2000" dirty="0"/>
          </a:p>
        </p:txBody>
      </p:sp>
      <p:sp>
        <p:nvSpPr>
          <p:cNvPr id="2" name="Rounded Rectangle 1"/>
          <p:cNvSpPr/>
          <p:nvPr/>
        </p:nvSpPr>
        <p:spPr>
          <a:xfrm>
            <a:off x="3429000" y="995855"/>
            <a:ext cx="3182596" cy="919401"/>
          </a:xfrm>
          <a:prstGeom prst="roundRect">
            <a:avLst/>
          </a:prstGeom>
          <a:solidFill>
            <a:srgbClr val="008000"/>
          </a:solidFill>
          <a:ln w="31750">
            <a:noFill/>
          </a:ln>
          <a:effectLst>
            <a:softEdge rad="0"/>
          </a:effectLst>
        </p:spPr>
        <p:txBody>
          <a:bodyPr wrap="square" rtlCol="0">
            <a:spAutoFit/>
          </a:bodyPr>
          <a:lstStyle/>
          <a:p>
            <a:pPr algn="ctr"/>
            <a:r>
              <a:rPr lang="en-US" sz="1600" b="1" dirty="0">
                <a:solidFill>
                  <a:schemeClr val="bg1"/>
                </a:solidFill>
              </a:rPr>
              <a:t>Clear, authoritative branding based on OUP’s own</a:t>
            </a:r>
          </a:p>
          <a:p>
            <a:pPr algn="ctr"/>
            <a:r>
              <a:rPr lang="en-US" sz="1600" b="1" dirty="0">
                <a:solidFill>
                  <a:schemeClr val="bg1"/>
                </a:solidFill>
              </a:rPr>
              <a:t>Blue = Trust</a:t>
            </a:r>
          </a:p>
        </p:txBody>
      </p:sp>
      <p:sp>
        <p:nvSpPr>
          <p:cNvPr id="10" name="Rounded Rectangle 9"/>
          <p:cNvSpPr/>
          <p:nvPr/>
        </p:nvSpPr>
        <p:spPr>
          <a:xfrm>
            <a:off x="457200" y="5993487"/>
            <a:ext cx="3505200" cy="646986"/>
          </a:xfrm>
          <a:prstGeom prst="roundRect">
            <a:avLst/>
          </a:prstGeom>
          <a:solidFill>
            <a:srgbClr val="008000"/>
          </a:solidFill>
          <a:ln w="31750">
            <a:noFill/>
          </a:ln>
          <a:effectLst>
            <a:softEdge rad="0"/>
          </a:effectLst>
        </p:spPr>
        <p:txBody>
          <a:bodyPr wrap="square" rtlCol="0">
            <a:spAutoFit/>
          </a:bodyPr>
          <a:lstStyle/>
          <a:p>
            <a:pPr algn="ctr"/>
            <a:r>
              <a:rPr lang="en-US" sz="1600" b="1" dirty="0" smtClean="0">
                <a:solidFill>
                  <a:schemeClr val="bg1"/>
                </a:solidFill>
              </a:rPr>
              <a:t>Names of prominent EIC and board members front and center</a:t>
            </a:r>
            <a:endParaRPr lang="en-US" sz="1600" b="1" dirty="0">
              <a:solidFill>
                <a:schemeClr val="bg1"/>
              </a:solidFill>
            </a:endParaRPr>
          </a:p>
        </p:txBody>
      </p:sp>
      <p:sp>
        <p:nvSpPr>
          <p:cNvPr id="11" name="Rounded Rectangle 10"/>
          <p:cNvSpPr/>
          <p:nvPr/>
        </p:nvSpPr>
        <p:spPr>
          <a:xfrm>
            <a:off x="5410200" y="4648200"/>
            <a:ext cx="3182596" cy="646986"/>
          </a:xfrm>
          <a:prstGeom prst="roundRect">
            <a:avLst/>
          </a:prstGeom>
          <a:solidFill>
            <a:srgbClr val="008000"/>
          </a:solidFill>
          <a:ln w="31750">
            <a:noFill/>
          </a:ln>
          <a:effectLst>
            <a:softEdge rad="0"/>
          </a:effectLst>
        </p:spPr>
        <p:txBody>
          <a:bodyPr wrap="square" rtlCol="0">
            <a:spAutoFit/>
          </a:bodyPr>
          <a:lstStyle/>
          <a:p>
            <a:pPr algn="ctr"/>
            <a:r>
              <a:rPr lang="en-US" sz="1600" b="1" dirty="0" smtClean="0">
                <a:solidFill>
                  <a:schemeClr val="bg1"/>
                </a:solidFill>
              </a:rPr>
              <a:t>Image will turn into a featured article when available</a:t>
            </a:r>
            <a:endParaRPr lang="en-US" sz="1600" b="1" dirty="0">
              <a:solidFill>
                <a:schemeClr val="bg1"/>
              </a:solidFill>
            </a:endParaRPr>
          </a:p>
        </p:txBody>
      </p:sp>
    </p:spTree>
    <p:extLst>
      <p:ext uri="{BB962C8B-B14F-4D97-AF65-F5344CB8AC3E}">
        <p14:creationId xmlns:p14="http://schemas.microsoft.com/office/powerpoint/2010/main" val="3041073376"/>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Content </a:t>
            </a:r>
            <a:r>
              <a:rPr lang="en-GB" sz="2800" dirty="0"/>
              <a:t>D</a:t>
            </a:r>
            <a:r>
              <a:rPr lang="en-GB" sz="2800" dirty="0" smtClean="0"/>
              <a:t>elivery: Social Media and  Mobile-Optimization </a:t>
            </a:r>
            <a:endParaRPr lang="en-GB" sz="2800" dirty="0"/>
          </a:p>
        </p:txBody>
      </p:sp>
      <p:pic>
        <p:nvPicPr>
          <p:cNvPr id="5" name="Content Placeholder 4"/>
          <p:cNvPicPr>
            <a:picLocks noGrp="1" noChangeAspect="1"/>
          </p:cNvPicPr>
          <p:nvPr>
            <p:ph idx="1"/>
          </p:nvPr>
        </p:nvPicPr>
        <p:blipFill>
          <a:blip r:embed="rId3"/>
          <a:stretch>
            <a:fillRect/>
          </a:stretch>
        </p:blipFill>
        <p:spPr>
          <a:xfrm>
            <a:off x="4788761" y="3144300"/>
            <a:ext cx="4139798" cy="2210622"/>
          </a:xfrm>
          <a:prstGeom prst="rect">
            <a:avLst/>
          </a:prstGeom>
        </p:spPr>
      </p:pic>
      <p:sp>
        <p:nvSpPr>
          <p:cNvPr id="6" name="TextBox 5"/>
          <p:cNvSpPr txBox="1"/>
          <p:nvPr/>
        </p:nvSpPr>
        <p:spPr>
          <a:xfrm>
            <a:off x="352268" y="2117660"/>
            <a:ext cx="8042223" cy="1754326"/>
          </a:xfrm>
          <a:prstGeom prst="rect">
            <a:avLst/>
          </a:prstGeom>
          <a:noFill/>
        </p:spPr>
        <p:txBody>
          <a:bodyPr wrap="square" rtlCol="0">
            <a:spAutoFit/>
          </a:bodyPr>
          <a:lstStyle/>
          <a:p>
            <a:r>
              <a:rPr lang="en-GB" b="1" dirty="0" smtClean="0"/>
              <a:t>Increasing social media presence  </a:t>
            </a:r>
            <a:r>
              <a:rPr lang="en-GB" dirty="0" smtClean="0"/>
              <a:t>- Facebook (</a:t>
            </a:r>
            <a:r>
              <a:rPr lang="en-GB" i="1" dirty="0" smtClean="0"/>
              <a:t>Very Short Introductions</a:t>
            </a:r>
            <a:r>
              <a:rPr lang="en-GB" dirty="0" smtClean="0"/>
              <a:t>), Tumblr, </a:t>
            </a:r>
            <a:r>
              <a:rPr lang="en-GB" dirty="0" err="1" smtClean="0"/>
              <a:t>Vimeo</a:t>
            </a:r>
            <a:r>
              <a:rPr lang="en-GB" dirty="0" smtClean="0"/>
              <a:t>, YouTube (</a:t>
            </a:r>
            <a:r>
              <a:rPr lang="en-GB" i="1" dirty="0" smtClean="0"/>
              <a:t>Oxford Academic YouTube channel</a:t>
            </a:r>
            <a:r>
              <a:rPr lang="en-GB" dirty="0" smtClean="0"/>
              <a:t>), Twitter or (OUP)blog, Pinterest.</a:t>
            </a:r>
          </a:p>
          <a:p>
            <a:endParaRPr lang="en-GB" b="1" dirty="0" smtClean="0"/>
          </a:p>
          <a:p>
            <a:r>
              <a:rPr lang="en-GB" b="1" dirty="0"/>
              <a:t>M</a:t>
            </a:r>
            <a:r>
              <a:rPr lang="en-GB" b="1" dirty="0" smtClean="0"/>
              <a:t>obile-optimised sites</a:t>
            </a:r>
          </a:p>
          <a:p>
            <a:r>
              <a:rPr lang="en-GB" dirty="0" smtClean="0"/>
              <a:t>(journals, dictionaries etc.)</a:t>
            </a:r>
            <a:endParaRPr lang="en-GB" dirty="0"/>
          </a:p>
        </p:txBody>
      </p:sp>
      <p:pic>
        <p:nvPicPr>
          <p:cNvPr id="7" name="Picture 6"/>
          <p:cNvPicPr>
            <a:picLocks noChangeAspect="1"/>
          </p:cNvPicPr>
          <p:nvPr/>
        </p:nvPicPr>
        <p:blipFill>
          <a:blip r:embed="rId4"/>
          <a:stretch>
            <a:fillRect/>
          </a:stretch>
        </p:blipFill>
        <p:spPr>
          <a:xfrm>
            <a:off x="161365" y="4399148"/>
            <a:ext cx="4609475" cy="2105456"/>
          </a:xfrm>
          <a:prstGeom prst="rect">
            <a:avLst/>
          </a:prstGeom>
        </p:spPr>
      </p:pic>
      <p:pic>
        <p:nvPicPr>
          <p:cNvPr id="9" name="Picture 2" descr="Very Short Introductions Facebook pag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24592" y="5694978"/>
            <a:ext cx="809625" cy="80962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6"/>
          <a:stretch>
            <a:fillRect/>
          </a:stretch>
        </p:blipFill>
        <p:spPr>
          <a:xfrm>
            <a:off x="7417705" y="5694978"/>
            <a:ext cx="1259175" cy="871831"/>
          </a:xfrm>
          <a:prstGeom prst="rect">
            <a:avLst/>
          </a:prstGeom>
        </p:spPr>
      </p:pic>
    </p:spTree>
    <p:extLst>
      <p:ext uri="{BB962C8B-B14F-4D97-AF65-F5344CB8AC3E}">
        <p14:creationId xmlns:p14="http://schemas.microsoft.com/office/powerpoint/2010/main" val="16388944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797" t="1468" r="2344"/>
          <a:stretch/>
        </p:blipFill>
        <p:spPr>
          <a:xfrm>
            <a:off x="876300" y="4194175"/>
            <a:ext cx="957263" cy="1301750"/>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srcRect l="1499" t="1689" r="1565" b="1582"/>
          <a:stretch/>
        </p:blipFill>
        <p:spPr>
          <a:xfrm>
            <a:off x="2352675" y="4378325"/>
            <a:ext cx="1128713" cy="1481138"/>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srcRect l="9846" t="8984" r="21465" b="17155"/>
          <a:stretch/>
        </p:blipFill>
        <p:spPr>
          <a:xfrm>
            <a:off x="1430338" y="4511675"/>
            <a:ext cx="1438275" cy="186848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rotWithShape="1">
          <a:blip r:embed="rId5" cstate="print"/>
          <a:srcRect l="1991" t="79" r="2259" b="1434"/>
          <a:stretch/>
        </p:blipFill>
        <p:spPr>
          <a:xfrm>
            <a:off x="7781925" y="2395538"/>
            <a:ext cx="862013" cy="1155700"/>
          </a:xfrm>
          <a:prstGeom prst="rect">
            <a:avLst/>
          </a:prstGeom>
          <a:ln>
            <a:noFill/>
          </a:ln>
          <a:effectLst>
            <a:outerShdw blurRad="292100" dist="139700" dir="2700000" algn="tl" rotWithShape="0">
              <a:srgbClr val="333333">
                <a:alpha val="65000"/>
              </a:srgbClr>
            </a:outerShdw>
          </a:effectLst>
        </p:spPr>
      </p:pic>
      <p:sp>
        <p:nvSpPr>
          <p:cNvPr id="14342" name="Text Placeholder 5"/>
          <p:cNvSpPr txBox="1">
            <a:spLocks/>
          </p:cNvSpPr>
          <p:nvPr/>
        </p:nvSpPr>
        <p:spPr bwMode="auto">
          <a:xfrm>
            <a:off x="693738" y="2055813"/>
            <a:ext cx="59563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Mathematical &amp; Physical Sciences </a:t>
            </a:r>
            <a:r>
              <a:rPr lang="en-GB" sz="2400" dirty="0" smtClean="0">
                <a:solidFill>
                  <a:prstClr val="black"/>
                </a:solidFill>
              </a:rPr>
              <a:t>Collection</a:t>
            </a:r>
            <a:endParaRPr lang="en-GB" sz="2400" dirty="0">
              <a:solidFill>
                <a:prstClr val="black"/>
              </a:solidFill>
            </a:endParaRPr>
          </a:p>
        </p:txBody>
      </p:sp>
      <p:sp>
        <p:nvSpPr>
          <p:cNvPr id="10" name="Text Placeholder 10"/>
          <p:cNvSpPr txBox="1">
            <a:spLocks/>
          </p:cNvSpPr>
          <p:nvPr/>
        </p:nvSpPr>
        <p:spPr>
          <a:xfrm>
            <a:off x="754063" y="2955925"/>
            <a:ext cx="5059362" cy="1195388"/>
          </a:xfrm>
          <a:prstGeom prst="rect">
            <a:avLst/>
          </a:prstGeom>
        </p:spPr>
        <p:txBody>
          <a:bodyPr>
            <a:normAutofit/>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84175" indent="-285750">
              <a:buFontTx/>
              <a:buChar char="•"/>
              <a:defRPr/>
            </a:pPr>
            <a:r>
              <a:rPr lang="en-GB" sz="1400" smtClean="0">
                <a:solidFill>
                  <a:prstClr val="black"/>
                </a:solidFill>
              </a:rPr>
              <a:t>Pure and applied mathematics, radiation science</a:t>
            </a:r>
          </a:p>
          <a:p>
            <a:pPr marL="384175" indent="-285750">
              <a:buFontTx/>
              <a:buChar char="•"/>
              <a:defRPr/>
            </a:pPr>
            <a:r>
              <a:rPr lang="en-GB" sz="1400" smtClean="0">
                <a:solidFill>
                  <a:prstClr val="black"/>
                </a:solidFill>
              </a:rPr>
              <a:t>Also coverage of more niche areas such as biostatistics and mathematical physics, management, and medicine</a:t>
            </a:r>
          </a:p>
          <a:p>
            <a:pPr marL="0" indent="0">
              <a:buFont typeface="Arial" charset="0"/>
              <a:buNone/>
              <a:defRPr/>
            </a:pPr>
            <a:endParaRPr lang="en-US" sz="1800" dirty="0">
              <a:solidFill>
                <a:prstClr val="black"/>
              </a:solidFill>
            </a:endParaRPr>
          </a:p>
        </p:txBody>
      </p:sp>
      <p:sp>
        <p:nvSpPr>
          <p:cNvPr id="14344" name="Text Placeholder 5"/>
          <p:cNvSpPr txBox="1">
            <a:spLocks/>
          </p:cNvSpPr>
          <p:nvPr/>
        </p:nvSpPr>
        <p:spPr bwMode="auto">
          <a:xfrm>
            <a:off x="3952875" y="4192588"/>
            <a:ext cx="4691063"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Law </a:t>
            </a:r>
            <a:r>
              <a:rPr lang="en-GB" sz="2400" dirty="0" smtClean="0">
                <a:solidFill>
                  <a:prstClr val="black"/>
                </a:solidFill>
              </a:rPr>
              <a:t>Collection</a:t>
            </a:r>
            <a:endParaRPr lang="en-GB" sz="2400" dirty="0">
              <a:solidFill>
                <a:prstClr val="black"/>
              </a:solidFill>
            </a:endParaRPr>
          </a:p>
        </p:txBody>
      </p:sp>
      <p:sp>
        <p:nvSpPr>
          <p:cNvPr id="14345" name="Text Placeholder 10"/>
          <p:cNvSpPr txBox="1">
            <a:spLocks/>
          </p:cNvSpPr>
          <p:nvPr/>
        </p:nvSpPr>
        <p:spPr bwMode="auto">
          <a:xfrm>
            <a:off x="4081463" y="4938713"/>
            <a:ext cx="4619625" cy="1403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84175" indent="-285750" eaLnBrk="0" hangingPunct="0">
              <a:defRPr>
                <a:solidFill>
                  <a:schemeClr val="tx1"/>
                </a:solidFill>
                <a:latin typeface="Calibri" pitchFamily="34" charset="0"/>
                <a:cs typeface="Arial" charset="0"/>
              </a:defRPr>
            </a:lvl1pPr>
            <a:lvl2pPr marL="358775"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Tx/>
              <a:buChar char="•"/>
            </a:pPr>
            <a:r>
              <a:rPr lang="en-GB" sz="1400">
                <a:solidFill>
                  <a:prstClr val="black"/>
                </a:solidFill>
              </a:rPr>
              <a:t>general academic and practitioner law titles, and those dedicated to more specialized areas such as medical &amp; environmental law, criminology, intellectual property, &amp; policing</a:t>
            </a:r>
          </a:p>
          <a:p>
            <a:pPr lvl="1" eaLnBrk="1" fontAlgn="base" hangingPunct="1">
              <a:spcBef>
                <a:spcPct val="20000"/>
              </a:spcBef>
              <a:spcAft>
                <a:spcPct val="0"/>
              </a:spcAft>
              <a:buFont typeface="Arial" charset="0"/>
              <a:buNone/>
            </a:pPr>
            <a:endParaRPr lang="en-GB">
              <a:solidFill>
                <a:prstClr val="black"/>
              </a:solidFill>
            </a:endParaRPr>
          </a:p>
        </p:txBody>
      </p:sp>
      <p:pic>
        <p:nvPicPr>
          <p:cNvPr id="13" name="Picture 12"/>
          <p:cNvPicPr>
            <a:picLocks noChangeAspect="1"/>
          </p:cNvPicPr>
          <p:nvPr/>
        </p:nvPicPr>
        <p:blipFill rotWithShape="1">
          <a:blip r:embed="rId6" cstate="print"/>
          <a:srcRect l="1795" t="1386" r="1623" b="1446"/>
          <a:stretch/>
        </p:blipFill>
        <p:spPr>
          <a:xfrm>
            <a:off x="7010400" y="2659063"/>
            <a:ext cx="1020763" cy="1335087"/>
          </a:xfrm>
          <a:prstGeom prst="rect">
            <a:avLst/>
          </a:prstGeom>
          <a:ln>
            <a:noFill/>
          </a:ln>
          <a:effectLst>
            <a:outerShdw blurRad="292100" dist="139700" dir="2700000" algn="tl" rotWithShape="0">
              <a:srgbClr val="333333">
                <a:alpha val="65000"/>
              </a:srgbClr>
            </a:outerShdw>
          </a:effectLst>
        </p:spPr>
      </p:pic>
      <p:pic>
        <p:nvPicPr>
          <p:cNvPr id="14" name="Picture 13"/>
          <p:cNvPicPr>
            <a:picLocks noChangeAspect="1"/>
          </p:cNvPicPr>
          <p:nvPr/>
        </p:nvPicPr>
        <p:blipFill rotWithShape="1">
          <a:blip r:embed="rId7" cstate="print"/>
          <a:srcRect l="1091" t="1903" r="1458" b="1186"/>
          <a:stretch/>
        </p:blipFill>
        <p:spPr>
          <a:xfrm>
            <a:off x="6127750" y="2219325"/>
            <a:ext cx="1193800" cy="15430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6948273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Content </a:t>
            </a:r>
            <a:r>
              <a:rPr lang="en-GB" sz="2800" dirty="0"/>
              <a:t>Delivery: Social Media and  Mobile-Optimization </a:t>
            </a:r>
          </a:p>
        </p:txBody>
      </p:sp>
      <p:sp>
        <p:nvSpPr>
          <p:cNvPr id="3" name="Content Placeholder 2"/>
          <p:cNvSpPr>
            <a:spLocks noGrp="1"/>
          </p:cNvSpPr>
          <p:nvPr>
            <p:ph idx="1"/>
          </p:nvPr>
        </p:nvSpPr>
        <p:spPr/>
        <p:txBody>
          <a:bodyPr>
            <a:normAutofit/>
          </a:bodyPr>
          <a:lstStyle/>
          <a:p>
            <a:pPr marL="0" indent="0" algn="ctr">
              <a:spcBef>
                <a:spcPts val="0"/>
              </a:spcBef>
              <a:buNone/>
            </a:pPr>
            <a:r>
              <a:rPr lang="en-GB" sz="1800" b="1" i="1" dirty="0" smtClean="0"/>
              <a:t>Delivering content to the reader in meaningful ways</a:t>
            </a:r>
          </a:p>
          <a:p>
            <a:pPr>
              <a:spcBef>
                <a:spcPts val="0"/>
              </a:spcBef>
            </a:pPr>
            <a:endParaRPr lang="en-GB" sz="2000" dirty="0" smtClean="0"/>
          </a:p>
          <a:p>
            <a:pPr>
              <a:spcBef>
                <a:spcPts val="0"/>
              </a:spcBef>
            </a:pPr>
            <a:r>
              <a:rPr lang="en-GB" sz="1800" b="1" dirty="0" smtClean="0"/>
              <a:t>Introduction and interaction </a:t>
            </a:r>
            <a:r>
              <a:rPr lang="en-GB" sz="1800" dirty="0" smtClean="0"/>
              <a:t>(blog, Twitter, Facebook, Pinterest)</a:t>
            </a:r>
          </a:p>
          <a:p>
            <a:pPr marL="0" indent="0">
              <a:spcBef>
                <a:spcPts val="0"/>
              </a:spcBef>
              <a:buNone/>
            </a:pPr>
            <a:endParaRPr lang="en-GB" sz="2000" dirty="0" smtClean="0"/>
          </a:p>
          <a:p>
            <a:pPr>
              <a:spcBef>
                <a:spcPts val="0"/>
              </a:spcBef>
            </a:pPr>
            <a:r>
              <a:rPr lang="en-GB" sz="1800" b="1" dirty="0" smtClean="0"/>
              <a:t>Training and tutoring </a:t>
            </a:r>
            <a:r>
              <a:rPr lang="en-GB" sz="1800" dirty="0" smtClean="0"/>
              <a:t>– Live </a:t>
            </a:r>
          </a:p>
          <a:p>
            <a:pPr marL="0" indent="0">
              <a:spcBef>
                <a:spcPts val="0"/>
              </a:spcBef>
              <a:buNone/>
            </a:pPr>
            <a:r>
              <a:rPr lang="en-GB" sz="1800" dirty="0" smtClean="0"/>
              <a:t>      demonstrations (</a:t>
            </a:r>
            <a:r>
              <a:rPr lang="en-GB" sz="1800" dirty="0" err="1" smtClean="0"/>
              <a:t>Webex</a:t>
            </a:r>
            <a:r>
              <a:rPr lang="en-GB" sz="1800" dirty="0" smtClean="0"/>
              <a:t> sessions) </a:t>
            </a:r>
          </a:p>
          <a:p>
            <a:pPr marL="0" indent="0">
              <a:spcBef>
                <a:spcPts val="0"/>
              </a:spcBef>
              <a:buNone/>
            </a:pPr>
            <a:r>
              <a:rPr lang="en-GB" sz="1800" dirty="0"/>
              <a:t> </a:t>
            </a:r>
            <a:r>
              <a:rPr lang="en-GB" sz="1800" dirty="0" smtClean="0"/>
              <a:t>     </a:t>
            </a:r>
          </a:p>
          <a:p>
            <a:pPr>
              <a:spcBef>
                <a:spcPts val="0"/>
              </a:spcBef>
            </a:pPr>
            <a:r>
              <a:rPr lang="en-GB" sz="1800" b="1" dirty="0" smtClean="0"/>
              <a:t>Place academic content in context</a:t>
            </a:r>
            <a:endParaRPr lang="en-GB" sz="1800" b="1" dirty="0"/>
          </a:p>
          <a:p>
            <a:pPr>
              <a:spcBef>
                <a:spcPts val="0"/>
              </a:spcBef>
            </a:pPr>
            <a:endParaRPr lang="en-GB" sz="1800" dirty="0" smtClean="0"/>
          </a:p>
          <a:p>
            <a:pPr marL="0" indent="0">
              <a:buNone/>
            </a:pPr>
            <a:endParaRPr lang="en-GB" sz="2400" dirty="0"/>
          </a:p>
          <a:p>
            <a:pPr marL="0" indent="0">
              <a:buNone/>
            </a:pPr>
            <a:endParaRPr lang="en-GB" sz="2400" dirty="0" smtClean="0"/>
          </a:p>
          <a:p>
            <a:pPr marL="0" indent="0">
              <a:buNone/>
            </a:pPr>
            <a:endParaRPr lang="en-GB" sz="2400" dirty="0"/>
          </a:p>
        </p:txBody>
      </p:sp>
      <p:sp>
        <p:nvSpPr>
          <p:cNvPr id="6" name="Footer Placeholder 5"/>
          <p:cNvSpPr>
            <a:spLocks noGrp="1"/>
          </p:cNvSpPr>
          <p:nvPr>
            <p:ph type="ftr" sz="quarter" idx="4294967295"/>
          </p:nvPr>
        </p:nvSpPr>
        <p:spPr>
          <a:xfrm>
            <a:off x="3124200" y="6308725"/>
            <a:ext cx="3606384" cy="412751"/>
          </a:xfrm>
          <a:prstGeom prst="rect">
            <a:avLst/>
          </a:prstGeom>
        </p:spPr>
        <p:txBody>
          <a:bodyPr/>
          <a:lstStyle/>
          <a:p>
            <a:r>
              <a:rPr lang="en-US" sz="1600" dirty="0" smtClean="0"/>
              <a:t>facebook.com/</a:t>
            </a:r>
            <a:r>
              <a:rPr lang="en-US" sz="1600" dirty="0" err="1" smtClean="0"/>
              <a:t>VeryShortIntroductions</a:t>
            </a:r>
            <a:endParaRPr lang="en-US" sz="1600" dirty="0"/>
          </a:p>
        </p:txBody>
      </p:sp>
      <p:pic>
        <p:nvPicPr>
          <p:cNvPr id="7" name="Picture 6"/>
          <p:cNvPicPr>
            <a:picLocks noChangeAspect="1"/>
          </p:cNvPicPr>
          <p:nvPr/>
        </p:nvPicPr>
        <p:blipFill>
          <a:blip r:embed="rId3"/>
          <a:stretch>
            <a:fillRect/>
          </a:stretch>
        </p:blipFill>
        <p:spPr>
          <a:xfrm>
            <a:off x="4434249" y="3274248"/>
            <a:ext cx="4592670" cy="2938072"/>
          </a:xfrm>
          <a:prstGeom prst="rect">
            <a:avLst/>
          </a:prstGeom>
        </p:spPr>
      </p:pic>
    </p:spTree>
    <p:extLst>
      <p:ext uri="{BB962C8B-B14F-4D97-AF65-F5344CB8AC3E}">
        <p14:creationId xmlns:p14="http://schemas.microsoft.com/office/powerpoint/2010/main" val="8020117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Content </a:t>
            </a:r>
            <a:r>
              <a:rPr lang="en-GB" sz="2800" dirty="0"/>
              <a:t>Delivery: Social Media and  Mobile-Optimization </a:t>
            </a:r>
          </a:p>
        </p:txBody>
      </p:sp>
      <p:sp>
        <p:nvSpPr>
          <p:cNvPr id="3" name="TextBox 2"/>
          <p:cNvSpPr txBox="1"/>
          <p:nvPr/>
        </p:nvSpPr>
        <p:spPr>
          <a:xfrm>
            <a:off x="252962" y="1606657"/>
            <a:ext cx="8454454" cy="2000548"/>
          </a:xfrm>
          <a:prstGeom prst="rect">
            <a:avLst/>
          </a:prstGeom>
          <a:noFill/>
        </p:spPr>
        <p:txBody>
          <a:bodyPr wrap="square" rtlCol="0">
            <a:spAutoFit/>
          </a:bodyPr>
          <a:lstStyle/>
          <a:p>
            <a:pPr algn="ctr"/>
            <a:r>
              <a:rPr lang="en-GB" b="1" i="1" dirty="0" smtClean="0"/>
              <a:t>Delivering </a:t>
            </a:r>
            <a:r>
              <a:rPr lang="en-GB" b="1" i="1" dirty="0"/>
              <a:t>content to the reader in meaningful ways</a:t>
            </a:r>
          </a:p>
          <a:p>
            <a:pPr marL="285750" indent="-285750">
              <a:buFont typeface="Arial" panose="020B0604020202020204" pitchFamily="34" charset="0"/>
              <a:buChar char="•"/>
            </a:pPr>
            <a:endParaRPr lang="en-GB" b="1" dirty="0" smtClean="0"/>
          </a:p>
          <a:p>
            <a:pPr marL="285750" indent="-285750">
              <a:buFont typeface="Arial" panose="020B0604020202020204" pitchFamily="34" charset="0"/>
              <a:buChar char="•"/>
            </a:pPr>
            <a:r>
              <a:rPr lang="en-GB" b="1" dirty="0" smtClean="0"/>
              <a:t>Author interaction</a:t>
            </a:r>
            <a:r>
              <a:rPr lang="en-GB" dirty="0" smtClean="0"/>
              <a:t> – example Facebook, blog and Twitter</a:t>
            </a:r>
          </a:p>
          <a:p>
            <a:pPr marL="285750" indent="-285750">
              <a:buFont typeface="Arial" panose="020B0604020202020204" pitchFamily="34" charset="0"/>
              <a:buChar char="•"/>
            </a:pPr>
            <a:endParaRPr lang="en-GB" dirty="0" smtClean="0"/>
          </a:p>
          <a:p>
            <a:r>
              <a:rPr lang="en-GB" sz="1600" dirty="0" smtClean="0"/>
              <a:t>Below: </a:t>
            </a:r>
            <a:r>
              <a:rPr lang="en-GB" sz="1600" i="1" dirty="0" smtClean="0"/>
              <a:t>Jamie </a:t>
            </a:r>
            <a:r>
              <a:rPr lang="en-GB" sz="1600" i="1" dirty="0"/>
              <a:t>Woodward, Professor of Physical Geography at The University of </a:t>
            </a:r>
            <a:r>
              <a:rPr lang="en-GB" sz="1600" i="1" dirty="0" smtClean="0"/>
              <a:t>Manchester and </a:t>
            </a:r>
            <a:r>
              <a:rPr lang="en-GB" sz="1600" i="1" dirty="0"/>
              <a:t>author of </a:t>
            </a:r>
            <a:r>
              <a:rPr lang="en-GB" sz="1600" b="1" i="1" dirty="0"/>
              <a:t>The Ice Age: A Very Short Introduction</a:t>
            </a:r>
            <a:r>
              <a:rPr lang="en-GB" b="1" i="1" dirty="0"/>
              <a:t>. </a:t>
            </a:r>
          </a:p>
          <a:p>
            <a:endParaRPr lang="en-GB" dirty="0"/>
          </a:p>
        </p:txBody>
      </p:sp>
      <p:sp>
        <p:nvSpPr>
          <p:cNvPr id="4" name="Footer Placeholder 3"/>
          <p:cNvSpPr>
            <a:spLocks noGrp="1"/>
          </p:cNvSpPr>
          <p:nvPr>
            <p:ph type="ftr" sz="quarter" idx="4294967295"/>
          </p:nvPr>
        </p:nvSpPr>
        <p:spPr>
          <a:xfrm>
            <a:off x="457200" y="6197697"/>
            <a:ext cx="8027233" cy="845331"/>
          </a:xfrm>
          <a:prstGeom prst="rect">
            <a:avLst/>
          </a:prstGeom>
        </p:spPr>
        <p:txBody>
          <a:bodyPr/>
          <a:lstStyle/>
          <a:p>
            <a:pPr algn="l"/>
            <a:r>
              <a:rPr lang="en-US" sz="1600" dirty="0" smtClean="0"/>
              <a:t>facebook.com/</a:t>
            </a:r>
            <a:r>
              <a:rPr lang="en-US" sz="1600" dirty="0" err="1" smtClean="0"/>
              <a:t>VeryShortIntroductions</a:t>
            </a:r>
            <a:r>
              <a:rPr lang="en-US" sz="1600" dirty="0"/>
              <a:t>			https://twitter.com/Jamie_Woodward_</a:t>
            </a:r>
          </a:p>
        </p:txBody>
      </p:sp>
      <p:pic>
        <p:nvPicPr>
          <p:cNvPr id="5" name="Picture 4"/>
          <p:cNvPicPr>
            <a:picLocks noChangeAspect="1"/>
          </p:cNvPicPr>
          <p:nvPr/>
        </p:nvPicPr>
        <p:blipFill>
          <a:blip r:embed="rId3"/>
          <a:stretch>
            <a:fillRect/>
          </a:stretch>
        </p:blipFill>
        <p:spPr>
          <a:xfrm>
            <a:off x="2480872" y="3289273"/>
            <a:ext cx="6314060" cy="2908424"/>
          </a:xfrm>
          <a:prstGeom prst="rect">
            <a:avLst/>
          </a:prstGeom>
        </p:spPr>
      </p:pic>
      <p:pic>
        <p:nvPicPr>
          <p:cNvPr id="9" name="Picture 8"/>
          <p:cNvPicPr>
            <a:picLocks noChangeAspect="1"/>
          </p:cNvPicPr>
          <p:nvPr/>
        </p:nvPicPr>
        <p:blipFill>
          <a:blip r:embed="rId4"/>
          <a:stretch>
            <a:fillRect/>
          </a:stretch>
        </p:blipFill>
        <p:spPr>
          <a:xfrm>
            <a:off x="287338" y="3444972"/>
            <a:ext cx="4352925" cy="2752725"/>
          </a:xfrm>
          <a:prstGeom prst="rect">
            <a:avLst/>
          </a:prstGeom>
        </p:spPr>
      </p:pic>
    </p:spTree>
    <p:extLst>
      <p:ext uri="{BB962C8B-B14F-4D97-AF65-F5344CB8AC3E}">
        <p14:creationId xmlns:p14="http://schemas.microsoft.com/office/powerpoint/2010/main" val="28836156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Content </a:t>
            </a:r>
            <a:r>
              <a:rPr lang="en-GB" sz="2800" dirty="0"/>
              <a:t>Delivery: Social Media and  Mobile-Optimization Service</a:t>
            </a:r>
          </a:p>
        </p:txBody>
      </p:sp>
      <p:sp>
        <p:nvSpPr>
          <p:cNvPr id="5" name="Content Placeholder 4"/>
          <p:cNvSpPr>
            <a:spLocks noGrp="1"/>
          </p:cNvSpPr>
          <p:nvPr>
            <p:ph idx="1"/>
          </p:nvPr>
        </p:nvSpPr>
        <p:spPr>
          <a:xfrm>
            <a:off x="457200" y="1600201"/>
            <a:ext cx="6947941" cy="573374"/>
          </a:xfrm>
        </p:spPr>
        <p:txBody>
          <a:bodyPr>
            <a:noAutofit/>
          </a:bodyPr>
          <a:lstStyle/>
          <a:p>
            <a:r>
              <a:rPr lang="en-GB" sz="1800" b="1" i="1" dirty="0" smtClean="0"/>
              <a:t>Oxford Academic YouTube channel </a:t>
            </a:r>
            <a:r>
              <a:rPr lang="en-GB" sz="1800" dirty="0"/>
              <a:t>-</a:t>
            </a:r>
            <a:r>
              <a:rPr lang="en-GB" sz="1800" dirty="0" smtClean="0"/>
              <a:t> Scholars interpret core texts of their discipline, author interviews, tutorial videos and more</a:t>
            </a:r>
            <a:endParaRPr lang="en-GB" sz="1800" dirty="0"/>
          </a:p>
        </p:txBody>
      </p:sp>
      <p:sp>
        <p:nvSpPr>
          <p:cNvPr id="3" name="Footer Placeholder 2"/>
          <p:cNvSpPr>
            <a:spLocks noGrp="1"/>
          </p:cNvSpPr>
          <p:nvPr>
            <p:ph type="ftr" sz="quarter" idx="4294967295"/>
          </p:nvPr>
        </p:nvSpPr>
        <p:spPr>
          <a:xfrm>
            <a:off x="3124199" y="6308725"/>
            <a:ext cx="4101059" cy="412751"/>
          </a:xfrm>
          <a:prstGeom prst="rect">
            <a:avLst/>
          </a:prstGeom>
        </p:spPr>
        <p:txBody>
          <a:bodyPr/>
          <a:lstStyle/>
          <a:p>
            <a:r>
              <a:rPr lang="en-US" sz="1600" dirty="0" smtClean="0"/>
              <a:t>http://www.youtube.com/user/OUPAcademic</a:t>
            </a:r>
            <a:endParaRPr lang="en-US" sz="1600" dirty="0"/>
          </a:p>
        </p:txBody>
      </p:sp>
      <p:pic>
        <p:nvPicPr>
          <p:cNvPr id="8" name="Picture 7"/>
          <p:cNvPicPr>
            <a:picLocks noChangeAspect="1"/>
          </p:cNvPicPr>
          <p:nvPr/>
        </p:nvPicPr>
        <p:blipFill>
          <a:blip r:embed="rId3"/>
          <a:stretch>
            <a:fillRect/>
          </a:stretch>
        </p:blipFill>
        <p:spPr>
          <a:xfrm>
            <a:off x="3931170" y="2368442"/>
            <a:ext cx="4821214" cy="3322505"/>
          </a:xfrm>
          <a:prstGeom prst="rect">
            <a:avLst/>
          </a:prstGeom>
        </p:spPr>
      </p:pic>
      <p:pic>
        <p:nvPicPr>
          <p:cNvPr id="9" name="Picture 8"/>
          <p:cNvPicPr>
            <a:picLocks noChangeAspect="1"/>
          </p:cNvPicPr>
          <p:nvPr/>
        </p:nvPicPr>
        <p:blipFill>
          <a:blip r:embed="rId4"/>
          <a:stretch>
            <a:fillRect/>
          </a:stretch>
        </p:blipFill>
        <p:spPr>
          <a:xfrm>
            <a:off x="0" y="3120327"/>
            <a:ext cx="4716283" cy="3188398"/>
          </a:xfrm>
          <a:prstGeom prst="rect">
            <a:avLst/>
          </a:prstGeom>
        </p:spPr>
      </p:pic>
    </p:spTree>
    <p:extLst>
      <p:ext uri="{BB962C8B-B14F-4D97-AF65-F5344CB8AC3E}">
        <p14:creationId xmlns:p14="http://schemas.microsoft.com/office/powerpoint/2010/main" val="3170414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smtClean="0"/>
              <a:t>Content </a:t>
            </a:r>
            <a:r>
              <a:rPr lang="en-GB" sz="2800" dirty="0"/>
              <a:t>Delivery: Social Media and  Mobile-Optimization </a:t>
            </a:r>
          </a:p>
        </p:txBody>
      </p:sp>
      <p:sp>
        <p:nvSpPr>
          <p:cNvPr id="3" name="Content Placeholder 2"/>
          <p:cNvSpPr>
            <a:spLocks noGrp="1"/>
          </p:cNvSpPr>
          <p:nvPr>
            <p:ph idx="1"/>
          </p:nvPr>
        </p:nvSpPr>
        <p:spPr>
          <a:xfrm>
            <a:off x="239843" y="1417638"/>
            <a:ext cx="8784235" cy="4708525"/>
          </a:xfrm>
        </p:spPr>
        <p:txBody>
          <a:bodyPr>
            <a:normAutofit/>
          </a:bodyPr>
          <a:lstStyle/>
          <a:p>
            <a:pPr marL="0" indent="0" algn="ctr">
              <a:spcBef>
                <a:spcPts val="0"/>
              </a:spcBef>
              <a:buNone/>
            </a:pPr>
            <a:r>
              <a:rPr lang="en-GB" sz="1800" b="1" i="1" dirty="0" smtClean="0"/>
              <a:t>Delivering content to the reader in meaningful way </a:t>
            </a:r>
          </a:p>
          <a:p>
            <a:pPr marL="0" indent="0" algn="ctr">
              <a:spcBef>
                <a:spcPts val="0"/>
              </a:spcBef>
              <a:buNone/>
            </a:pPr>
            <a:endParaRPr lang="en-GB" sz="1800" b="1" dirty="0" smtClean="0"/>
          </a:p>
          <a:p>
            <a:pPr marL="0" indent="0">
              <a:spcBef>
                <a:spcPts val="0"/>
              </a:spcBef>
              <a:buNone/>
            </a:pPr>
            <a:r>
              <a:rPr lang="en-GB" sz="1800" i="1" dirty="0" smtClean="0"/>
              <a:t>Below: NASA tweet commenting on our announcement on word of the year 2013: “</a:t>
            </a:r>
            <a:r>
              <a:rPr lang="en-GB" sz="1800" i="1" dirty="0" err="1"/>
              <a:t>s</a:t>
            </a:r>
            <a:r>
              <a:rPr lang="en-GB" sz="1800" i="1" dirty="0" err="1" smtClean="0"/>
              <a:t>elfie</a:t>
            </a:r>
            <a:r>
              <a:rPr lang="en-GB" sz="1800" i="1" dirty="0" smtClean="0"/>
              <a:t>”.</a:t>
            </a:r>
            <a:endParaRPr lang="en-GB" sz="1800" i="1" dirty="0"/>
          </a:p>
          <a:p>
            <a:pPr>
              <a:spcBef>
                <a:spcPts val="0"/>
              </a:spcBef>
            </a:pPr>
            <a:endParaRPr lang="en-GB" sz="1800" dirty="0" smtClean="0"/>
          </a:p>
          <a:p>
            <a:pPr marL="0" indent="0">
              <a:buNone/>
            </a:pPr>
            <a:endParaRPr lang="en-GB" sz="2400" dirty="0"/>
          </a:p>
          <a:p>
            <a:pPr marL="0" indent="0">
              <a:buNone/>
            </a:pPr>
            <a:endParaRPr lang="en-GB" sz="2400" dirty="0" smtClean="0"/>
          </a:p>
          <a:p>
            <a:pPr marL="0" indent="0">
              <a:buNone/>
            </a:pPr>
            <a:endParaRPr lang="en-GB" sz="2400" dirty="0"/>
          </a:p>
        </p:txBody>
      </p:sp>
      <p:pic>
        <p:nvPicPr>
          <p:cNvPr id="9" name="Picture 8"/>
          <p:cNvPicPr>
            <a:picLocks noChangeAspect="1"/>
          </p:cNvPicPr>
          <p:nvPr/>
        </p:nvPicPr>
        <p:blipFill>
          <a:blip r:embed="rId3"/>
          <a:stretch>
            <a:fillRect/>
          </a:stretch>
        </p:blipFill>
        <p:spPr>
          <a:xfrm>
            <a:off x="1398494" y="2687928"/>
            <a:ext cx="6711185" cy="3524269"/>
          </a:xfrm>
          <a:prstGeom prst="rect">
            <a:avLst/>
          </a:prstGeom>
        </p:spPr>
      </p:pic>
      <p:sp>
        <p:nvSpPr>
          <p:cNvPr id="4" name="Footer Placeholder 3"/>
          <p:cNvSpPr>
            <a:spLocks noGrp="1"/>
          </p:cNvSpPr>
          <p:nvPr>
            <p:ph type="ftr" sz="quarter" idx="4294967295"/>
          </p:nvPr>
        </p:nvSpPr>
        <p:spPr>
          <a:xfrm>
            <a:off x="3124199" y="6356350"/>
            <a:ext cx="3171669" cy="365125"/>
          </a:xfrm>
          <a:prstGeom prst="rect">
            <a:avLst/>
          </a:prstGeom>
        </p:spPr>
        <p:txBody>
          <a:bodyPr/>
          <a:lstStyle/>
          <a:p>
            <a:r>
              <a:rPr lang="en-US" sz="1600" dirty="0" smtClean="0"/>
              <a:t>https://twitter.com/MarsCuriosity</a:t>
            </a:r>
            <a:endParaRPr lang="en-US" sz="1600" dirty="0"/>
          </a:p>
        </p:txBody>
      </p:sp>
    </p:spTree>
    <p:extLst>
      <p:ext uri="{BB962C8B-B14F-4D97-AF65-F5344CB8AC3E}">
        <p14:creationId xmlns:p14="http://schemas.microsoft.com/office/powerpoint/2010/main" val="696869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Any Questions…</a:t>
            </a:r>
            <a:endParaRPr lang="en-GB" dirty="0"/>
          </a:p>
        </p:txBody>
      </p:sp>
      <p:sp>
        <p:nvSpPr>
          <p:cNvPr id="5" name="Slide Number Placeholder 4"/>
          <p:cNvSpPr>
            <a:spLocks noGrp="1"/>
          </p:cNvSpPr>
          <p:nvPr>
            <p:ph type="sldNum" sz="quarter" idx="12"/>
          </p:nvPr>
        </p:nvSpPr>
        <p:spPr/>
        <p:txBody>
          <a:bodyPr/>
          <a:lstStyle/>
          <a:p>
            <a:fld id="{01220978-8253-124C-B391-04AC4DA943D1}" type="slidenum">
              <a:rPr lang="en-US" smtClean="0"/>
              <a:pPr/>
              <a:t>124</a:t>
            </a:fld>
            <a:endParaRPr lang="en-US"/>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7992" y="2256527"/>
            <a:ext cx="2697922" cy="3612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0" y="1664399"/>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4913195" y="4853381"/>
            <a:ext cx="3425588" cy="1200329"/>
          </a:xfrm>
          <a:prstGeom prst="rect">
            <a:avLst/>
          </a:prstGeom>
          <a:noFill/>
        </p:spPr>
        <p:txBody>
          <a:bodyPr wrap="square" rtlCol="0">
            <a:spAutoFit/>
          </a:bodyPr>
          <a:lstStyle/>
          <a:p>
            <a:endParaRPr lang="en-GB" dirty="0" smtClean="0"/>
          </a:p>
          <a:p>
            <a:r>
              <a:rPr lang="en-GB" b="1" dirty="0" err="1" smtClean="0"/>
              <a:t>Marcin</a:t>
            </a:r>
            <a:r>
              <a:rPr lang="en-GB" b="1" dirty="0" smtClean="0"/>
              <a:t> </a:t>
            </a:r>
            <a:r>
              <a:rPr lang="en-GB" b="1" dirty="0" err="1" smtClean="0"/>
              <a:t>Dembowski</a:t>
            </a:r>
            <a:endParaRPr lang="en-GB" b="1" dirty="0" smtClean="0"/>
          </a:p>
          <a:p>
            <a:r>
              <a:rPr lang="en-GB" b="1" dirty="0" smtClean="0">
                <a:hlinkClick r:id="rId5"/>
              </a:rPr>
              <a:t>marcin.dembowski@oup.com</a:t>
            </a:r>
            <a:endParaRPr lang="en-GB" b="1" dirty="0" smtClean="0"/>
          </a:p>
          <a:p>
            <a:endParaRPr lang="en-GB" b="1" dirty="0"/>
          </a:p>
        </p:txBody>
      </p:sp>
    </p:spTree>
    <p:extLst>
      <p:ext uri="{BB962C8B-B14F-4D97-AF65-F5344CB8AC3E}">
        <p14:creationId xmlns:p14="http://schemas.microsoft.com/office/powerpoint/2010/main" val="352392241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srcRect l="1967" t="1480" r="1980" b="1720"/>
          <a:stretch/>
        </p:blipFill>
        <p:spPr>
          <a:xfrm>
            <a:off x="592138" y="3963988"/>
            <a:ext cx="955675" cy="1268412"/>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rotWithShape="1">
          <a:blip r:embed="rId3" cstate="print"/>
          <a:srcRect l="1986" t="1592" r="2080" b="1485"/>
          <a:stretch/>
        </p:blipFill>
        <p:spPr>
          <a:xfrm>
            <a:off x="7237413" y="2116138"/>
            <a:ext cx="957262" cy="1265237"/>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rotWithShape="1">
          <a:blip r:embed="rId4" cstate="print"/>
          <a:srcRect l="1833" t="1884" r="1634" b="1254"/>
          <a:stretch/>
        </p:blipFill>
        <p:spPr>
          <a:xfrm>
            <a:off x="1835150" y="4087813"/>
            <a:ext cx="1236663" cy="1622425"/>
          </a:xfrm>
          <a:prstGeom prst="rect">
            <a:avLst/>
          </a:prstGeom>
          <a:ln>
            <a:noFill/>
          </a:ln>
          <a:effectLst>
            <a:outerShdw blurRad="292100" dist="139700" dir="2700000" algn="tl" rotWithShape="0">
              <a:srgbClr val="333333">
                <a:alpha val="65000"/>
              </a:srgbClr>
            </a:outerShdw>
          </a:effectLst>
        </p:spPr>
      </p:pic>
      <p:sp>
        <p:nvSpPr>
          <p:cNvPr id="15365" name="Text Placeholder 5"/>
          <p:cNvSpPr txBox="1">
            <a:spLocks/>
          </p:cNvSpPr>
          <p:nvPr/>
        </p:nvSpPr>
        <p:spPr bwMode="auto">
          <a:xfrm>
            <a:off x="293688" y="2084388"/>
            <a:ext cx="5956300"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Humanities </a:t>
            </a:r>
            <a:r>
              <a:rPr lang="en-GB" sz="2400" dirty="0" smtClean="0">
                <a:solidFill>
                  <a:prstClr val="black"/>
                </a:solidFill>
              </a:rPr>
              <a:t>Collection</a:t>
            </a:r>
            <a:endParaRPr lang="en-GB" sz="2400" dirty="0">
              <a:solidFill>
                <a:prstClr val="black"/>
              </a:solidFill>
            </a:endParaRPr>
          </a:p>
        </p:txBody>
      </p:sp>
      <p:sp>
        <p:nvSpPr>
          <p:cNvPr id="15366" name="Text Placeholder 10"/>
          <p:cNvSpPr txBox="1">
            <a:spLocks/>
          </p:cNvSpPr>
          <p:nvPr/>
        </p:nvSpPr>
        <p:spPr bwMode="auto">
          <a:xfrm>
            <a:off x="220663" y="2822575"/>
            <a:ext cx="4675187" cy="119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Tx/>
              <a:buChar char="•"/>
            </a:pPr>
            <a:r>
              <a:rPr lang="en-GB" sz="2000">
                <a:solidFill>
                  <a:prstClr val="black"/>
                </a:solidFill>
              </a:rPr>
              <a:t>History, philosophy, literature, religion, art, and music</a:t>
            </a:r>
          </a:p>
          <a:p>
            <a:pPr eaLnBrk="1" fontAlgn="base" hangingPunct="1">
              <a:spcBef>
                <a:spcPct val="20000"/>
              </a:spcBef>
              <a:spcAft>
                <a:spcPct val="0"/>
              </a:spcAft>
              <a:buFont typeface="Arial" charset="0"/>
              <a:buNone/>
            </a:pPr>
            <a:endParaRPr lang="en-US">
              <a:solidFill>
                <a:prstClr val="black"/>
              </a:solidFill>
            </a:endParaRPr>
          </a:p>
        </p:txBody>
      </p:sp>
      <p:sp>
        <p:nvSpPr>
          <p:cNvPr id="15367" name="Text Placeholder 5"/>
          <p:cNvSpPr txBox="1">
            <a:spLocks/>
          </p:cNvSpPr>
          <p:nvPr/>
        </p:nvSpPr>
        <p:spPr bwMode="auto">
          <a:xfrm>
            <a:off x="3317875" y="4332288"/>
            <a:ext cx="5726113"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fontAlgn="base" hangingPunct="1">
              <a:spcBef>
                <a:spcPct val="20000"/>
              </a:spcBef>
              <a:spcAft>
                <a:spcPct val="0"/>
              </a:spcAft>
              <a:buFont typeface="Arial" charset="0"/>
              <a:buNone/>
            </a:pPr>
            <a:r>
              <a:rPr lang="en-GB" sz="2400" dirty="0">
                <a:solidFill>
                  <a:prstClr val="black"/>
                </a:solidFill>
              </a:rPr>
              <a:t>The Social Sciences </a:t>
            </a:r>
            <a:r>
              <a:rPr lang="en-GB" sz="2400" dirty="0" smtClean="0">
                <a:solidFill>
                  <a:prstClr val="black"/>
                </a:solidFill>
              </a:rPr>
              <a:t>Collection</a:t>
            </a:r>
            <a:endParaRPr lang="en-GB" sz="2400" dirty="0">
              <a:solidFill>
                <a:prstClr val="black"/>
              </a:solidFill>
            </a:endParaRPr>
          </a:p>
        </p:txBody>
      </p:sp>
      <p:sp>
        <p:nvSpPr>
          <p:cNvPr id="15368" name="Text Placeholder 10"/>
          <p:cNvSpPr txBox="1">
            <a:spLocks/>
          </p:cNvSpPr>
          <p:nvPr/>
        </p:nvSpPr>
        <p:spPr bwMode="auto">
          <a:xfrm>
            <a:off x="3251200" y="5072063"/>
            <a:ext cx="5530850" cy="1023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Tx/>
              <a:buChar char="•"/>
            </a:pPr>
            <a:r>
              <a:rPr lang="en-GB" sz="2000">
                <a:solidFill>
                  <a:prstClr val="black"/>
                </a:solidFill>
              </a:rPr>
              <a:t>Economics, finance, business, global development, religion, and social politics</a:t>
            </a:r>
          </a:p>
        </p:txBody>
      </p:sp>
      <p:pic>
        <p:nvPicPr>
          <p:cNvPr id="11" name="Picture 10"/>
          <p:cNvPicPr>
            <a:picLocks noChangeAspect="1"/>
          </p:cNvPicPr>
          <p:nvPr/>
        </p:nvPicPr>
        <p:blipFill rotWithShape="1">
          <a:blip r:embed="rId5" cstate="print"/>
          <a:srcRect l="1980" t="1250" r="1697" b="1340"/>
          <a:stretch/>
        </p:blipFill>
        <p:spPr>
          <a:xfrm>
            <a:off x="5867400" y="2247900"/>
            <a:ext cx="1125538" cy="1481138"/>
          </a:xfrm>
          <a:prstGeom prst="rect">
            <a:avLst/>
          </a:prstGeom>
          <a:ln>
            <a:noFill/>
          </a:ln>
          <a:effectLst>
            <a:outerShdw blurRad="292100" dist="139700" dir="2700000" algn="tl" rotWithShape="0">
              <a:srgbClr val="333333">
                <a:alpha val="65000"/>
              </a:srgbClr>
            </a:outerShdw>
          </a:effectLst>
        </p:spPr>
      </p:pic>
      <p:pic>
        <p:nvPicPr>
          <p:cNvPr id="12" name="Picture 11"/>
          <p:cNvPicPr>
            <a:picLocks noChangeAspect="1"/>
          </p:cNvPicPr>
          <p:nvPr/>
        </p:nvPicPr>
        <p:blipFill rotWithShape="1">
          <a:blip r:embed="rId6" cstate="print"/>
          <a:srcRect l="1395" t="1121" r="1473" b="1072"/>
          <a:stretch/>
        </p:blipFill>
        <p:spPr>
          <a:xfrm>
            <a:off x="1103313" y="4548188"/>
            <a:ext cx="1360487" cy="1793875"/>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7" cstate="print"/>
          <a:stretch>
            <a:fillRect/>
          </a:stretch>
        </p:blipFill>
        <p:spPr>
          <a:xfrm>
            <a:off x="6573838" y="2644775"/>
            <a:ext cx="1354137" cy="176053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07416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808BE8-7A5E-4DBD-A7E8-2D6319AA99A7}" type="slidenum">
              <a:rPr lang="en-GB" smtClean="0"/>
              <a:t>14</a:t>
            </a:fld>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0575" y="-1028459"/>
            <a:ext cx="13011150" cy="7420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304644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808BE8-7A5E-4DBD-A7E8-2D6319AA99A7}" type="slidenum">
              <a:rPr lang="en-GB" smtClean="0"/>
              <a:t>15</a:t>
            </a:fld>
            <a:endParaRPr lang="en-GB"/>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6042" y="-572733"/>
            <a:ext cx="10874828" cy="8461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7686127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GB"/>
          </a:p>
        </p:txBody>
      </p:sp>
      <p:sp>
        <p:nvSpPr>
          <p:cNvPr id="3" name="Subtitle 2"/>
          <p:cNvSpPr>
            <a:spLocks noGrp="1"/>
          </p:cNvSpPr>
          <p:nvPr>
            <p:ph type="subTitle" idx="1"/>
          </p:nvPr>
        </p:nvSpPr>
        <p:spPr/>
        <p:txBody>
          <a:bodyPr/>
          <a:lstStyle/>
          <a:p>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B808BE8-7A5E-4DBD-A7E8-2D6319AA99A7}" type="slidenum">
              <a:rPr lang="en-GB" smtClean="0"/>
              <a:t>16</a:t>
            </a:fld>
            <a:endParaRPr lang="en-GB"/>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4649" y="-1448354"/>
            <a:ext cx="13011150" cy="8199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9277580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5486400"/>
            <a:ext cx="7391400" cy="990600"/>
          </a:xfrm>
        </p:spPr>
        <p:txBody>
          <a:bodyPr>
            <a:normAutofit/>
          </a:bodyPr>
          <a:lstStyle/>
          <a:p>
            <a:pPr eaLnBrk="1" hangingPunct="1">
              <a:spcBef>
                <a:spcPts val="1200"/>
              </a:spcBef>
              <a:spcAft>
                <a:spcPts val="1200"/>
              </a:spcAft>
              <a:defRPr/>
            </a:pPr>
            <a:r>
              <a:rPr lang="en-GB" sz="2200" dirty="0" smtClean="0">
                <a:latin typeface="Calibri" pitchFamily="34" charset="0"/>
                <a:ea typeface="ＭＳ Ｐゴシック" pitchFamily="34" charset="-128"/>
                <a:cs typeface="Calibri" pitchFamily="34" charset="0"/>
              </a:rPr>
              <a:t/>
            </a:r>
            <a:br>
              <a:rPr lang="en-GB" sz="2200" dirty="0" smtClean="0">
                <a:latin typeface="Calibri" pitchFamily="34" charset="0"/>
                <a:ea typeface="ＭＳ Ｐゴシック" pitchFamily="34" charset="-128"/>
                <a:cs typeface="Calibri" pitchFamily="34" charset="0"/>
              </a:rPr>
            </a:br>
            <a:endParaRPr lang="en-US" sz="4100" dirty="0" smtClean="0">
              <a:latin typeface="Calibri" pitchFamily="34" charset="0"/>
              <a:ea typeface="ＭＳ Ｐゴシック" pitchFamily="34" charset="-128"/>
              <a:cs typeface="Calibri" pitchFamily="34" charset="0"/>
            </a:endParaRPr>
          </a:p>
        </p:txBody>
      </p:sp>
      <p:sp>
        <p:nvSpPr>
          <p:cNvPr id="2" name="TextBox 1"/>
          <p:cNvSpPr txBox="1"/>
          <p:nvPr/>
        </p:nvSpPr>
        <p:spPr>
          <a:xfrm>
            <a:off x="304800" y="2575565"/>
            <a:ext cx="8305799" cy="1538883"/>
          </a:xfrm>
          <a:prstGeom prst="rect">
            <a:avLst/>
          </a:prstGeom>
          <a:noFill/>
        </p:spPr>
        <p:txBody>
          <a:bodyPr wrap="square" rtlCol="0">
            <a:spAutoFit/>
          </a:bodyPr>
          <a:lstStyle/>
          <a:p>
            <a:pPr algn="ctr"/>
            <a:r>
              <a:rPr lang="en-US" sz="2600" b="1" dirty="0" smtClean="0">
                <a:solidFill>
                  <a:schemeClr val="tx1">
                    <a:lumMod val="75000"/>
                    <a:lumOff val="25000"/>
                  </a:schemeClr>
                </a:solidFill>
                <a:effectLst>
                  <a:outerShdw blurRad="38100" dist="38100" dir="2700000" algn="tl">
                    <a:srgbClr val="000000">
                      <a:alpha val="43137"/>
                    </a:srgbClr>
                  </a:outerShdw>
                </a:effectLst>
              </a:rPr>
              <a:t>Oxford Handbooks Online</a:t>
            </a:r>
          </a:p>
          <a:p>
            <a:endParaRPr lang="en-US" sz="2400" b="1" dirty="0" smtClean="0">
              <a:solidFill>
                <a:schemeClr val="tx1">
                  <a:lumMod val="75000"/>
                  <a:lumOff val="25000"/>
                </a:schemeClr>
              </a:solidFill>
            </a:endParaRPr>
          </a:p>
          <a:p>
            <a:endParaRPr lang="en-US" sz="2400" b="1" dirty="0" smtClean="0">
              <a:solidFill>
                <a:schemeClr val="tx1">
                  <a:lumMod val="75000"/>
                  <a:lumOff val="25000"/>
                </a:schemeClr>
              </a:solidFill>
            </a:endParaRPr>
          </a:p>
          <a:p>
            <a:pPr algn="ctr"/>
            <a:r>
              <a:rPr lang="en-US" sz="2000" dirty="0" smtClean="0">
                <a:solidFill>
                  <a:schemeClr val="tx1">
                    <a:lumMod val="75000"/>
                    <a:lumOff val="25000"/>
                  </a:schemeClr>
                </a:solidFill>
              </a:rPr>
              <a:t>Leading scholars / Cutting-edge research reviews / Smart digital design</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315001083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57809" y="457200"/>
            <a:ext cx="8382000" cy="1077218"/>
          </a:xfrm>
          <a:prstGeom prst="rect">
            <a:avLst/>
          </a:prstGeom>
          <a:noFill/>
        </p:spPr>
        <p:txBody>
          <a:bodyPr wrap="square" rtlCol="0">
            <a:spAutoFit/>
          </a:bodyPr>
          <a:lstStyle/>
          <a:p>
            <a:r>
              <a:rPr lang="en-US" sz="3200" b="1" i="1" dirty="0" smtClean="0">
                <a:solidFill>
                  <a:schemeClr val="tx1">
                    <a:lumMod val="75000"/>
                    <a:lumOff val="25000"/>
                  </a:schemeClr>
                </a:solidFill>
                <a:latin typeface="Times" pitchFamily="18" charset="0"/>
              </a:rPr>
              <a:t>Oxford Handbooks Online</a:t>
            </a:r>
            <a:r>
              <a:rPr lang="en-US" sz="3200" b="1" dirty="0" smtClean="0">
                <a:solidFill>
                  <a:schemeClr val="tx1">
                    <a:lumMod val="75000"/>
                    <a:lumOff val="25000"/>
                  </a:schemeClr>
                </a:solidFill>
                <a:latin typeface="Times" pitchFamily="18" charset="0"/>
              </a:rPr>
              <a:t>: </a:t>
            </a:r>
          </a:p>
          <a:p>
            <a:r>
              <a:rPr lang="en-US" sz="3200" b="1" dirty="0" smtClean="0">
                <a:solidFill>
                  <a:schemeClr val="tx1">
                    <a:lumMod val="75000"/>
                    <a:lumOff val="25000"/>
                  </a:schemeClr>
                </a:solidFill>
                <a:latin typeface="Times" pitchFamily="18" charset="0"/>
              </a:rPr>
              <a:t>History of the Oxford Handbooks</a:t>
            </a:r>
            <a:endParaRPr lang="en-US" sz="3200" b="1" i="1" dirty="0">
              <a:solidFill>
                <a:schemeClr val="tx1">
                  <a:lumMod val="75000"/>
                  <a:lumOff val="25000"/>
                </a:schemeClr>
              </a:solidFill>
              <a:latin typeface="Times" pitchFamily="18" charset="0"/>
            </a:endParaRPr>
          </a:p>
        </p:txBody>
      </p:sp>
      <p:sp>
        <p:nvSpPr>
          <p:cNvPr id="3" name="Content Placeholder 2"/>
          <p:cNvSpPr>
            <a:spLocks noGrp="1"/>
          </p:cNvSpPr>
          <p:nvPr>
            <p:ph idx="1"/>
          </p:nvPr>
        </p:nvSpPr>
        <p:spPr>
          <a:xfrm>
            <a:off x="457200" y="2577548"/>
            <a:ext cx="4191000" cy="3810000"/>
          </a:xfrm>
        </p:spPr>
        <p:txBody>
          <a:bodyPr/>
          <a:lstStyle/>
          <a:p>
            <a:pPr>
              <a:spcBef>
                <a:spcPts val="0"/>
              </a:spcBef>
              <a:buFont typeface="Wingdings" pitchFamily="2" charset="2"/>
              <a:buChar char="§"/>
            </a:pPr>
            <a:r>
              <a:rPr lang="en-US" sz="2400" dirty="0" smtClean="0"/>
              <a:t>Publishing started in 2003</a:t>
            </a:r>
          </a:p>
          <a:p>
            <a:pPr>
              <a:spcBef>
                <a:spcPts val="0"/>
              </a:spcBef>
              <a:buFont typeface="Wingdings" pitchFamily="2" charset="2"/>
              <a:buChar char="§"/>
            </a:pPr>
            <a:r>
              <a:rPr lang="en-US" sz="2400" dirty="0" smtClean="0"/>
              <a:t>~200 in print</a:t>
            </a:r>
          </a:p>
          <a:p>
            <a:pPr>
              <a:spcBef>
                <a:spcPts val="0"/>
              </a:spcBef>
              <a:buFont typeface="Wingdings" pitchFamily="2" charset="2"/>
              <a:buChar char="§"/>
            </a:pPr>
            <a:r>
              <a:rPr lang="en-US" sz="2400" dirty="0" smtClean="0"/>
              <a:t>Current state of scholarly debate</a:t>
            </a:r>
          </a:p>
          <a:p>
            <a:pPr>
              <a:spcBef>
                <a:spcPts val="0"/>
              </a:spcBef>
              <a:buFont typeface="Wingdings" pitchFamily="2" charset="2"/>
              <a:buChar char="§"/>
            </a:pPr>
            <a:r>
              <a:rPr lang="en-US" sz="2400" dirty="0" smtClean="0"/>
              <a:t>Combines synthesis with original argument about future directions</a:t>
            </a:r>
          </a:p>
          <a:p>
            <a:pPr>
              <a:spcBef>
                <a:spcPts val="0"/>
              </a:spcBef>
              <a:buFont typeface="Wingdings" pitchFamily="2" charset="2"/>
              <a:buChar char="§"/>
            </a:pPr>
            <a:r>
              <a:rPr lang="en-US" sz="2400" dirty="0" smtClean="0"/>
              <a:t>Perspective, Review, Original Argument</a:t>
            </a:r>
          </a:p>
          <a:p>
            <a:pPr marL="0" indent="0">
              <a:spcBef>
                <a:spcPts val="0"/>
              </a:spcBef>
              <a:buNone/>
            </a:pPr>
            <a:endParaRPr lang="en-US" sz="2400" dirty="0" smtClean="0"/>
          </a:p>
        </p:txBody>
      </p:sp>
      <p:pic>
        <p:nvPicPr>
          <p:cNvPr id="19458" name="Picture 2" descr="http://t2.gstatic.com/images?q=tbn:ANd9GcQJoTO1ccX9WUcOa2o39ec41Is9xwv5oj2j5U0MI3Kg_RwewpDAl1jh9Om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75244" y="2075415"/>
            <a:ext cx="3064565" cy="4424776"/>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56584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83779" y="1041975"/>
            <a:ext cx="8382000" cy="584775"/>
          </a:xfrm>
          <a:prstGeom prst="rect">
            <a:avLst/>
          </a:prstGeom>
          <a:noFill/>
        </p:spPr>
        <p:txBody>
          <a:bodyPr wrap="square" rtlCol="0">
            <a:spAutoFit/>
          </a:bodyPr>
          <a:lstStyle/>
          <a:p>
            <a:r>
              <a:rPr lang="en-GB" sz="3200" b="1" dirty="0"/>
              <a:t>Oxford Handbooks </a:t>
            </a:r>
            <a:r>
              <a:rPr lang="en-GB" sz="3200" b="1" dirty="0" smtClean="0"/>
              <a:t>Online</a:t>
            </a:r>
            <a:endParaRPr lang="pl-PL" sz="3200" b="1" dirty="0"/>
          </a:p>
        </p:txBody>
      </p:sp>
      <p:sp>
        <p:nvSpPr>
          <p:cNvPr id="8" name="TextBox 7"/>
          <p:cNvSpPr txBox="1"/>
          <p:nvPr/>
        </p:nvSpPr>
        <p:spPr>
          <a:xfrm>
            <a:off x="512379" y="2304392"/>
            <a:ext cx="5588876" cy="4893647"/>
          </a:xfrm>
          <a:prstGeom prst="rect">
            <a:avLst/>
          </a:prstGeom>
          <a:noFill/>
        </p:spPr>
        <p:txBody>
          <a:bodyPr wrap="square" numCol="2" rtlCol="0">
            <a:spAutoFit/>
          </a:bodyPr>
          <a:lstStyle/>
          <a:p>
            <a:pPr marL="285750" indent="-285750">
              <a:buFont typeface="Arial" pitchFamily="34" charset="0"/>
              <a:buChar char="•"/>
              <a:defRPr/>
            </a:pPr>
            <a:r>
              <a:rPr lang="en-US" sz="2400" dirty="0"/>
              <a:t>Archaeology</a:t>
            </a:r>
          </a:p>
          <a:p>
            <a:pPr marL="285750" indent="-285750">
              <a:buFont typeface="Arial" pitchFamily="34" charset="0"/>
              <a:buChar char="•"/>
              <a:defRPr/>
            </a:pPr>
            <a:r>
              <a:rPr lang="en-US" sz="2400" dirty="0"/>
              <a:t>Business &amp; Management</a:t>
            </a:r>
          </a:p>
          <a:p>
            <a:pPr marL="285750" indent="-285750">
              <a:buFont typeface="Arial" pitchFamily="34" charset="0"/>
              <a:buChar char="•"/>
              <a:defRPr/>
            </a:pPr>
            <a:r>
              <a:rPr lang="en-US" sz="2400" dirty="0"/>
              <a:t>Classics</a:t>
            </a:r>
          </a:p>
          <a:p>
            <a:pPr marL="285750" indent="-285750">
              <a:buFont typeface="Arial" pitchFamily="34" charset="0"/>
              <a:buChar char="•"/>
              <a:defRPr/>
            </a:pPr>
            <a:r>
              <a:rPr lang="en-US" sz="2400" dirty="0" smtClean="0"/>
              <a:t>Criminology</a:t>
            </a:r>
          </a:p>
          <a:p>
            <a:pPr marL="285750" indent="-285750">
              <a:buFont typeface="Arial" pitchFamily="34" charset="0"/>
              <a:buChar char="•"/>
              <a:defRPr/>
            </a:pPr>
            <a:r>
              <a:rPr lang="en-US" sz="2400" dirty="0" smtClean="0"/>
              <a:t>Economics </a:t>
            </a:r>
            <a:r>
              <a:rPr lang="en-US" sz="2400" dirty="0"/>
              <a:t>&amp; </a:t>
            </a:r>
            <a:r>
              <a:rPr lang="en-US" sz="2400" dirty="0" smtClean="0"/>
              <a:t>Finance</a:t>
            </a:r>
          </a:p>
          <a:p>
            <a:pPr marL="285750" indent="-285750">
              <a:buFont typeface="Arial" pitchFamily="34" charset="0"/>
              <a:buChar char="•"/>
              <a:defRPr/>
            </a:pPr>
            <a:r>
              <a:rPr lang="en-US" sz="2400" dirty="0" smtClean="0"/>
              <a:t>History</a:t>
            </a:r>
          </a:p>
          <a:p>
            <a:pPr marL="285750" indent="-285750">
              <a:buFont typeface="Arial" pitchFamily="34" charset="0"/>
              <a:buChar char="•"/>
              <a:defRPr/>
            </a:pPr>
            <a:endParaRPr lang="en-US" sz="2400" dirty="0" smtClean="0"/>
          </a:p>
          <a:p>
            <a:pPr marL="285750" indent="-285750">
              <a:buFont typeface="Arial" pitchFamily="34" charset="0"/>
              <a:buChar char="•"/>
              <a:defRPr/>
            </a:pPr>
            <a:endParaRPr lang="en-US" sz="2400" dirty="0"/>
          </a:p>
          <a:p>
            <a:pPr marL="285750" indent="-285750">
              <a:buFont typeface="Arial" pitchFamily="34" charset="0"/>
              <a:buChar char="•"/>
              <a:defRPr/>
            </a:pPr>
            <a:endParaRPr lang="en-US" sz="2400" dirty="0" smtClean="0"/>
          </a:p>
          <a:p>
            <a:pPr marL="285750" indent="-285750">
              <a:buFont typeface="Arial" pitchFamily="34" charset="0"/>
              <a:buChar char="•"/>
              <a:defRPr/>
            </a:pPr>
            <a:endParaRPr lang="en-US" sz="2400" dirty="0"/>
          </a:p>
          <a:p>
            <a:pPr marL="285750" indent="-285750">
              <a:buFont typeface="Arial" pitchFamily="34" charset="0"/>
              <a:buChar char="•"/>
              <a:defRPr/>
            </a:pPr>
            <a:endParaRPr lang="en-US" sz="2400" dirty="0" smtClean="0"/>
          </a:p>
          <a:p>
            <a:pPr marL="285750" indent="-285750">
              <a:buFont typeface="Arial" pitchFamily="34" charset="0"/>
              <a:buChar char="•"/>
              <a:defRPr/>
            </a:pPr>
            <a:r>
              <a:rPr lang="en-US" sz="2400" dirty="0" smtClean="0"/>
              <a:t>Law</a:t>
            </a:r>
            <a:endParaRPr lang="en-US" sz="2400" dirty="0"/>
          </a:p>
          <a:p>
            <a:pPr marL="285750" indent="-285750">
              <a:buFont typeface="Arial" pitchFamily="34" charset="0"/>
              <a:buChar char="•"/>
              <a:defRPr/>
            </a:pPr>
            <a:r>
              <a:rPr lang="en-US" sz="2400" dirty="0" smtClean="0"/>
              <a:t>Linguistics</a:t>
            </a:r>
            <a:endParaRPr lang="en-US" sz="2400" dirty="0"/>
          </a:p>
          <a:p>
            <a:pPr marL="285750" indent="-285750">
              <a:buFont typeface="Arial" pitchFamily="34" charset="0"/>
              <a:buChar char="•"/>
              <a:defRPr/>
            </a:pPr>
            <a:r>
              <a:rPr lang="en-US" sz="2400" dirty="0"/>
              <a:t>Literature</a:t>
            </a:r>
          </a:p>
          <a:p>
            <a:pPr marL="285750" indent="-285750">
              <a:buFont typeface="Arial" pitchFamily="34" charset="0"/>
              <a:buChar char="•"/>
              <a:defRPr/>
            </a:pPr>
            <a:r>
              <a:rPr lang="en-US" sz="2400" dirty="0"/>
              <a:t>Music</a:t>
            </a:r>
          </a:p>
          <a:p>
            <a:pPr marL="285750" indent="-285750">
              <a:buFont typeface="Arial" pitchFamily="34" charset="0"/>
              <a:buChar char="•"/>
              <a:defRPr/>
            </a:pPr>
            <a:r>
              <a:rPr lang="en-US" sz="2400" dirty="0"/>
              <a:t>Philosophy </a:t>
            </a:r>
          </a:p>
          <a:p>
            <a:pPr marL="285750" indent="-285750">
              <a:buFont typeface="Arial" pitchFamily="34" charset="0"/>
              <a:buChar char="•"/>
              <a:defRPr/>
            </a:pPr>
            <a:r>
              <a:rPr lang="en-US" sz="2400" dirty="0"/>
              <a:t>Political Science</a:t>
            </a:r>
          </a:p>
          <a:p>
            <a:pPr marL="285750" indent="-285750">
              <a:buFont typeface="Arial" pitchFamily="34" charset="0"/>
              <a:buChar char="•"/>
              <a:defRPr/>
            </a:pPr>
            <a:r>
              <a:rPr lang="en-US" sz="2400" dirty="0"/>
              <a:t>Psychology</a:t>
            </a:r>
          </a:p>
          <a:p>
            <a:pPr marL="285750" indent="-285750">
              <a:buFont typeface="Arial" pitchFamily="34" charset="0"/>
              <a:buChar char="•"/>
              <a:defRPr/>
            </a:pPr>
            <a:r>
              <a:rPr lang="en-US" sz="2400" dirty="0"/>
              <a:t>Religion </a:t>
            </a:r>
          </a:p>
          <a:p>
            <a:pPr>
              <a:defRPr/>
            </a:pPr>
            <a:endParaRPr lang="en-US" sz="1800" dirty="0"/>
          </a:p>
        </p:txBody>
      </p:sp>
      <p:pic>
        <p:nvPicPr>
          <p:cNvPr id="19458" name="Picture 2" descr="http://t2.gstatic.com/images?q=tbn:ANd9GcQJoTO1ccX9WUcOa2o39ec41Is9xwv5oj2j5U0MI3Kg_RwewpDAl1jh9Om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9841" y="2030793"/>
            <a:ext cx="1969303" cy="2843379"/>
          </a:xfrm>
          <a:prstGeom prst="rect">
            <a:avLst/>
          </a:prstGeom>
          <a:noFill/>
          <a:ln>
            <a:solidFill>
              <a:schemeClr val="bg2"/>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5350933" y="5689600"/>
            <a:ext cx="3314846" cy="738664"/>
          </a:xfrm>
          <a:prstGeom prst="rect">
            <a:avLst/>
          </a:prstGeom>
          <a:noFill/>
        </p:spPr>
        <p:txBody>
          <a:bodyPr wrap="square" rtlCol="0">
            <a:spAutoFit/>
          </a:bodyPr>
          <a:lstStyle/>
          <a:p>
            <a:pPr algn="ctr"/>
            <a:r>
              <a:rPr lang="pl-PL" sz="2400" b="1" dirty="0" smtClean="0">
                <a:solidFill>
                  <a:srgbClr val="FF0000"/>
                </a:solidFill>
                <a:latin typeface="Times" pitchFamily="18" charset="0"/>
              </a:rPr>
              <a:t>Over </a:t>
            </a:r>
            <a:r>
              <a:rPr lang="pl-PL" sz="2400" b="1" dirty="0">
                <a:solidFill>
                  <a:srgbClr val="FF0000"/>
                </a:solidFill>
                <a:latin typeface="Times" pitchFamily="18" charset="0"/>
              </a:rPr>
              <a:t>10 000 </a:t>
            </a:r>
            <a:r>
              <a:rPr lang="pl-PL" sz="2400" b="1" dirty="0" smtClean="0">
                <a:solidFill>
                  <a:srgbClr val="FF0000"/>
                </a:solidFill>
                <a:latin typeface="Times" pitchFamily="18" charset="0"/>
              </a:rPr>
              <a:t>Chapters</a:t>
            </a:r>
            <a:endParaRPr lang="en-US" sz="2400" b="1" dirty="0">
              <a:solidFill>
                <a:srgbClr val="FF0000"/>
              </a:solidFill>
              <a:latin typeface="Times" pitchFamily="18" charset="0"/>
            </a:endParaRPr>
          </a:p>
          <a:p>
            <a:endParaRPr lang="en-GB" dirty="0"/>
          </a:p>
        </p:txBody>
      </p:sp>
    </p:spTree>
    <p:extLst>
      <p:ext uri="{BB962C8B-B14F-4D97-AF65-F5344CB8AC3E}">
        <p14:creationId xmlns:p14="http://schemas.microsoft.com/office/powerpoint/2010/main" val="2234635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animEffect transition="in" filter="fade">
                                      <p:cBhvr>
                                        <p:cTn id="11" dur="250"/>
                                        <p:tgtEl>
                                          <p:spTgt spid="8">
                                            <p:txEl>
                                              <p:pRg st="1" end="1"/>
                                            </p:txEl>
                                          </p:spTgt>
                                        </p:tgtEl>
                                      </p:cBhvr>
                                    </p:animEffect>
                                  </p:childTnLst>
                                </p:cTn>
                              </p:par>
                            </p:childTnLst>
                          </p:cTn>
                        </p:par>
                        <p:par>
                          <p:cTn id="12" fill="hold">
                            <p:stCondLst>
                              <p:cond delay="750"/>
                            </p:stCondLst>
                            <p:childTnLst>
                              <p:par>
                                <p:cTn id="13" presetID="10" presetClass="entr" presetSubtype="0" fill="hold" nodeType="after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fade">
                                      <p:cBhvr>
                                        <p:cTn id="15" dur="250"/>
                                        <p:tgtEl>
                                          <p:spTgt spid="8">
                                            <p:txEl>
                                              <p:pRg st="2" end="2"/>
                                            </p:txEl>
                                          </p:spTgt>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animEffect transition="in" filter="fade">
                                      <p:cBhvr>
                                        <p:cTn id="19" dur="250"/>
                                        <p:tgtEl>
                                          <p:spTgt spid="8">
                                            <p:txEl>
                                              <p:pRg st="3" end="3"/>
                                            </p:txEl>
                                          </p:spTgt>
                                        </p:tgtEl>
                                      </p:cBhvr>
                                    </p:animEffect>
                                  </p:childTnLst>
                                </p:cTn>
                              </p:par>
                            </p:childTnLst>
                          </p:cTn>
                        </p:par>
                        <p:par>
                          <p:cTn id="20" fill="hold">
                            <p:stCondLst>
                              <p:cond delay="1250"/>
                            </p:stCondLst>
                            <p:childTnLst>
                              <p:par>
                                <p:cTn id="21" presetID="10" presetClass="entr" presetSubtype="0" fill="hold" nodeType="after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animEffect transition="in" filter="fade">
                                      <p:cBhvr>
                                        <p:cTn id="23" dur="250"/>
                                        <p:tgtEl>
                                          <p:spTgt spid="8">
                                            <p:txEl>
                                              <p:pRg st="4" end="4"/>
                                            </p:txEl>
                                          </p:spTgt>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animEffect transition="in" filter="fade">
                                      <p:cBhvr>
                                        <p:cTn id="27" dur="250"/>
                                        <p:tgtEl>
                                          <p:spTgt spid="8">
                                            <p:txEl>
                                              <p:pRg st="5" end="5"/>
                                            </p:txEl>
                                          </p:spTgt>
                                        </p:tgtEl>
                                      </p:cBhvr>
                                    </p:animEffect>
                                  </p:childTnLst>
                                </p:cTn>
                              </p:par>
                            </p:childTnLst>
                          </p:cTn>
                        </p:par>
                        <p:par>
                          <p:cTn id="28" fill="hold">
                            <p:stCondLst>
                              <p:cond delay="1750"/>
                            </p:stCondLst>
                            <p:childTnLst>
                              <p:par>
                                <p:cTn id="29" presetID="10" presetClass="entr" presetSubtype="0" fill="hold" nodeType="afterEffect">
                                  <p:stCondLst>
                                    <p:cond delay="0"/>
                                  </p:stCondLst>
                                  <p:childTnLst>
                                    <p:set>
                                      <p:cBhvr>
                                        <p:cTn id="30" dur="1" fill="hold">
                                          <p:stCondLst>
                                            <p:cond delay="0"/>
                                          </p:stCondLst>
                                        </p:cTn>
                                        <p:tgtEl>
                                          <p:spTgt spid="8">
                                            <p:txEl>
                                              <p:pRg st="11" end="11"/>
                                            </p:txEl>
                                          </p:spTgt>
                                        </p:tgtEl>
                                        <p:attrNameLst>
                                          <p:attrName>style.visibility</p:attrName>
                                        </p:attrNameLst>
                                      </p:cBhvr>
                                      <p:to>
                                        <p:strVal val="visible"/>
                                      </p:to>
                                    </p:set>
                                    <p:animEffect transition="in" filter="fade">
                                      <p:cBhvr>
                                        <p:cTn id="31" dur="250"/>
                                        <p:tgtEl>
                                          <p:spTgt spid="8">
                                            <p:txEl>
                                              <p:pRg st="11" end="11"/>
                                            </p:txEl>
                                          </p:spTgt>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8">
                                            <p:txEl>
                                              <p:pRg st="12" end="12"/>
                                            </p:txEl>
                                          </p:spTgt>
                                        </p:tgtEl>
                                        <p:attrNameLst>
                                          <p:attrName>style.visibility</p:attrName>
                                        </p:attrNameLst>
                                      </p:cBhvr>
                                      <p:to>
                                        <p:strVal val="visible"/>
                                      </p:to>
                                    </p:set>
                                    <p:animEffect transition="in" filter="fade">
                                      <p:cBhvr>
                                        <p:cTn id="35" dur="250"/>
                                        <p:tgtEl>
                                          <p:spTgt spid="8">
                                            <p:txEl>
                                              <p:pRg st="12" end="12"/>
                                            </p:txEl>
                                          </p:spTgt>
                                        </p:tgtEl>
                                      </p:cBhvr>
                                    </p:animEffect>
                                  </p:childTnLst>
                                </p:cTn>
                              </p:par>
                            </p:childTnLst>
                          </p:cTn>
                        </p:par>
                        <p:par>
                          <p:cTn id="36" fill="hold">
                            <p:stCondLst>
                              <p:cond delay="2250"/>
                            </p:stCondLst>
                            <p:childTnLst>
                              <p:par>
                                <p:cTn id="37" presetID="10" presetClass="entr" presetSubtype="0" fill="hold" nodeType="afterEffect">
                                  <p:stCondLst>
                                    <p:cond delay="0"/>
                                  </p:stCondLst>
                                  <p:childTnLst>
                                    <p:set>
                                      <p:cBhvr>
                                        <p:cTn id="38" dur="1" fill="hold">
                                          <p:stCondLst>
                                            <p:cond delay="0"/>
                                          </p:stCondLst>
                                        </p:cTn>
                                        <p:tgtEl>
                                          <p:spTgt spid="8">
                                            <p:txEl>
                                              <p:pRg st="13" end="13"/>
                                            </p:txEl>
                                          </p:spTgt>
                                        </p:tgtEl>
                                        <p:attrNameLst>
                                          <p:attrName>style.visibility</p:attrName>
                                        </p:attrNameLst>
                                      </p:cBhvr>
                                      <p:to>
                                        <p:strVal val="visible"/>
                                      </p:to>
                                    </p:set>
                                    <p:animEffect transition="in" filter="fade">
                                      <p:cBhvr>
                                        <p:cTn id="39" dur="250"/>
                                        <p:tgtEl>
                                          <p:spTgt spid="8">
                                            <p:txEl>
                                              <p:pRg st="13" end="13"/>
                                            </p:txEl>
                                          </p:spTgt>
                                        </p:tgtEl>
                                      </p:cBhvr>
                                    </p:animEffect>
                                  </p:childTnLst>
                                </p:cTn>
                              </p:par>
                            </p:childTnLst>
                          </p:cTn>
                        </p:par>
                        <p:par>
                          <p:cTn id="40" fill="hold">
                            <p:stCondLst>
                              <p:cond delay="2500"/>
                            </p:stCondLst>
                            <p:childTnLst>
                              <p:par>
                                <p:cTn id="41" presetID="10" presetClass="entr" presetSubtype="0" fill="hold" nodeType="afterEffect">
                                  <p:stCondLst>
                                    <p:cond delay="0"/>
                                  </p:stCondLst>
                                  <p:childTnLst>
                                    <p:set>
                                      <p:cBhvr>
                                        <p:cTn id="42" dur="1" fill="hold">
                                          <p:stCondLst>
                                            <p:cond delay="0"/>
                                          </p:stCondLst>
                                        </p:cTn>
                                        <p:tgtEl>
                                          <p:spTgt spid="8">
                                            <p:txEl>
                                              <p:pRg st="14" end="14"/>
                                            </p:txEl>
                                          </p:spTgt>
                                        </p:tgtEl>
                                        <p:attrNameLst>
                                          <p:attrName>style.visibility</p:attrName>
                                        </p:attrNameLst>
                                      </p:cBhvr>
                                      <p:to>
                                        <p:strVal val="visible"/>
                                      </p:to>
                                    </p:set>
                                    <p:animEffect transition="in" filter="fade">
                                      <p:cBhvr>
                                        <p:cTn id="43" dur="250"/>
                                        <p:tgtEl>
                                          <p:spTgt spid="8">
                                            <p:txEl>
                                              <p:pRg st="14" end="14"/>
                                            </p:txEl>
                                          </p:spTgt>
                                        </p:tgtEl>
                                      </p:cBhvr>
                                    </p:animEffect>
                                  </p:childTnLst>
                                </p:cTn>
                              </p:par>
                            </p:childTnLst>
                          </p:cTn>
                        </p:par>
                        <p:par>
                          <p:cTn id="44" fill="hold">
                            <p:stCondLst>
                              <p:cond delay="2750"/>
                            </p:stCondLst>
                            <p:childTnLst>
                              <p:par>
                                <p:cTn id="45" presetID="10" presetClass="entr" presetSubtype="0" fill="hold" nodeType="afterEffect">
                                  <p:stCondLst>
                                    <p:cond delay="0"/>
                                  </p:stCondLst>
                                  <p:childTnLst>
                                    <p:set>
                                      <p:cBhvr>
                                        <p:cTn id="46" dur="1" fill="hold">
                                          <p:stCondLst>
                                            <p:cond delay="0"/>
                                          </p:stCondLst>
                                        </p:cTn>
                                        <p:tgtEl>
                                          <p:spTgt spid="8">
                                            <p:txEl>
                                              <p:pRg st="15" end="15"/>
                                            </p:txEl>
                                          </p:spTgt>
                                        </p:tgtEl>
                                        <p:attrNameLst>
                                          <p:attrName>style.visibility</p:attrName>
                                        </p:attrNameLst>
                                      </p:cBhvr>
                                      <p:to>
                                        <p:strVal val="visible"/>
                                      </p:to>
                                    </p:set>
                                    <p:animEffect transition="in" filter="fade">
                                      <p:cBhvr>
                                        <p:cTn id="47" dur="250"/>
                                        <p:tgtEl>
                                          <p:spTgt spid="8">
                                            <p:txEl>
                                              <p:pRg st="15" end="15"/>
                                            </p:txEl>
                                          </p:spTgt>
                                        </p:tgtEl>
                                      </p:cBhvr>
                                    </p:animEffect>
                                  </p:childTnLst>
                                </p:cTn>
                              </p:par>
                            </p:childTnLst>
                          </p:cTn>
                        </p:par>
                        <p:par>
                          <p:cTn id="48" fill="hold">
                            <p:stCondLst>
                              <p:cond delay="3000"/>
                            </p:stCondLst>
                            <p:childTnLst>
                              <p:par>
                                <p:cTn id="49" presetID="10" presetClass="entr" presetSubtype="0" fill="hold" nodeType="afterEffect">
                                  <p:stCondLst>
                                    <p:cond delay="0"/>
                                  </p:stCondLst>
                                  <p:childTnLst>
                                    <p:set>
                                      <p:cBhvr>
                                        <p:cTn id="50" dur="1" fill="hold">
                                          <p:stCondLst>
                                            <p:cond delay="0"/>
                                          </p:stCondLst>
                                        </p:cTn>
                                        <p:tgtEl>
                                          <p:spTgt spid="8">
                                            <p:txEl>
                                              <p:pRg st="16" end="16"/>
                                            </p:txEl>
                                          </p:spTgt>
                                        </p:tgtEl>
                                        <p:attrNameLst>
                                          <p:attrName>style.visibility</p:attrName>
                                        </p:attrNameLst>
                                      </p:cBhvr>
                                      <p:to>
                                        <p:strVal val="visible"/>
                                      </p:to>
                                    </p:set>
                                    <p:animEffect transition="in" filter="fade">
                                      <p:cBhvr>
                                        <p:cTn id="51" dur="250"/>
                                        <p:tgtEl>
                                          <p:spTgt spid="8">
                                            <p:txEl>
                                              <p:pRg st="16" end="16"/>
                                            </p:txEl>
                                          </p:spTgt>
                                        </p:tgtEl>
                                      </p:cBhvr>
                                    </p:animEffect>
                                  </p:childTnLst>
                                </p:cTn>
                              </p:par>
                            </p:childTnLst>
                          </p:cTn>
                        </p:par>
                        <p:par>
                          <p:cTn id="52" fill="hold">
                            <p:stCondLst>
                              <p:cond delay="3250"/>
                            </p:stCondLst>
                            <p:childTnLst>
                              <p:par>
                                <p:cTn id="53" presetID="10" presetClass="entr" presetSubtype="0" fill="hold" nodeType="afterEffect">
                                  <p:stCondLst>
                                    <p:cond delay="0"/>
                                  </p:stCondLst>
                                  <p:childTnLst>
                                    <p:set>
                                      <p:cBhvr>
                                        <p:cTn id="54" dur="1" fill="hold">
                                          <p:stCondLst>
                                            <p:cond delay="0"/>
                                          </p:stCondLst>
                                        </p:cTn>
                                        <p:tgtEl>
                                          <p:spTgt spid="8">
                                            <p:txEl>
                                              <p:pRg st="17" end="17"/>
                                            </p:txEl>
                                          </p:spTgt>
                                        </p:tgtEl>
                                        <p:attrNameLst>
                                          <p:attrName>style.visibility</p:attrName>
                                        </p:attrNameLst>
                                      </p:cBhvr>
                                      <p:to>
                                        <p:strVal val="visible"/>
                                      </p:to>
                                    </p:set>
                                    <p:animEffect transition="in" filter="fade">
                                      <p:cBhvr>
                                        <p:cTn id="55" dur="250"/>
                                        <p:tgtEl>
                                          <p:spTgt spid="8">
                                            <p:txEl>
                                              <p:pRg st="17" end="17"/>
                                            </p:txEl>
                                          </p:spTgt>
                                        </p:tgtEl>
                                      </p:cBhvr>
                                    </p:animEffect>
                                  </p:childTnLst>
                                </p:cTn>
                              </p:par>
                            </p:childTnLst>
                          </p:cTn>
                        </p:par>
                        <p:par>
                          <p:cTn id="56" fill="hold">
                            <p:stCondLst>
                              <p:cond delay="3500"/>
                            </p:stCondLst>
                            <p:childTnLst>
                              <p:par>
                                <p:cTn id="57" presetID="10" presetClass="entr" presetSubtype="0" fill="hold" nodeType="afterEffect">
                                  <p:stCondLst>
                                    <p:cond delay="0"/>
                                  </p:stCondLst>
                                  <p:childTnLst>
                                    <p:set>
                                      <p:cBhvr>
                                        <p:cTn id="58" dur="1" fill="hold">
                                          <p:stCondLst>
                                            <p:cond delay="0"/>
                                          </p:stCondLst>
                                        </p:cTn>
                                        <p:tgtEl>
                                          <p:spTgt spid="8">
                                            <p:txEl>
                                              <p:pRg st="18" end="18"/>
                                            </p:txEl>
                                          </p:spTgt>
                                        </p:tgtEl>
                                        <p:attrNameLst>
                                          <p:attrName>style.visibility</p:attrName>
                                        </p:attrNameLst>
                                      </p:cBhvr>
                                      <p:to>
                                        <p:strVal val="visible"/>
                                      </p:to>
                                    </p:set>
                                    <p:animEffect transition="in" filter="fade">
                                      <p:cBhvr>
                                        <p:cTn id="59" dur="250"/>
                                        <p:tgtEl>
                                          <p:spTgt spid="8">
                                            <p:txEl>
                                              <p:pRg st="18" end="18"/>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21" presetClass="entr" presetSubtype="1" fill="hold" nodeType="clickEffect">
                                  <p:stCondLst>
                                    <p:cond delay="0"/>
                                  </p:stCondLst>
                                  <p:childTnLst>
                                    <p:set>
                                      <p:cBhvr>
                                        <p:cTn id="63" dur="1" fill="hold">
                                          <p:stCondLst>
                                            <p:cond delay="0"/>
                                          </p:stCondLst>
                                        </p:cTn>
                                        <p:tgtEl>
                                          <p:spTgt spid="3">
                                            <p:txEl>
                                              <p:pRg st="0" end="0"/>
                                            </p:txEl>
                                          </p:spTgt>
                                        </p:tgtEl>
                                        <p:attrNameLst>
                                          <p:attrName>style.visibility</p:attrName>
                                        </p:attrNameLst>
                                      </p:cBhvr>
                                      <p:to>
                                        <p:strVal val="visible"/>
                                      </p:to>
                                    </p:set>
                                    <p:animEffect transition="in" filter="wheel(1)">
                                      <p:cBhvr>
                                        <p:cTn id="64" dur="2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p:cNvSpPr>
            <a:spLocks noGrp="1" noChangeArrowheads="1"/>
          </p:cNvSpPr>
          <p:nvPr>
            <p:ph type="title"/>
          </p:nvPr>
        </p:nvSpPr>
        <p:spPr>
          <a:xfrm>
            <a:off x="288000" y="711200"/>
            <a:ext cx="6936094" cy="508001"/>
          </a:xfrm>
        </p:spPr>
        <p:txBody>
          <a:bodyPr>
            <a:normAutofit/>
          </a:bodyPr>
          <a:lstStyle/>
          <a:p>
            <a:r>
              <a:rPr lang="en-GB" sz="2800" dirty="0">
                <a:cs typeface="Calibri" pitchFamily="34" charset="0"/>
              </a:rPr>
              <a:t>Agenda for the </a:t>
            </a:r>
            <a:r>
              <a:rPr lang="en-GB" sz="2800" dirty="0" smtClean="0">
                <a:cs typeface="Calibri" pitchFamily="34" charset="0"/>
              </a:rPr>
              <a:t>session</a:t>
            </a:r>
            <a:endParaRPr lang="en-GB" sz="2800" dirty="0">
              <a:cs typeface="Calibri" pitchFamily="34" charset="0"/>
            </a:endParaRPr>
          </a:p>
        </p:txBody>
      </p:sp>
      <p:sp>
        <p:nvSpPr>
          <p:cNvPr id="194563" name="Rectangle 3"/>
          <p:cNvSpPr>
            <a:spLocks noGrp="1" noChangeArrowheads="1"/>
          </p:cNvSpPr>
          <p:nvPr>
            <p:ph type="body" idx="1"/>
          </p:nvPr>
        </p:nvSpPr>
        <p:spPr>
          <a:xfrm>
            <a:off x="381000" y="2123692"/>
            <a:ext cx="8382000" cy="2941831"/>
          </a:xfrm>
          <a:noFill/>
          <a:ln/>
        </p:spPr>
        <p:txBody>
          <a:bodyPr>
            <a:spAutoFit/>
          </a:bodyPr>
          <a:lstStyle/>
          <a:p>
            <a:pPr>
              <a:lnSpc>
                <a:spcPct val="83000"/>
              </a:lnSpc>
            </a:pPr>
            <a:r>
              <a:rPr lang="pl-PL" dirty="0" smtClean="0"/>
              <a:t>About OUP</a:t>
            </a:r>
          </a:p>
          <a:p>
            <a:pPr>
              <a:lnSpc>
                <a:spcPct val="83000"/>
              </a:lnSpc>
            </a:pPr>
            <a:r>
              <a:rPr lang="pl-PL" dirty="0" smtClean="0"/>
              <a:t>Products ...</a:t>
            </a:r>
          </a:p>
          <a:p>
            <a:pPr>
              <a:lnSpc>
                <a:spcPct val="83000"/>
              </a:lnSpc>
            </a:pPr>
            <a:r>
              <a:rPr lang="en-GB" dirty="0" smtClean="0"/>
              <a:t>To </a:t>
            </a:r>
            <a:r>
              <a:rPr lang="en-GB" dirty="0"/>
              <a:t>‘demystify’ the publishing process</a:t>
            </a:r>
          </a:p>
          <a:p>
            <a:pPr>
              <a:lnSpc>
                <a:spcPct val="83000"/>
              </a:lnSpc>
            </a:pPr>
            <a:r>
              <a:rPr lang="en-GB" dirty="0"/>
              <a:t>To provide tips, insider knowledge and key questions to maximize your chances of publication</a:t>
            </a:r>
          </a:p>
          <a:p>
            <a:pPr>
              <a:lnSpc>
                <a:spcPct val="83000"/>
              </a:lnSpc>
            </a:pPr>
            <a:r>
              <a:rPr lang="en-GB" dirty="0" smtClean="0"/>
              <a:t>Q&amp;A </a:t>
            </a:r>
            <a:r>
              <a:rPr lang="en-GB" dirty="0"/>
              <a:t>session: ask anything!</a:t>
            </a:r>
          </a:p>
          <a:p>
            <a:pPr>
              <a:lnSpc>
                <a:spcPct val="83000"/>
              </a:lnSpc>
            </a:pPr>
            <a:r>
              <a:rPr lang="en-GB" dirty="0"/>
              <a:t>Follow-up: I’m always available to help</a:t>
            </a:r>
          </a:p>
          <a:p>
            <a:pPr>
              <a:lnSpc>
                <a:spcPct val="83000"/>
              </a:lnSpc>
            </a:pPr>
            <a:r>
              <a:rPr lang="en-GB" dirty="0"/>
              <a:t>To get you sharing your knowledge, i.e. to get you </a:t>
            </a:r>
            <a:r>
              <a:rPr lang="en-GB" b="1" dirty="0"/>
              <a:t>writing</a:t>
            </a:r>
          </a:p>
        </p:txBody>
      </p:sp>
    </p:spTree>
    <p:extLst>
      <p:ext uri="{BB962C8B-B14F-4D97-AF65-F5344CB8AC3E}">
        <p14:creationId xmlns:p14="http://schemas.microsoft.com/office/powerpoint/2010/main" val="10421919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dirty="0" smtClean="0"/>
              <a:t>Oxford Handbook Series</a:t>
            </a:r>
            <a:endParaRPr lang="en-US" dirty="0"/>
          </a:p>
        </p:txBody>
      </p:sp>
      <p:sp>
        <p:nvSpPr>
          <p:cNvPr id="2" name="Text Placeholder 1"/>
          <p:cNvSpPr>
            <a:spLocks noGrp="1"/>
          </p:cNvSpPr>
          <p:nvPr>
            <p:ph type="body" sz="quarter" idx="13"/>
          </p:nvPr>
        </p:nvSpPr>
        <p:spPr/>
        <p:txBody>
          <a:bodyPr/>
          <a:lstStyle/>
          <a:p>
            <a:r>
              <a:rPr lang="en-US" sz="2400" i="1" dirty="0" smtClean="0"/>
              <a:t>Print Program</a:t>
            </a:r>
            <a:endParaRPr lang="en-US" sz="2400" i="1" dirty="0"/>
          </a:p>
        </p:txBody>
      </p:sp>
      <p:pic>
        <p:nvPicPr>
          <p:cNvPr id="12" name="Picture 9" descr="The Oxford Handbook of Crime and Criminal Justice by M. Tonr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40133" y="2984867"/>
            <a:ext cx="609358" cy="922019"/>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3" name="Picture 11" descr="Free Image Hosting at PiC.LEECH.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29748" y="3733800"/>
            <a:ext cx="612588" cy="922019"/>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6" name="Picture 2" descr="C:\Users\zuccad\Desktop\ohpa201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0762" y="2272938"/>
            <a:ext cx="609600" cy="922019"/>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027" name="Picture 3" descr="C:\Users\zuccad\Desktop\51fzpssem2l-_ss500_.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5597" r="15865"/>
          <a:stretch/>
        </p:blipFill>
        <p:spPr bwMode="auto">
          <a:xfrm>
            <a:off x="8449491" y="5325295"/>
            <a:ext cx="627018" cy="922020"/>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11" name="Picture 14" descr="cove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975531" y="4495800"/>
            <a:ext cx="610031" cy="922019"/>
          </a:xfrm>
          <a:prstGeom prst="rect">
            <a:avLst/>
          </a:prstGeom>
          <a:noFill/>
          <a:effectLst>
            <a:glow rad="63500">
              <a:schemeClr val="accent4">
                <a:satMod val="175000"/>
                <a:alpha val="40000"/>
              </a:schemeClr>
            </a:glow>
          </a:effectLst>
          <a:extLst>
            <a:ext uri="{909E8E84-426E-40DD-AFC4-6F175D3DCCD1}">
              <a14:hiddenFill xmlns:a14="http://schemas.microsoft.com/office/drawing/2010/main">
                <a:solidFill>
                  <a:srgbClr val="FFFFFF"/>
                </a:solidFill>
              </a14:hiddenFill>
            </a:ext>
          </a:extLst>
        </p:spPr>
      </p:pic>
      <p:graphicFrame>
        <p:nvGraphicFramePr>
          <p:cNvPr id="6" name="Diagram 5"/>
          <p:cNvGraphicFramePr/>
          <p:nvPr>
            <p:extLst>
              <p:ext uri="{D42A27DB-BD31-4B8C-83A1-F6EECF244321}">
                <p14:modId xmlns:p14="http://schemas.microsoft.com/office/powerpoint/2010/main" val="2114931630"/>
              </p:ext>
            </p:extLst>
          </p:nvPr>
        </p:nvGraphicFramePr>
        <p:xfrm>
          <a:off x="304800" y="2133600"/>
          <a:ext cx="7347857" cy="43812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71037377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Editors in Chief and Editorial Boards</a:t>
            </a:r>
            <a:endParaRPr lang="en-US" dirty="0"/>
          </a:p>
        </p:txBody>
      </p:sp>
      <p:sp>
        <p:nvSpPr>
          <p:cNvPr id="3" name="Text Placeholder 2"/>
          <p:cNvSpPr>
            <a:spLocks noGrp="1"/>
          </p:cNvSpPr>
          <p:nvPr>
            <p:ph type="body" sz="quarter" idx="13"/>
          </p:nvPr>
        </p:nvSpPr>
        <p:spPr/>
        <p:txBody>
          <a:bodyPr/>
          <a:lstStyle/>
          <a:p>
            <a:endParaRPr lang="en-US" dirty="0"/>
          </a:p>
        </p:txBody>
      </p:sp>
      <p:graphicFrame>
        <p:nvGraphicFramePr>
          <p:cNvPr id="6" name="Content Placeholder 4"/>
          <p:cNvGraphicFramePr>
            <a:graphicFrameLocks/>
          </p:cNvGraphicFramePr>
          <p:nvPr>
            <p:extLst>
              <p:ext uri="{D42A27DB-BD31-4B8C-83A1-F6EECF244321}">
                <p14:modId xmlns:p14="http://schemas.microsoft.com/office/powerpoint/2010/main" val="3996451085"/>
              </p:ext>
            </p:extLst>
          </p:nvPr>
        </p:nvGraphicFramePr>
        <p:xfrm>
          <a:off x="1304925" y="1789113"/>
          <a:ext cx="5670552" cy="4686300"/>
        </p:xfrm>
        <a:graphic>
          <a:graphicData uri="http://schemas.openxmlformats.org/drawingml/2006/table">
            <a:tbl>
              <a:tblPr firstRow="1" bandRow="1">
                <a:tableStyleId>{5C22544A-7EE6-4342-B048-85BDC9FD1C3A}</a:tableStyleId>
              </a:tblPr>
              <a:tblGrid>
                <a:gridCol w="1417638"/>
                <a:gridCol w="1417638"/>
                <a:gridCol w="1417638"/>
                <a:gridCol w="1417638"/>
              </a:tblGrid>
              <a:tr h="1133559">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4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0106">
                <a:tc>
                  <a:txBody>
                    <a:bodyPr/>
                    <a:lstStyle/>
                    <a:p>
                      <a:pPr algn="ctr" eaLnBrk="1" hangingPunct="1"/>
                      <a:r>
                        <a:rPr lang="en-GB" sz="1100" b="1" dirty="0" smtClean="0"/>
                        <a:t>Chris </a:t>
                      </a:r>
                      <a:r>
                        <a:rPr lang="en-GB" sz="1100" b="1" dirty="0" err="1" smtClean="0"/>
                        <a:t>Gosden</a:t>
                      </a:r>
                      <a:endParaRPr lang="en-GB" sz="1100" b="1" dirty="0" smtClean="0"/>
                    </a:p>
                    <a:p>
                      <a:pPr algn="ctr" eaLnBrk="1" hangingPunct="1"/>
                      <a:r>
                        <a:rPr lang="en-GB" sz="1100" b="0" i="1" dirty="0" smtClean="0"/>
                        <a:t>Archaeology</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1" hangingPunct="1"/>
                      <a:r>
                        <a:rPr lang="en-US" sz="1100" b="1" dirty="0" smtClean="0"/>
                        <a:t>Michael </a:t>
                      </a:r>
                      <a:r>
                        <a:rPr lang="en-US" sz="1100" b="1" dirty="0" err="1" smtClean="0"/>
                        <a:t>Hitt</a:t>
                      </a:r>
                      <a:endParaRPr lang="en-US" sz="1100" b="1" dirty="0" smtClean="0"/>
                    </a:p>
                    <a:p>
                      <a:pPr algn="ctr" eaLnBrk="1" hangingPunct="1"/>
                      <a:r>
                        <a:rPr lang="en-US" sz="1100" b="0" i="1" dirty="0" smtClean="0"/>
                        <a:t>Business and Management</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eaLnBrk="1" hangingPunct="1"/>
                      <a:r>
                        <a:rPr lang="en-US" sz="1100" b="1" dirty="0" smtClean="0"/>
                        <a:t>Michael </a:t>
                      </a:r>
                      <a:r>
                        <a:rPr lang="en-US" sz="1100" b="1" dirty="0" err="1" smtClean="0"/>
                        <a:t>Tonry</a:t>
                      </a:r>
                      <a:endParaRPr lang="en-US" sz="1100" b="1" dirty="0" smtClean="0"/>
                    </a:p>
                    <a:p>
                      <a:pPr algn="ctr" eaLnBrk="1" hangingPunct="1"/>
                      <a:r>
                        <a:rPr lang="en-US" sz="1100" b="0" i="1" dirty="0" smtClean="0"/>
                        <a:t>Criminology and Criminal Justice</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lang="en-GB" sz="1100" b="1" dirty="0" smtClean="0"/>
                        <a:t>William Doyle</a:t>
                      </a:r>
                    </a:p>
                    <a:p>
                      <a:pPr marL="0" marR="0" indent="0" algn="ctr" defTabSz="457200" rtl="0" eaLnBrk="1" fontAlgn="auto" latinLnBrk="0" hangingPunct="1">
                        <a:lnSpc>
                          <a:spcPct val="100000"/>
                        </a:lnSpc>
                        <a:spcBef>
                          <a:spcPts val="0"/>
                        </a:spcBef>
                        <a:spcAft>
                          <a:spcPts val="0"/>
                        </a:spcAft>
                        <a:buClrTx/>
                        <a:buSzTx/>
                        <a:buFontTx/>
                        <a:buNone/>
                        <a:tabLst/>
                        <a:defRPr/>
                      </a:pPr>
                      <a:r>
                        <a:rPr lang="en-GB" sz="1100" b="0" i="1" dirty="0" smtClean="0"/>
                        <a:t>History</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03958">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0106">
                <a:tc>
                  <a:txBody>
                    <a:bodyPr/>
                    <a:lstStyle/>
                    <a:p>
                      <a:pPr algn="ctr"/>
                      <a:r>
                        <a:rPr lang="en-US" sz="1100" b="1" dirty="0" smtClean="0"/>
                        <a:t>Sally Thomason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100" b="0" i="1" kern="1200" dirty="0" smtClean="0">
                          <a:solidFill>
                            <a:schemeClr val="dk1"/>
                          </a:solidFill>
                          <a:effectLst/>
                          <a:latin typeface="+mn-lt"/>
                          <a:ea typeface="+mn-ea"/>
                          <a:cs typeface="+mn-cs"/>
                        </a:rPr>
                        <a:t>Linguistics</a:t>
                      </a:r>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Colin Burrow</a:t>
                      </a:r>
                    </a:p>
                    <a:p>
                      <a:pPr algn="ctr"/>
                      <a:r>
                        <a:rPr lang="en-US" sz="1100" b="0" i="1" dirty="0" smtClean="0"/>
                        <a:t> Literature</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Alexander </a:t>
                      </a:r>
                      <a:r>
                        <a:rPr lang="en-US" sz="1100" b="1" dirty="0" err="1" smtClean="0"/>
                        <a:t>Rehding</a:t>
                      </a:r>
                      <a:endParaRPr lang="en-US" sz="1100" b="1" dirty="0" smtClean="0"/>
                    </a:p>
                    <a:p>
                      <a:pPr algn="ctr"/>
                      <a:r>
                        <a:rPr lang="en-US" sz="1100" b="0" i="1" dirty="0" smtClean="0"/>
                        <a:t>Music</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Sandy Goldberg</a:t>
                      </a:r>
                    </a:p>
                    <a:p>
                      <a:pPr algn="ctr"/>
                      <a:r>
                        <a:rPr lang="en-US" sz="1100" b="0" i="1" dirty="0" smtClean="0"/>
                        <a:t>Philosophy</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828465">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1100" b="1" dirty="0" smtClean="0"/>
                    </a:p>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r h="640106">
                <a:tc>
                  <a:txBody>
                    <a:bodyPr/>
                    <a:lstStyle/>
                    <a:p>
                      <a:pPr algn="ctr"/>
                      <a:r>
                        <a:rPr lang="en-US" sz="1100" b="1" dirty="0" smtClean="0"/>
                        <a:t>Desmond King</a:t>
                      </a:r>
                    </a:p>
                    <a:p>
                      <a:pPr algn="ctr"/>
                      <a:r>
                        <a:rPr lang="en-US" sz="1100" b="0" i="1" dirty="0" smtClean="0"/>
                        <a:t>Political Science</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Peter Nathan</a:t>
                      </a:r>
                    </a:p>
                    <a:p>
                      <a:pPr algn="ctr"/>
                      <a:r>
                        <a:rPr lang="en-US" sz="1100" b="0" i="1" dirty="0" smtClean="0"/>
                        <a:t>Psychology</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Mark </a:t>
                      </a:r>
                      <a:r>
                        <a:rPr lang="en-US" sz="1100" b="1" dirty="0" err="1" smtClean="0"/>
                        <a:t>Juergensmeyer</a:t>
                      </a:r>
                      <a:endParaRPr lang="en-US" sz="1100" b="1" dirty="0" smtClean="0"/>
                    </a:p>
                    <a:p>
                      <a:pPr algn="ctr"/>
                      <a:r>
                        <a:rPr lang="en-US" sz="1100" b="0" i="1" dirty="0" smtClean="0"/>
                        <a:t>Religion</a:t>
                      </a:r>
                      <a:endParaRPr lang="en-US" sz="1100" b="0" i="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100" b="1" dirty="0" smtClean="0"/>
                        <a:t>Markus </a:t>
                      </a:r>
                      <a:r>
                        <a:rPr lang="en-US" sz="1100" b="1" dirty="0" err="1" smtClean="0"/>
                        <a:t>Dubber</a:t>
                      </a:r>
                      <a:endParaRPr lang="en-US" sz="1100" b="1" dirty="0" smtClean="0"/>
                    </a:p>
                    <a:p>
                      <a:pPr algn="ctr"/>
                      <a:r>
                        <a:rPr lang="en-US" sz="1100" b="0" i="1" dirty="0" smtClean="0"/>
                        <a:t>Law</a:t>
                      </a:r>
                    </a:p>
                    <a:p>
                      <a:pPr algn="ctr"/>
                      <a:endParaRPr lang="en-US" sz="1100" b="1" dirty="0"/>
                    </a:p>
                  </a:txBody>
                  <a:tcPr marL="91448" marR="91448" marT="45722" marB="45722">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r>
            </a:tbl>
          </a:graphicData>
        </a:graphic>
      </p:graphicFrame>
      <p:pic>
        <p:nvPicPr>
          <p:cNvPr id="7" name="Picture 20"/>
          <p:cNvPicPr>
            <a:picLocks noChangeAspect="1"/>
          </p:cNvPicPr>
          <p:nvPr/>
        </p:nvPicPr>
        <p:blipFill>
          <a:blip r:embed="rId2" cstate="print">
            <a:extLst>
              <a:ext uri="{28A0092B-C50C-407E-A947-70E740481C1C}">
                <a14:useLocalDpi xmlns:a14="http://schemas.microsoft.com/office/drawing/2010/main" val="0"/>
              </a:ext>
            </a:extLst>
          </a:blip>
          <a:srcRect l="7263" r="12216" b="18661"/>
          <a:stretch>
            <a:fillRect/>
          </a:stretch>
        </p:blipFill>
        <p:spPr bwMode="auto">
          <a:xfrm>
            <a:off x="1755775" y="3617913"/>
            <a:ext cx="5508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2"/>
          <p:cNvPicPr>
            <a:picLocks noChangeAspect="1"/>
          </p:cNvPicPr>
          <p:nvPr/>
        </p:nvPicPr>
        <p:blipFill>
          <a:blip r:embed="rId3" cstate="print">
            <a:extLst>
              <a:ext uri="{28A0092B-C50C-407E-A947-70E740481C1C}">
                <a14:useLocalDpi xmlns:a14="http://schemas.microsoft.com/office/drawing/2010/main" val="0"/>
              </a:ext>
            </a:extLst>
          </a:blip>
          <a:srcRect l="2054" r="8817"/>
          <a:stretch>
            <a:fillRect/>
          </a:stretch>
        </p:blipFill>
        <p:spPr bwMode="auto">
          <a:xfrm>
            <a:off x="3186113" y="3617913"/>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983288" y="3617913"/>
            <a:ext cx="554038"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25"/>
          <p:cNvPicPr>
            <a:picLocks noChangeAspect="1"/>
          </p:cNvPicPr>
          <p:nvPr/>
        </p:nvPicPr>
        <p:blipFill>
          <a:blip r:embed="rId5" cstate="print">
            <a:extLst>
              <a:ext uri="{28A0092B-C50C-407E-A947-70E740481C1C}">
                <a14:useLocalDpi xmlns:a14="http://schemas.microsoft.com/office/drawing/2010/main" val="0"/>
              </a:ext>
            </a:extLst>
          </a:blip>
          <a:srcRect l="10989" r="19611"/>
          <a:stretch>
            <a:fillRect/>
          </a:stretch>
        </p:blipFill>
        <p:spPr bwMode="auto">
          <a:xfrm>
            <a:off x="1755775" y="5038725"/>
            <a:ext cx="5508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26"/>
          <p:cNvPicPr>
            <a:picLocks noChangeAspect="1"/>
          </p:cNvPicPr>
          <p:nvPr/>
        </p:nvPicPr>
        <p:blipFill>
          <a:blip r:embed="rId6" cstate="print">
            <a:extLst>
              <a:ext uri="{28A0092B-C50C-407E-A947-70E740481C1C}">
                <a14:useLocalDpi xmlns:a14="http://schemas.microsoft.com/office/drawing/2010/main" val="0"/>
              </a:ext>
            </a:extLst>
          </a:blip>
          <a:srcRect l="6371" t="919" r="2814" b="14407"/>
          <a:stretch>
            <a:fillRect/>
          </a:stretch>
        </p:blipFill>
        <p:spPr bwMode="auto">
          <a:xfrm>
            <a:off x="3186113" y="5038725"/>
            <a:ext cx="550862"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27"/>
          <p:cNvPicPr>
            <a:picLocks noChangeAspect="1"/>
          </p:cNvPicPr>
          <p:nvPr/>
        </p:nvPicPr>
        <p:blipFill>
          <a:blip r:embed="rId7" cstate="print">
            <a:extLst>
              <a:ext uri="{28A0092B-C50C-407E-A947-70E740481C1C}">
                <a14:useLocalDpi xmlns:a14="http://schemas.microsoft.com/office/drawing/2010/main" val="0"/>
              </a:ext>
            </a:extLst>
          </a:blip>
          <a:srcRect l="2238" r="2238" b="4761"/>
          <a:stretch>
            <a:fillRect/>
          </a:stretch>
        </p:blipFill>
        <p:spPr bwMode="auto">
          <a:xfrm>
            <a:off x="4564063" y="5038725"/>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9"/>
          <p:cNvPicPr>
            <a:picLocks noChangeAspect="1"/>
          </p:cNvPicPr>
          <p:nvPr/>
        </p:nvPicPr>
        <p:blipFill>
          <a:blip r:embed="rId8">
            <a:extLst>
              <a:ext uri="{28A0092B-C50C-407E-A947-70E740481C1C}">
                <a14:useLocalDpi xmlns:a14="http://schemas.microsoft.com/office/drawing/2010/main" val="0"/>
              </a:ext>
            </a:extLst>
          </a:blip>
          <a:srcRect l="20345" t="1521" r="13391" b="35779"/>
          <a:stretch>
            <a:fillRect/>
          </a:stretch>
        </p:blipFill>
        <p:spPr bwMode="auto">
          <a:xfrm>
            <a:off x="4564063" y="3617913"/>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30"/>
          <p:cNvPicPr>
            <a:picLocks noChangeAspect="1"/>
          </p:cNvPicPr>
          <p:nvPr/>
        </p:nvPicPr>
        <p:blipFill>
          <a:blip r:embed="rId9">
            <a:extLst>
              <a:ext uri="{28A0092B-C50C-407E-A947-70E740481C1C}">
                <a14:useLocalDpi xmlns:a14="http://schemas.microsoft.com/office/drawing/2010/main" val="0"/>
              </a:ext>
            </a:extLst>
          </a:blip>
          <a:srcRect b="5655"/>
          <a:stretch>
            <a:fillRect/>
          </a:stretch>
        </p:blipFill>
        <p:spPr bwMode="auto">
          <a:xfrm>
            <a:off x="4564063" y="2103438"/>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9215"/>
          <p:cNvPicPr>
            <a:picLocks noChangeAspect="1"/>
          </p:cNvPicPr>
          <p:nvPr/>
        </p:nvPicPr>
        <p:blipFill>
          <a:blip r:embed="rId10">
            <a:extLst>
              <a:ext uri="{28A0092B-C50C-407E-A947-70E740481C1C}">
                <a14:useLocalDpi xmlns:a14="http://schemas.microsoft.com/office/drawing/2010/main" val="0"/>
              </a:ext>
            </a:extLst>
          </a:blip>
          <a:srcRect l="11023" t="6892" r="14053" b="24570"/>
          <a:stretch>
            <a:fillRect/>
          </a:stretch>
        </p:blipFill>
        <p:spPr bwMode="auto">
          <a:xfrm>
            <a:off x="5986464" y="2103438"/>
            <a:ext cx="550862"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9221"/>
          <p:cNvPicPr>
            <a:picLocks noChangeAspect="1"/>
          </p:cNvPicPr>
          <p:nvPr/>
        </p:nvPicPr>
        <p:blipFill>
          <a:blip r:embed="rId11" cstate="print">
            <a:extLst>
              <a:ext uri="{28A0092B-C50C-407E-A947-70E740481C1C}">
                <a14:useLocalDpi xmlns:a14="http://schemas.microsoft.com/office/drawing/2010/main" val="0"/>
              </a:ext>
            </a:extLst>
          </a:blip>
          <a:srcRect l="1128" r="1128" b="3513"/>
          <a:stretch>
            <a:fillRect/>
          </a:stretch>
        </p:blipFill>
        <p:spPr bwMode="auto">
          <a:xfrm>
            <a:off x="3186112" y="2103438"/>
            <a:ext cx="550863" cy="77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9222"/>
          <p:cNvPicPr>
            <a:picLocks noChangeAspect="1"/>
          </p:cNvPicPr>
          <p:nvPr/>
        </p:nvPicPr>
        <p:blipFill>
          <a:blip r:embed="rId12" cstate="print">
            <a:extLst>
              <a:ext uri="{28A0092B-C50C-407E-A947-70E740481C1C}">
                <a14:useLocalDpi xmlns:a14="http://schemas.microsoft.com/office/drawing/2010/main" val="0"/>
              </a:ext>
            </a:extLst>
          </a:blip>
          <a:srcRect l="26152" t="4498" r="25974" b="4498"/>
          <a:stretch>
            <a:fillRect/>
          </a:stretch>
        </p:blipFill>
        <p:spPr bwMode="auto">
          <a:xfrm>
            <a:off x="1755775" y="2103438"/>
            <a:ext cx="550863"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2" descr="http://www.law.utoronto.ca/sites/default/files/styles/full_profile/public/content_images/content/faculty_members/dubber.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6464" y="5038725"/>
            <a:ext cx="678655" cy="81438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http://www.columbia.edu/cu/classics/images/profiles/williams2.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094119" y="2103439"/>
            <a:ext cx="519020" cy="78105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9223"/>
          <p:cNvSpPr>
            <a:spLocks noChangeArrowheads="1"/>
          </p:cNvSpPr>
          <p:nvPr/>
        </p:nvSpPr>
        <p:spPr bwMode="auto">
          <a:xfrm>
            <a:off x="6859322" y="2720976"/>
            <a:ext cx="1507631" cy="600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457200" fontAlgn="base">
              <a:spcBef>
                <a:spcPct val="0"/>
              </a:spcBef>
              <a:spcAft>
                <a:spcPct val="0"/>
              </a:spcAft>
            </a:pPr>
            <a:endParaRPr lang="en-US" sz="1100" b="1" dirty="0">
              <a:solidFill>
                <a:srgbClr val="002147"/>
              </a:solidFill>
              <a:ea typeface="ＭＳ Ｐゴシック" pitchFamily="-112" charset="-128"/>
            </a:endParaRPr>
          </a:p>
          <a:p>
            <a:pPr defTabSz="457200" fontAlgn="base">
              <a:spcBef>
                <a:spcPct val="0"/>
              </a:spcBef>
              <a:spcAft>
                <a:spcPct val="0"/>
              </a:spcAft>
            </a:pPr>
            <a:r>
              <a:rPr lang="en-US" sz="1100" b="1" dirty="0">
                <a:solidFill>
                  <a:srgbClr val="002147"/>
                </a:solidFill>
                <a:ea typeface="ＭＳ Ｐゴシック" pitchFamily="-112" charset="-128"/>
              </a:rPr>
              <a:t>Gareth Williams</a:t>
            </a:r>
          </a:p>
          <a:p>
            <a:pPr defTabSz="457200" fontAlgn="base">
              <a:spcBef>
                <a:spcPct val="0"/>
              </a:spcBef>
              <a:spcAft>
                <a:spcPct val="0"/>
              </a:spcAft>
            </a:pPr>
            <a:r>
              <a:rPr lang="en-US" sz="1100" i="1" dirty="0">
                <a:solidFill>
                  <a:srgbClr val="002147"/>
                </a:solidFill>
                <a:ea typeface="ＭＳ Ｐゴシック" pitchFamily="-112" charset="-128"/>
              </a:rPr>
              <a:t>Classical Studies</a:t>
            </a:r>
          </a:p>
        </p:txBody>
      </p:sp>
      <p:sp>
        <p:nvSpPr>
          <p:cNvPr id="21" name="TextBox 20"/>
          <p:cNvSpPr txBox="1"/>
          <p:nvPr/>
        </p:nvSpPr>
        <p:spPr>
          <a:xfrm>
            <a:off x="7094119" y="3617913"/>
            <a:ext cx="1345031" cy="2970044"/>
          </a:xfrm>
          <a:prstGeom prst="rect">
            <a:avLst/>
          </a:prstGeom>
          <a:ln/>
        </p:spPr>
        <p:style>
          <a:lnRef idx="2">
            <a:schemeClr val="accent1"/>
          </a:lnRef>
          <a:fillRef idx="1">
            <a:schemeClr val="lt1"/>
          </a:fillRef>
          <a:effectRef idx="0">
            <a:schemeClr val="accent1"/>
          </a:effectRef>
          <a:fontRef idx="minor">
            <a:schemeClr val="dk1"/>
          </a:fontRef>
        </p:style>
        <p:txBody>
          <a:bodyPr wrap="square" rtlCol="0">
            <a:spAutoFit/>
          </a:bodyPr>
          <a:lstStyle/>
          <a:p>
            <a:pPr defTabSz="457200" fontAlgn="base">
              <a:spcBef>
                <a:spcPct val="0"/>
              </a:spcBef>
              <a:spcAft>
                <a:spcPct val="0"/>
              </a:spcAft>
            </a:pPr>
            <a:r>
              <a:rPr lang="en-US" sz="1100" dirty="0">
                <a:solidFill>
                  <a:srgbClr val="002147"/>
                </a:solidFill>
              </a:rPr>
              <a:t>E</a:t>
            </a:r>
            <a:r>
              <a:rPr lang="en-US" sz="1100" dirty="0" smtClean="0">
                <a:solidFill>
                  <a:srgbClr val="002147"/>
                </a:solidFill>
              </a:rPr>
              <a:t>nsure </a:t>
            </a:r>
            <a:r>
              <a:rPr lang="en-US" sz="1100" b="1" dirty="0">
                <a:solidFill>
                  <a:srgbClr val="002147"/>
                </a:solidFill>
              </a:rPr>
              <a:t>accuracy, authority, and objectivity </a:t>
            </a:r>
            <a:endParaRPr lang="en-US" sz="1100" b="1" dirty="0" smtClean="0">
              <a:solidFill>
                <a:srgbClr val="002147"/>
              </a:solidFill>
            </a:endParaRPr>
          </a:p>
          <a:p>
            <a:pPr defTabSz="457200" fontAlgn="base">
              <a:spcBef>
                <a:spcPct val="0"/>
              </a:spcBef>
              <a:spcAft>
                <a:spcPct val="0"/>
              </a:spcAft>
            </a:pPr>
            <a:endParaRPr lang="en-US" sz="1100" b="1" dirty="0">
              <a:solidFill>
                <a:srgbClr val="002147"/>
              </a:solidFill>
            </a:endParaRPr>
          </a:p>
          <a:p>
            <a:pPr defTabSz="457200" fontAlgn="base">
              <a:spcBef>
                <a:spcPct val="0"/>
              </a:spcBef>
              <a:spcAft>
                <a:spcPct val="0"/>
              </a:spcAft>
            </a:pPr>
            <a:r>
              <a:rPr lang="en-US" sz="1100" dirty="0" smtClean="0">
                <a:solidFill>
                  <a:srgbClr val="002147"/>
                </a:solidFill>
              </a:rPr>
              <a:t>Commissioning </a:t>
            </a:r>
            <a:r>
              <a:rPr lang="en-US" sz="1100" b="1" dirty="0" smtClean="0">
                <a:solidFill>
                  <a:srgbClr val="002147"/>
                </a:solidFill>
              </a:rPr>
              <a:t>online-only </a:t>
            </a:r>
            <a:r>
              <a:rPr lang="en-US" sz="1100" b="1" dirty="0">
                <a:solidFill>
                  <a:srgbClr val="002147"/>
                </a:solidFill>
              </a:rPr>
              <a:t>peer reviewed articles </a:t>
            </a:r>
            <a:endParaRPr lang="en-US" sz="1100" b="1" dirty="0" smtClean="0">
              <a:solidFill>
                <a:srgbClr val="002147"/>
              </a:solidFill>
            </a:endParaRPr>
          </a:p>
          <a:p>
            <a:pPr defTabSz="457200" fontAlgn="base">
              <a:spcBef>
                <a:spcPct val="0"/>
              </a:spcBef>
              <a:spcAft>
                <a:spcPct val="0"/>
              </a:spcAft>
            </a:pPr>
            <a:endParaRPr lang="en-US" sz="1100" b="1" dirty="0">
              <a:solidFill>
                <a:srgbClr val="002147"/>
              </a:solidFill>
            </a:endParaRPr>
          </a:p>
          <a:p>
            <a:pPr defTabSz="457200" fontAlgn="base">
              <a:spcBef>
                <a:spcPct val="0"/>
              </a:spcBef>
              <a:spcAft>
                <a:spcPct val="0"/>
              </a:spcAft>
            </a:pPr>
            <a:r>
              <a:rPr lang="en-US" sz="1100" dirty="0">
                <a:solidFill>
                  <a:srgbClr val="002147"/>
                </a:solidFill>
              </a:rPr>
              <a:t>E</a:t>
            </a:r>
            <a:r>
              <a:rPr lang="en-US" sz="1100" dirty="0" smtClean="0">
                <a:solidFill>
                  <a:srgbClr val="002147"/>
                </a:solidFill>
              </a:rPr>
              <a:t>xpanding </a:t>
            </a:r>
            <a:r>
              <a:rPr lang="en-US" sz="1100" dirty="0">
                <a:solidFill>
                  <a:srgbClr val="002147"/>
                </a:solidFill>
              </a:rPr>
              <a:t>research in </a:t>
            </a:r>
            <a:r>
              <a:rPr lang="en-US" sz="1100" b="1" dirty="0">
                <a:solidFill>
                  <a:srgbClr val="002147"/>
                </a:solidFill>
              </a:rPr>
              <a:t>cutting edge </a:t>
            </a:r>
            <a:r>
              <a:rPr lang="en-US" sz="1100" b="1" dirty="0" smtClean="0">
                <a:solidFill>
                  <a:srgbClr val="002147"/>
                </a:solidFill>
              </a:rPr>
              <a:t>topics</a:t>
            </a:r>
          </a:p>
          <a:p>
            <a:pPr defTabSz="457200" fontAlgn="base">
              <a:spcBef>
                <a:spcPct val="0"/>
              </a:spcBef>
              <a:spcAft>
                <a:spcPct val="0"/>
              </a:spcAft>
            </a:pPr>
            <a:endParaRPr lang="en-US" sz="1100" dirty="0">
              <a:solidFill>
                <a:srgbClr val="002147"/>
              </a:solidFill>
            </a:endParaRPr>
          </a:p>
          <a:p>
            <a:pPr defTabSz="457200" fontAlgn="base">
              <a:spcBef>
                <a:spcPct val="0"/>
              </a:spcBef>
              <a:spcAft>
                <a:spcPct val="0"/>
              </a:spcAft>
            </a:pPr>
            <a:r>
              <a:rPr lang="en-US" sz="1100" dirty="0">
                <a:solidFill>
                  <a:srgbClr val="002147"/>
                </a:solidFill>
              </a:rPr>
              <a:t>E</a:t>
            </a:r>
            <a:r>
              <a:rPr lang="en-US" sz="1100" dirty="0" smtClean="0">
                <a:solidFill>
                  <a:srgbClr val="002147"/>
                </a:solidFill>
              </a:rPr>
              <a:t>nsuring </a:t>
            </a:r>
            <a:r>
              <a:rPr lang="en-US" sz="1100" b="1" dirty="0">
                <a:solidFill>
                  <a:srgbClr val="002147"/>
                </a:solidFill>
              </a:rPr>
              <a:t>comprehensive coverage </a:t>
            </a:r>
            <a:r>
              <a:rPr lang="en-US" sz="1100" dirty="0">
                <a:solidFill>
                  <a:srgbClr val="002147"/>
                </a:solidFill>
              </a:rPr>
              <a:t>of fast-moving disciplines</a:t>
            </a:r>
          </a:p>
        </p:txBody>
      </p:sp>
    </p:spTree>
    <p:extLst>
      <p:ext uri="{BB962C8B-B14F-4D97-AF65-F5344CB8AC3E}">
        <p14:creationId xmlns:p14="http://schemas.microsoft.com/office/powerpoint/2010/main" val="222336151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2"/>
          </p:nvPr>
        </p:nvSpPr>
        <p:spPr/>
        <p:txBody>
          <a:bodyPr/>
          <a:lstStyle/>
          <a:p>
            <a:fld id="{01220978-8253-124C-B391-04AC4DA943D1}" type="slidenum">
              <a:rPr lang="en-US" smtClean="0"/>
              <a:pPr/>
              <a:t>22</a:t>
            </a:fld>
            <a:endParaRPr lang="en-US"/>
          </a:p>
        </p:txBody>
      </p:sp>
      <p:sp>
        <p:nvSpPr>
          <p:cNvPr id="5" name="Text Placeholder 4"/>
          <p:cNvSpPr>
            <a:spLocks noGrp="1"/>
          </p:cNvSpPr>
          <p:nvPr>
            <p:ph type="body" sz="quarter" idx="13"/>
          </p:nvPr>
        </p:nvSpPr>
        <p:spPr/>
        <p:txBody>
          <a:bodyPr/>
          <a:lstStyle/>
          <a:p>
            <a:endParaRPr lang="en-GB"/>
          </a:p>
        </p:txBody>
      </p:sp>
      <p:sp>
        <p:nvSpPr>
          <p:cNvPr id="6" name="Text Placeholder 5"/>
          <p:cNvSpPr>
            <a:spLocks noGrp="1"/>
          </p:cNvSpPr>
          <p:nvPr>
            <p:ph type="body" sz="quarter" idx="14"/>
          </p:nvPr>
        </p:nvSpPr>
        <p:spPr/>
        <p:txBody>
          <a:bodyPr/>
          <a:lstStyle/>
          <a:p>
            <a:endParaRPr lang="en-GB"/>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1047"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9188155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06" y="941294"/>
            <a:ext cx="5486400" cy="566738"/>
          </a:xfrm>
        </p:spPr>
        <p:txBody>
          <a:bodyPr/>
          <a:lstStyle/>
          <a:p>
            <a:r>
              <a:rPr lang="en-US" dirty="0" smtClean="0"/>
              <a:t>Economics and Finance - Oxford Handbooks</a:t>
            </a:r>
            <a:endParaRPr lang="en-GB" dirty="0"/>
          </a:p>
        </p:txBody>
      </p:sp>
      <p:pic>
        <p:nvPicPr>
          <p:cNvPr id="7" name="Picture Placeholder 6" descr="Economics and Finance - Oxford Handbooks"/>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283259" y="2003612"/>
            <a:ext cx="11664388" cy="4686930"/>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85720956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1196788"/>
            <a:ext cx="5486400" cy="566738"/>
          </a:xfrm>
        </p:spPr>
        <p:txBody>
          <a:bodyPr>
            <a:normAutofit fontScale="90000"/>
          </a:bodyPr>
          <a:lstStyle/>
          <a:p>
            <a:r>
              <a:rPr lang="en-US" dirty="0" smtClean="0"/>
              <a:t>Business and Management - Oxford Handbooks</a:t>
            </a:r>
            <a:endParaRPr lang="en-GB" dirty="0"/>
          </a:p>
        </p:txBody>
      </p:sp>
      <p:pic>
        <p:nvPicPr>
          <p:cNvPr id="7" name="Picture Placeholder 6" descr="Business and Management - Oxford Handbooks"/>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529136" y="1976718"/>
            <a:ext cx="12098524" cy="4706469"/>
          </a:xfrm>
        </p:spPr>
      </p:pic>
      <p:sp>
        <p:nvSpPr>
          <p:cNvPr id="4" name="Text Placeholder 3"/>
          <p:cNvSpPr>
            <a:spLocks noGrp="1"/>
          </p:cNvSpPr>
          <p:nvPr>
            <p:ph type="body" sz="half" idx="2"/>
          </p:nvPr>
        </p:nvSpPr>
        <p:spPr/>
        <p:txBody>
          <a:bodyPr/>
          <a:lstStyle/>
          <a:p>
            <a:endParaRPr lang="en-GB" dirty="0"/>
          </a:p>
        </p:txBody>
      </p:sp>
    </p:spTree>
    <p:extLst>
      <p:ext uri="{BB962C8B-B14F-4D97-AF65-F5344CB8AC3E}">
        <p14:creationId xmlns:p14="http://schemas.microsoft.com/office/powerpoint/2010/main" val="225200546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194" y="1196788"/>
            <a:ext cx="5486400" cy="566738"/>
          </a:xfrm>
        </p:spPr>
        <p:txBody>
          <a:bodyPr>
            <a:normAutofit fontScale="90000"/>
          </a:bodyPr>
          <a:lstStyle/>
          <a:p>
            <a:r>
              <a:rPr lang="en-US" dirty="0" smtClean="0"/>
              <a:t>Oxford Handbook of Strategy - Oxford Handbooks</a:t>
            </a:r>
            <a:endParaRPr lang="en-GB" dirty="0"/>
          </a:p>
        </p:txBody>
      </p:sp>
      <p:pic>
        <p:nvPicPr>
          <p:cNvPr id="7" name="Picture Placeholder 6" descr="Oxford Handbook of Strategy - Oxford Handbooks"/>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708855" y="1997816"/>
            <a:ext cx="10753807" cy="4860184"/>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08633003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5486400"/>
            <a:ext cx="7391400" cy="990600"/>
          </a:xfrm>
        </p:spPr>
        <p:txBody>
          <a:bodyPr>
            <a:normAutofit/>
          </a:bodyPr>
          <a:lstStyle/>
          <a:p>
            <a:pPr eaLnBrk="1" hangingPunct="1">
              <a:spcBef>
                <a:spcPts val="1200"/>
              </a:spcBef>
              <a:spcAft>
                <a:spcPts val="1200"/>
              </a:spcAft>
              <a:defRPr/>
            </a:pPr>
            <a:r>
              <a:rPr lang="en-GB" sz="2200" dirty="0" smtClean="0">
                <a:latin typeface="Calibri" pitchFamily="34" charset="0"/>
                <a:ea typeface="ＭＳ Ｐゴシック" pitchFamily="34" charset="-128"/>
                <a:cs typeface="Calibri" pitchFamily="34" charset="0"/>
              </a:rPr>
              <a:t/>
            </a:r>
            <a:br>
              <a:rPr lang="en-GB" sz="2200" dirty="0" smtClean="0">
                <a:latin typeface="Calibri" pitchFamily="34" charset="0"/>
                <a:ea typeface="ＭＳ Ｐゴシック" pitchFamily="34" charset="-128"/>
                <a:cs typeface="Calibri" pitchFamily="34" charset="0"/>
              </a:rPr>
            </a:br>
            <a:endParaRPr lang="en-US" sz="4100" dirty="0" smtClean="0">
              <a:latin typeface="Calibri" pitchFamily="34" charset="0"/>
              <a:ea typeface="ＭＳ Ｐゴシック" pitchFamily="34" charset="-128"/>
              <a:cs typeface="Calibri" pitchFamily="34" charset="0"/>
            </a:endParaRPr>
          </a:p>
        </p:txBody>
      </p:sp>
      <p:sp>
        <p:nvSpPr>
          <p:cNvPr id="2" name="TextBox 1"/>
          <p:cNvSpPr txBox="1"/>
          <p:nvPr/>
        </p:nvSpPr>
        <p:spPr>
          <a:xfrm>
            <a:off x="304800" y="2575565"/>
            <a:ext cx="8305799" cy="1692771"/>
          </a:xfrm>
          <a:prstGeom prst="rect">
            <a:avLst/>
          </a:prstGeom>
          <a:noFill/>
        </p:spPr>
        <p:txBody>
          <a:bodyPr wrap="square" rtlCol="0">
            <a:spAutoFit/>
          </a:bodyPr>
          <a:lstStyle/>
          <a:p>
            <a:pPr algn="ctr"/>
            <a:r>
              <a:rPr lang="en-US" sz="3200" b="1" dirty="0" smtClean="0">
                <a:solidFill>
                  <a:schemeClr val="tx1">
                    <a:lumMod val="75000"/>
                    <a:lumOff val="25000"/>
                  </a:schemeClr>
                </a:solidFill>
                <a:effectLst>
                  <a:outerShdw blurRad="38100" dist="38100" dir="2700000" algn="tl">
                    <a:srgbClr val="000000">
                      <a:alpha val="43137"/>
                    </a:srgbClr>
                  </a:outerShdw>
                </a:effectLst>
              </a:rPr>
              <a:t>Oxford </a:t>
            </a:r>
            <a:r>
              <a:rPr lang="pl-PL" sz="3200" b="1" dirty="0" smtClean="0">
                <a:solidFill>
                  <a:schemeClr val="tx1">
                    <a:lumMod val="75000"/>
                    <a:lumOff val="25000"/>
                  </a:schemeClr>
                </a:solidFill>
                <a:effectLst>
                  <a:outerShdw blurRad="38100" dist="38100" dir="2700000" algn="tl">
                    <a:srgbClr val="000000">
                      <a:alpha val="43137"/>
                    </a:srgbClr>
                  </a:outerShdw>
                </a:effectLst>
              </a:rPr>
              <a:t>Scholarship Products</a:t>
            </a:r>
            <a:endParaRPr lang="en-US" sz="3200" b="1" dirty="0" smtClean="0">
              <a:solidFill>
                <a:schemeClr val="tx1">
                  <a:lumMod val="75000"/>
                  <a:lumOff val="25000"/>
                </a:schemeClr>
              </a:solidFill>
              <a:effectLst>
                <a:outerShdw blurRad="38100" dist="38100" dir="2700000" algn="tl">
                  <a:srgbClr val="000000">
                    <a:alpha val="43137"/>
                  </a:srgbClr>
                </a:outerShdw>
              </a:effectLst>
            </a:endParaRPr>
          </a:p>
          <a:p>
            <a:endParaRPr lang="pl-PL" sz="2400" b="1" dirty="0" smtClean="0">
              <a:solidFill>
                <a:schemeClr val="tx1">
                  <a:lumMod val="75000"/>
                  <a:lumOff val="25000"/>
                </a:schemeClr>
              </a:solidFill>
            </a:endParaRPr>
          </a:p>
          <a:p>
            <a:endParaRPr lang="en-US" sz="2400" b="1" dirty="0" smtClean="0">
              <a:solidFill>
                <a:schemeClr val="tx1">
                  <a:lumMod val="75000"/>
                  <a:lumOff val="25000"/>
                </a:schemeClr>
              </a:solidFill>
            </a:endParaRPr>
          </a:p>
          <a:p>
            <a:r>
              <a:rPr lang="pl-PL" sz="2400" b="1" dirty="0" smtClean="0">
                <a:solidFill>
                  <a:schemeClr val="tx1">
                    <a:lumMod val="75000"/>
                    <a:lumOff val="25000"/>
                  </a:schemeClr>
                </a:solidFill>
              </a:rPr>
              <a:t>Supporting Researchers and Research Communities</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79546565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pic>
        <p:nvPicPr>
          <p:cNvPr id="1026" name="Picture 2" descr="Oxford Scholarship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02" y="2343748"/>
            <a:ext cx="4134693" cy="41346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8488" y="749985"/>
            <a:ext cx="4414946" cy="646331"/>
          </a:xfrm>
          <a:prstGeom prst="rect">
            <a:avLst/>
          </a:prstGeom>
        </p:spPr>
        <p:txBody>
          <a:bodyPr wrap="square">
            <a:spAutoFit/>
          </a:bodyPr>
          <a:lstStyle/>
          <a:p>
            <a:pPr lvl="0"/>
            <a:r>
              <a:rPr lang="en-GB" b="1" i="1" dirty="0">
                <a:solidFill>
                  <a:srgbClr val="002147"/>
                </a:solidFill>
              </a:rPr>
              <a:t>Oxford Scholarship </a:t>
            </a:r>
            <a:r>
              <a:rPr lang="en-GB" b="1" i="1" dirty="0" smtClean="0">
                <a:solidFill>
                  <a:srgbClr val="002147"/>
                </a:solidFill>
              </a:rPr>
              <a:t>Online</a:t>
            </a:r>
            <a:r>
              <a:rPr lang="pl-PL" b="1" i="1" dirty="0" smtClean="0">
                <a:solidFill>
                  <a:srgbClr val="002147"/>
                </a:solidFill>
              </a:rPr>
              <a:t> </a:t>
            </a:r>
          </a:p>
          <a:p>
            <a:pPr lvl="0"/>
            <a:r>
              <a:rPr lang="pl-PL" b="1" i="1" dirty="0" smtClean="0">
                <a:solidFill>
                  <a:srgbClr val="002147"/>
                </a:solidFill>
              </a:rPr>
              <a:t>University Press Scholatship Online</a:t>
            </a:r>
            <a:endParaRPr lang="en-GB" b="1" i="1" dirty="0">
              <a:solidFill>
                <a:srgbClr val="002147"/>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406" y="2343749"/>
            <a:ext cx="4134694" cy="413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359715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pic>
        <p:nvPicPr>
          <p:cNvPr id="1026" name="Picture 2" descr="Oxford Scholarship Onl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8902" y="2343748"/>
            <a:ext cx="4134693" cy="413469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598488" y="749985"/>
            <a:ext cx="4414946" cy="646331"/>
          </a:xfrm>
          <a:prstGeom prst="rect">
            <a:avLst/>
          </a:prstGeom>
        </p:spPr>
        <p:txBody>
          <a:bodyPr wrap="square">
            <a:spAutoFit/>
          </a:bodyPr>
          <a:lstStyle/>
          <a:p>
            <a:pPr lvl="0"/>
            <a:r>
              <a:rPr lang="en-GB" b="1" i="1" dirty="0">
                <a:solidFill>
                  <a:srgbClr val="002147"/>
                </a:solidFill>
              </a:rPr>
              <a:t>Oxford Scholarship </a:t>
            </a:r>
            <a:r>
              <a:rPr lang="en-GB" b="1" i="1" dirty="0" smtClean="0">
                <a:solidFill>
                  <a:srgbClr val="002147"/>
                </a:solidFill>
              </a:rPr>
              <a:t>Online</a:t>
            </a:r>
            <a:r>
              <a:rPr lang="pl-PL" b="1" i="1" dirty="0" smtClean="0">
                <a:solidFill>
                  <a:srgbClr val="002147"/>
                </a:solidFill>
              </a:rPr>
              <a:t> </a:t>
            </a:r>
          </a:p>
          <a:p>
            <a:pPr lvl="0"/>
            <a:r>
              <a:rPr lang="pl-PL" b="1" i="1" dirty="0" smtClean="0">
                <a:solidFill>
                  <a:srgbClr val="002147"/>
                </a:solidFill>
              </a:rPr>
              <a:t>University Press Scholatship Online</a:t>
            </a:r>
            <a:endParaRPr lang="en-GB" b="1" i="1" dirty="0">
              <a:solidFill>
                <a:srgbClr val="002147"/>
              </a:solidFill>
            </a:endParaRP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24406" y="2343749"/>
            <a:ext cx="4134694" cy="4134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00132" y="1974417"/>
            <a:ext cx="4134693" cy="369332"/>
          </a:xfrm>
          <a:prstGeom prst="rect">
            <a:avLst/>
          </a:prstGeom>
          <a:noFill/>
        </p:spPr>
        <p:txBody>
          <a:bodyPr wrap="square" rtlCol="0">
            <a:spAutoFit/>
          </a:bodyPr>
          <a:lstStyle/>
          <a:p>
            <a:r>
              <a:rPr lang="en-GB" dirty="0" smtClean="0"/>
              <a:t>10,000</a:t>
            </a:r>
            <a:r>
              <a:rPr lang="pl-PL" dirty="0" smtClean="0"/>
              <a:t> Books in 20 discilplines</a:t>
            </a:r>
            <a:endParaRPr lang="en-GB" dirty="0"/>
          </a:p>
        </p:txBody>
      </p:sp>
      <p:sp>
        <p:nvSpPr>
          <p:cNvPr id="8" name="TextBox 7"/>
          <p:cNvSpPr txBox="1"/>
          <p:nvPr/>
        </p:nvSpPr>
        <p:spPr>
          <a:xfrm>
            <a:off x="4655995" y="1974417"/>
            <a:ext cx="4134693" cy="369332"/>
          </a:xfrm>
          <a:prstGeom prst="rect">
            <a:avLst/>
          </a:prstGeom>
          <a:noFill/>
        </p:spPr>
        <p:txBody>
          <a:bodyPr wrap="square" rtlCol="0">
            <a:spAutoFit/>
          </a:bodyPr>
          <a:lstStyle/>
          <a:p>
            <a:r>
              <a:rPr lang="pl-PL" dirty="0" smtClean="0"/>
              <a:t>1</a:t>
            </a:r>
            <a:r>
              <a:rPr lang="en-GB" dirty="0" smtClean="0"/>
              <a:t>5</a:t>
            </a:r>
            <a:r>
              <a:rPr lang="pl-PL" dirty="0" smtClean="0"/>
              <a:t>,000 Books in 2</a:t>
            </a:r>
            <a:r>
              <a:rPr lang="en-GB" dirty="0" smtClean="0"/>
              <a:t>8</a:t>
            </a:r>
            <a:r>
              <a:rPr lang="pl-PL" dirty="0" smtClean="0"/>
              <a:t> discilplines</a:t>
            </a:r>
            <a:endParaRPr lang="en-GB" dirty="0"/>
          </a:p>
        </p:txBody>
      </p:sp>
    </p:spTree>
    <p:extLst>
      <p:ext uri="{BB962C8B-B14F-4D97-AF65-F5344CB8AC3E}">
        <p14:creationId xmlns:p14="http://schemas.microsoft.com/office/powerpoint/2010/main" val="349099624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201599" y="959035"/>
            <a:ext cx="7270700" cy="461665"/>
          </a:xfrm>
          <a:prstGeom prst="rect">
            <a:avLst/>
          </a:prstGeom>
          <a:noFill/>
        </p:spPr>
        <p:txBody>
          <a:bodyPr wrap="square" rtlCol="0">
            <a:spAutoFit/>
          </a:bodyPr>
          <a:lstStyle/>
          <a:p>
            <a:r>
              <a:rPr lang="en-GB" sz="2400" b="1" dirty="0" smtClean="0"/>
              <a:t>University Press Scholarship Online (UPSO)</a:t>
            </a:r>
            <a:endParaRPr lang="en-GB" sz="2400" b="1" dirty="0"/>
          </a:p>
        </p:txBody>
      </p:sp>
      <p:sp>
        <p:nvSpPr>
          <p:cNvPr id="16" name="TextBox 15"/>
          <p:cNvSpPr txBox="1"/>
          <p:nvPr/>
        </p:nvSpPr>
        <p:spPr>
          <a:xfrm>
            <a:off x="440231" y="2309091"/>
            <a:ext cx="8432800" cy="4247317"/>
          </a:xfrm>
          <a:prstGeom prst="rect">
            <a:avLst/>
          </a:prstGeom>
          <a:noFill/>
        </p:spPr>
        <p:txBody>
          <a:bodyPr wrap="square" rtlCol="0">
            <a:spAutoFit/>
          </a:bodyPr>
          <a:lstStyle/>
          <a:p>
            <a:r>
              <a:rPr lang="en-GB" b="1" dirty="0" smtClean="0"/>
              <a:t>Participating presses:</a:t>
            </a:r>
          </a:p>
          <a:p>
            <a:endParaRPr lang="en-GB" b="1" dirty="0" smtClean="0"/>
          </a:p>
          <a:p>
            <a:r>
              <a:rPr lang="en-GB" dirty="0"/>
              <a:t>Oxford University </a:t>
            </a:r>
            <a:r>
              <a:rPr lang="en-GB" dirty="0" smtClean="0"/>
              <a:t>Press                             The </a:t>
            </a:r>
            <a:r>
              <a:rPr lang="en-GB" dirty="0"/>
              <a:t>American University in Cairo </a:t>
            </a:r>
            <a:r>
              <a:rPr lang="en-GB" dirty="0" smtClean="0"/>
              <a:t>Press</a:t>
            </a:r>
          </a:p>
          <a:p>
            <a:endParaRPr lang="en-GB" dirty="0"/>
          </a:p>
          <a:p>
            <a:r>
              <a:rPr lang="en-GB" dirty="0"/>
              <a:t>University of Chicago </a:t>
            </a:r>
            <a:r>
              <a:rPr lang="en-GB" dirty="0" smtClean="0"/>
              <a:t>Press                                       University </a:t>
            </a:r>
            <a:r>
              <a:rPr lang="en-GB" dirty="0"/>
              <a:t>of California </a:t>
            </a:r>
            <a:r>
              <a:rPr lang="en-GB" dirty="0" smtClean="0"/>
              <a:t>Press</a:t>
            </a:r>
          </a:p>
          <a:p>
            <a:endParaRPr lang="en-GB" dirty="0"/>
          </a:p>
          <a:p>
            <a:r>
              <a:rPr lang="en-GB" dirty="0"/>
              <a:t>Edinburgh University </a:t>
            </a:r>
            <a:r>
              <a:rPr lang="en-GB" dirty="0" smtClean="0"/>
              <a:t>Press                                            University </a:t>
            </a:r>
            <a:r>
              <a:rPr lang="en-GB" dirty="0"/>
              <a:t>Press of </a:t>
            </a:r>
            <a:r>
              <a:rPr lang="en-GB" dirty="0" smtClean="0"/>
              <a:t>Florida</a:t>
            </a:r>
          </a:p>
          <a:p>
            <a:endParaRPr lang="en-GB" dirty="0" smtClean="0"/>
          </a:p>
          <a:p>
            <a:r>
              <a:rPr lang="en-GB" dirty="0" smtClean="0"/>
              <a:t>Fordham University Press                                           Hong Kong University Press</a:t>
            </a:r>
          </a:p>
          <a:p>
            <a:endParaRPr lang="en-GB" dirty="0" smtClean="0"/>
          </a:p>
          <a:p>
            <a:r>
              <a:rPr lang="en-GB" dirty="0" smtClean="0"/>
              <a:t>The University Press of Kentucky                               Manchester University Press</a:t>
            </a:r>
          </a:p>
          <a:p>
            <a:endParaRPr lang="en-GB" dirty="0" smtClean="0"/>
          </a:p>
          <a:p>
            <a:r>
              <a:rPr lang="en-GB" dirty="0" smtClean="0"/>
              <a:t>Policy Press</a:t>
            </a:r>
            <a:r>
              <a:rPr lang="en-GB" dirty="0"/>
              <a:t> </a:t>
            </a:r>
            <a:r>
              <a:rPr lang="en-GB" dirty="0" smtClean="0"/>
              <a:t>                                                                                     The MIT Press</a:t>
            </a:r>
          </a:p>
          <a:p>
            <a:r>
              <a:rPr lang="en-GB" dirty="0" smtClean="0"/>
              <a:t> </a:t>
            </a:r>
          </a:p>
          <a:p>
            <a:r>
              <a:rPr lang="en-GB" dirty="0" smtClean="0"/>
              <a:t>Stanford University Press</a:t>
            </a:r>
            <a:endParaRPr lang="en-GB" dirty="0"/>
          </a:p>
        </p:txBody>
      </p:sp>
    </p:spTree>
    <p:extLst>
      <p:ext uri="{BB962C8B-B14F-4D97-AF65-F5344CB8AC3E}">
        <p14:creationId xmlns:p14="http://schemas.microsoft.com/office/powerpoint/2010/main" val="276079847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pPr marL="0" indent="0" algn="ctr">
              <a:buNone/>
            </a:pPr>
            <a:endParaRPr lang="en-GB" dirty="0" smtClean="0"/>
          </a:p>
          <a:p>
            <a:pPr marL="0" indent="0" algn="ctr">
              <a:buNone/>
            </a:pPr>
            <a:endParaRPr lang="en-GB" dirty="0"/>
          </a:p>
          <a:p>
            <a:pPr marL="0" indent="0" algn="ctr">
              <a:buNone/>
            </a:pPr>
            <a:r>
              <a:rPr lang="en-GB" sz="6000" dirty="0" smtClean="0"/>
              <a:t>Oxford University Press</a:t>
            </a:r>
            <a:endParaRPr lang="en-GB" sz="6000" dirty="0"/>
          </a:p>
        </p:txBody>
      </p:sp>
      <p:sp>
        <p:nvSpPr>
          <p:cNvPr id="4" name="Slide Number Placeholder 3"/>
          <p:cNvSpPr>
            <a:spLocks noGrp="1"/>
          </p:cNvSpPr>
          <p:nvPr>
            <p:ph type="sldNum" sz="quarter" idx="15"/>
          </p:nvPr>
        </p:nvSpPr>
        <p:spPr/>
        <p:txBody>
          <a:bodyPr/>
          <a:lstStyle/>
          <a:p>
            <a:pPr>
              <a:defRPr/>
            </a:pPr>
            <a:fld id="{0F1910A4-4ED5-4D79-9536-34EF5838D468}" type="slidenum">
              <a:rPr lang="en-US" smtClean="0"/>
              <a:pPr>
                <a:defRPr/>
              </a:pPr>
              <a:t>3</a:t>
            </a:fld>
            <a:endParaRPr lang="en-US" dirty="0"/>
          </a:p>
        </p:txBody>
      </p:sp>
    </p:spTree>
    <p:extLst>
      <p:ext uri="{BB962C8B-B14F-4D97-AF65-F5344CB8AC3E}">
        <p14:creationId xmlns:p14="http://schemas.microsoft.com/office/powerpoint/2010/main" val="332944728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2"/>
          </p:nvPr>
        </p:nvSpPr>
        <p:spPr/>
        <p:txBody>
          <a:bodyPr/>
          <a:lstStyle/>
          <a:p>
            <a:fld id="{01220978-8253-124C-B391-04AC4DA943D1}" type="slidenum">
              <a:rPr lang="en-US" smtClean="0"/>
              <a:pPr/>
              <a:t>30</a:t>
            </a:fld>
            <a:endParaRPr lang="en-US"/>
          </a:p>
        </p:txBody>
      </p:sp>
      <p:sp>
        <p:nvSpPr>
          <p:cNvPr id="5" name="Text Placeholder 4"/>
          <p:cNvSpPr>
            <a:spLocks noGrp="1"/>
          </p:cNvSpPr>
          <p:nvPr>
            <p:ph type="body" sz="quarter" idx="13"/>
          </p:nvPr>
        </p:nvSpPr>
        <p:spPr/>
        <p:txBody>
          <a:bodyPr/>
          <a:lstStyle/>
          <a:p>
            <a:endParaRPr lang="en-GB"/>
          </a:p>
        </p:txBody>
      </p:sp>
      <p:sp>
        <p:nvSpPr>
          <p:cNvPr id="6" name="Text Placeholder 5"/>
          <p:cNvSpPr>
            <a:spLocks noGrp="1"/>
          </p:cNvSpPr>
          <p:nvPr>
            <p:ph type="body" sz="quarter" idx="14"/>
          </p:nvPr>
        </p:nvSpPr>
        <p:spPr/>
        <p:txBody>
          <a:bodyPr/>
          <a:lstStyle/>
          <a:p>
            <a:endParaRPr lang="en-GB"/>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54925" y="0"/>
            <a:ext cx="13011150" cy="731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4710713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Footer Placeholder 2"/>
          <p:cNvSpPr>
            <a:spLocks noGrp="1"/>
          </p:cNvSpPr>
          <p:nvPr>
            <p:ph type="ftr" sz="quarter" idx="11"/>
          </p:nvPr>
        </p:nvSpPr>
        <p:spPr/>
        <p:txBody>
          <a:bodyPr/>
          <a:lstStyle/>
          <a:p>
            <a:r>
              <a:rPr lang="en-US" smtClean="0"/>
              <a:t>Presentation name </a:t>
            </a:r>
            <a:r>
              <a:rPr lang="en-US" b="0" smtClean="0">
                <a:solidFill>
                  <a:srgbClr val="747679"/>
                </a:solidFill>
              </a:rPr>
              <a:t>Presenter Name and Date</a:t>
            </a:r>
            <a:endParaRPr lang="en-US" b="0" dirty="0">
              <a:solidFill>
                <a:srgbClr val="747679"/>
              </a:solidFill>
            </a:endParaRPr>
          </a:p>
        </p:txBody>
      </p:sp>
      <p:sp>
        <p:nvSpPr>
          <p:cNvPr id="4" name="Slide Number Placeholder 3"/>
          <p:cNvSpPr>
            <a:spLocks noGrp="1"/>
          </p:cNvSpPr>
          <p:nvPr>
            <p:ph type="sldNum" sz="quarter" idx="12"/>
          </p:nvPr>
        </p:nvSpPr>
        <p:spPr/>
        <p:txBody>
          <a:bodyPr/>
          <a:lstStyle/>
          <a:p>
            <a:fld id="{01220978-8253-124C-B391-04AC4DA943D1}" type="slidenum">
              <a:rPr lang="en-US" smtClean="0"/>
              <a:pPr/>
              <a:t>31</a:t>
            </a:fld>
            <a:endParaRPr lang="en-US"/>
          </a:p>
        </p:txBody>
      </p:sp>
      <p:sp>
        <p:nvSpPr>
          <p:cNvPr id="5" name="Text Placeholder 4"/>
          <p:cNvSpPr>
            <a:spLocks noGrp="1"/>
          </p:cNvSpPr>
          <p:nvPr>
            <p:ph type="body" sz="quarter" idx="13"/>
          </p:nvPr>
        </p:nvSpPr>
        <p:spPr/>
        <p:txBody>
          <a:bodyPr/>
          <a:lstStyle/>
          <a:p>
            <a:endParaRPr lang="en-GB"/>
          </a:p>
        </p:txBody>
      </p:sp>
      <p:sp>
        <p:nvSpPr>
          <p:cNvPr id="6" name="Text Placeholder 5"/>
          <p:cNvSpPr>
            <a:spLocks noGrp="1"/>
          </p:cNvSpPr>
          <p:nvPr>
            <p:ph type="body" sz="quarter" idx="14"/>
          </p:nvPr>
        </p:nvSpPr>
        <p:spPr/>
        <p:txBody>
          <a:bodyPr/>
          <a:lstStyle/>
          <a:p>
            <a:endParaRPr lang="en-GB"/>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02542" y="-59921"/>
            <a:ext cx="13011150" cy="7315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2691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422" y="913419"/>
            <a:ext cx="7309589" cy="566738"/>
          </a:xfrm>
        </p:spPr>
        <p:txBody>
          <a:bodyPr>
            <a:normAutofit/>
          </a:bodyPr>
          <a:lstStyle/>
          <a:p>
            <a:r>
              <a:rPr lang="en-US" dirty="0" smtClean="0"/>
              <a:t>Business and Management - University Press Scholarship</a:t>
            </a:r>
            <a:endParaRPr lang="en-GB" dirty="0"/>
          </a:p>
        </p:txBody>
      </p:sp>
      <p:pic>
        <p:nvPicPr>
          <p:cNvPr id="7" name="Picture Placeholder 6" descr="Business and Management - University Press Scholarship"/>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715713" y="2024716"/>
            <a:ext cx="10760666" cy="4833284"/>
          </a:xfrm>
        </p:spPr>
      </p:pic>
      <p:sp>
        <p:nvSpPr>
          <p:cNvPr id="4" name="Text Placeholder 3"/>
          <p:cNvSpPr>
            <a:spLocks noGrp="1"/>
          </p:cNvSpPr>
          <p:nvPr>
            <p:ph type="body" sz="half" idx="2"/>
          </p:nvPr>
        </p:nvSpPr>
        <p:spPr/>
        <p:txBody>
          <a:bodyPr/>
          <a:lstStyle/>
          <a:p>
            <a:endParaRPr lang="en-GB" dirty="0"/>
          </a:p>
        </p:txBody>
      </p:sp>
    </p:spTree>
    <p:extLst>
      <p:ext uri="{BB962C8B-B14F-4D97-AF65-F5344CB8AC3E}">
        <p14:creationId xmlns:p14="http://schemas.microsoft.com/office/powerpoint/2010/main" val="159659666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1746" y="1075765"/>
            <a:ext cx="7445841" cy="566738"/>
          </a:xfrm>
        </p:spPr>
        <p:txBody>
          <a:bodyPr>
            <a:normAutofit/>
          </a:bodyPr>
          <a:lstStyle/>
          <a:p>
            <a:r>
              <a:rPr lang="en-US" dirty="0" smtClean="0"/>
              <a:t>Economics and Finance - University Press Scholarship</a:t>
            </a:r>
            <a:endParaRPr lang="en-GB" dirty="0"/>
          </a:p>
        </p:txBody>
      </p:sp>
      <p:pic>
        <p:nvPicPr>
          <p:cNvPr id="7" name="Picture Placeholder 6" descr="Economics and Finance - University Press Scholarship"/>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708864" y="1957480"/>
            <a:ext cx="10646240" cy="4900519"/>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28009545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3"/>
          <p:cNvSpPr>
            <a:spLocks noGrp="1"/>
          </p:cNvSpPr>
          <p:nvPr>
            <p:ph type="title"/>
          </p:nvPr>
        </p:nvSpPr>
        <p:spPr>
          <a:xfrm>
            <a:off x="287338" y="2149475"/>
            <a:ext cx="8572500" cy="442913"/>
          </a:xfrm>
        </p:spPr>
        <p:txBody>
          <a:bodyPr/>
          <a:lstStyle/>
          <a:p>
            <a:pPr eaLnBrk="1" hangingPunct="1"/>
            <a:r>
              <a:rPr lang="en-GB" dirty="0" smtClean="0"/>
              <a:t>Very Short Introductions (VSI) Online</a:t>
            </a:r>
          </a:p>
        </p:txBody>
      </p:sp>
      <p:pic>
        <p:nvPicPr>
          <p:cNvPr id="512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94934" y="4292554"/>
            <a:ext cx="4621213" cy="1354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 Placeholder 1"/>
          <p:cNvSpPr>
            <a:spLocks noGrp="1"/>
          </p:cNvSpPr>
          <p:nvPr>
            <p:ph type="body" sz="quarter" idx="14"/>
          </p:nvPr>
        </p:nvSpPr>
        <p:spPr/>
        <p:txBody>
          <a:bodyPr/>
          <a:lstStyle/>
          <a:p>
            <a:endParaRPr lang="en-GB"/>
          </a:p>
        </p:txBody>
      </p:sp>
      <p:sp>
        <p:nvSpPr>
          <p:cNvPr id="3" name="Text Placeholder 2"/>
          <p:cNvSpPr>
            <a:spLocks noGrp="1"/>
          </p:cNvSpPr>
          <p:nvPr>
            <p:ph type="body" sz="quarter" idx="13"/>
          </p:nvPr>
        </p:nvSpPr>
        <p:spPr/>
        <p:txBody>
          <a:bodyPr/>
          <a:lstStyle/>
          <a:p>
            <a:endParaRPr lang="en-GB"/>
          </a:p>
        </p:txBody>
      </p:sp>
      <p:sp>
        <p:nvSpPr>
          <p:cNvPr id="4" name="Text Placeholder 3"/>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4327756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8"/>
          <p:cNvSpPr>
            <a:spLocks noGrp="1"/>
          </p:cNvSpPr>
          <p:nvPr>
            <p:ph type="title"/>
          </p:nvPr>
        </p:nvSpPr>
        <p:spPr/>
        <p:txBody>
          <a:bodyPr/>
          <a:lstStyle/>
          <a:p>
            <a:pPr eaLnBrk="1" hangingPunct="1"/>
            <a:r>
              <a:rPr lang="en-GB" dirty="0" smtClean="0"/>
              <a:t>What is a VSI?</a:t>
            </a:r>
          </a:p>
        </p:txBody>
      </p:sp>
      <p:sp>
        <p:nvSpPr>
          <p:cNvPr id="10" name="Text Placeholder 9"/>
          <p:cNvSpPr>
            <a:spLocks noGrp="1"/>
          </p:cNvSpPr>
          <p:nvPr>
            <p:ph type="body" sz="quarter" idx="13"/>
          </p:nvPr>
        </p:nvSpPr>
        <p:spPr>
          <a:xfrm>
            <a:off x="287338" y="1270000"/>
            <a:ext cx="6937375" cy="485775"/>
          </a:xfrm>
        </p:spPr>
        <p:txBody>
          <a:bodyPr/>
          <a:lstStyle/>
          <a:p>
            <a:pPr eaLnBrk="1" hangingPunct="1">
              <a:spcBef>
                <a:spcPct val="0"/>
              </a:spcBef>
              <a:defRPr/>
            </a:pPr>
            <a:endParaRPr lang="en-GB" smtClean="0"/>
          </a:p>
        </p:txBody>
      </p:sp>
      <p:sp>
        <p:nvSpPr>
          <p:cNvPr id="8198" name="Text Placeholder 10"/>
          <p:cNvSpPr>
            <a:spLocks noGrp="1"/>
          </p:cNvSpPr>
          <p:nvPr>
            <p:ph type="body" sz="quarter" idx="14"/>
          </p:nvPr>
        </p:nvSpPr>
        <p:spPr>
          <a:xfrm>
            <a:off x="293688" y="2111375"/>
            <a:ext cx="6222999" cy="4267200"/>
          </a:xfrm>
        </p:spPr>
        <p:txBody>
          <a:bodyPr/>
          <a:lstStyle/>
          <a:p>
            <a:pPr>
              <a:lnSpc>
                <a:spcPct val="120000"/>
              </a:lnSpc>
            </a:pPr>
            <a:r>
              <a:rPr lang="en-GB" sz="1800" dirty="0" smtClean="0"/>
              <a:t>Established in 1995, now over 300 titles</a:t>
            </a:r>
            <a:endParaRPr lang="en-GB" sz="1800" dirty="0"/>
          </a:p>
          <a:p>
            <a:pPr>
              <a:lnSpc>
                <a:spcPct val="120000"/>
              </a:lnSpc>
            </a:pPr>
            <a:r>
              <a:rPr lang="en-GB" sz="1800" dirty="0" smtClean="0"/>
              <a:t>One of the best recognized cover designs in the world</a:t>
            </a:r>
            <a:endParaRPr lang="en-GB" sz="1800" dirty="0"/>
          </a:p>
          <a:p>
            <a:pPr>
              <a:lnSpc>
                <a:spcPct val="120000"/>
              </a:lnSpc>
            </a:pPr>
            <a:r>
              <a:rPr lang="en-GB" sz="1800" dirty="0" smtClean="0"/>
              <a:t>Make often challenging topics highly readable</a:t>
            </a:r>
          </a:p>
          <a:p>
            <a:pPr>
              <a:lnSpc>
                <a:spcPct val="120000"/>
              </a:lnSpc>
            </a:pPr>
            <a:r>
              <a:rPr lang="en-GB" sz="1800" dirty="0" smtClean="0"/>
              <a:t>A bridge between reference content and higher academic work </a:t>
            </a:r>
          </a:p>
          <a:p>
            <a:pPr>
              <a:lnSpc>
                <a:spcPct val="120000"/>
              </a:lnSpc>
            </a:pPr>
            <a:r>
              <a:rPr lang="en-GB" sz="1800" dirty="0" smtClean="0"/>
              <a:t>Appeal to students, professionals, academics, and anyone who wants an intellectually stimulating read </a:t>
            </a:r>
          </a:p>
          <a:p>
            <a:pPr>
              <a:lnSpc>
                <a:spcPct val="120000"/>
              </a:lnSpc>
            </a:pPr>
            <a:r>
              <a:rPr lang="en-GB" sz="1800" dirty="0" smtClean="0"/>
              <a:t>Range from 96–224 pages, most between 120–180</a:t>
            </a:r>
          </a:p>
          <a:p>
            <a:pPr>
              <a:lnSpc>
                <a:spcPct val="120000"/>
              </a:lnSpc>
            </a:pPr>
            <a:r>
              <a:rPr lang="en-GB" sz="1800" dirty="0" smtClean="0"/>
              <a:t>Publish 40–45 titles a year</a:t>
            </a:r>
          </a:p>
          <a:p>
            <a:pPr>
              <a:lnSpc>
                <a:spcPct val="120000"/>
              </a:lnSpc>
            </a:pPr>
            <a:r>
              <a:rPr lang="en-GB" sz="1800" dirty="0" smtClean="0"/>
              <a:t>Sold over 1.4m units in UK, Europe, Asia-Pac in six years</a:t>
            </a:r>
          </a:p>
          <a:p>
            <a:pPr eaLnBrk="1" hangingPunct="1"/>
            <a:endParaRPr lang="en-GB" dirty="0" smtClean="0"/>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16687" y="2803525"/>
            <a:ext cx="2627313" cy="4054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070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19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19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19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19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19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19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819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819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8"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1143000"/>
            <a:ext cx="6677576" cy="566738"/>
          </a:xfrm>
        </p:spPr>
        <p:txBody>
          <a:bodyPr>
            <a:normAutofit/>
          </a:bodyPr>
          <a:lstStyle/>
          <a:p>
            <a:r>
              <a:rPr lang="en-US" dirty="0" smtClean="0"/>
              <a:t>Business and Management - Very Short Introductions</a:t>
            </a:r>
            <a:endParaRPr lang="en-GB" dirty="0"/>
          </a:p>
        </p:txBody>
      </p:sp>
      <p:pic>
        <p:nvPicPr>
          <p:cNvPr id="7" name="Picture Placeholder 6" descr="Business and Management - Very Short Introductions"/>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1636713" y="2057400"/>
            <a:ext cx="11453065" cy="4679576"/>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83846100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11560" y="2204864"/>
            <a:ext cx="8352928" cy="461665"/>
          </a:xfrm>
          <a:prstGeom prst="rect">
            <a:avLst/>
          </a:prstGeom>
          <a:noFill/>
        </p:spPr>
        <p:txBody>
          <a:bodyPr wrap="square" rtlCol="0">
            <a:spAutoFit/>
          </a:bodyPr>
          <a:lstStyle/>
          <a:p>
            <a:r>
              <a:rPr lang="pl-PL" sz="2400" b="1" dirty="0" smtClean="0"/>
              <a:t>Oxford Bibliographies Online – </a:t>
            </a:r>
            <a:r>
              <a:rPr lang="en-GB" sz="2400" b="1" dirty="0"/>
              <a:t> </a:t>
            </a:r>
            <a:r>
              <a:rPr lang="en-GB" sz="2400" b="1" dirty="0" smtClean="0"/>
              <a:t>Management  </a:t>
            </a:r>
            <a:endParaRPr lang="en-GB" sz="2400" b="1" dirty="0"/>
          </a:p>
        </p:txBody>
      </p:sp>
      <p:pic>
        <p:nvPicPr>
          <p:cNvPr id="9218" name="Picture 2"/>
          <p:cNvPicPr>
            <a:picLocks noChangeAspect="1" noChangeArrowheads="1"/>
          </p:cNvPicPr>
          <p:nvPr/>
        </p:nvPicPr>
        <p:blipFill>
          <a:blip r:embed="rId2" cstate="print"/>
          <a:srcRect/>
          <a:stretch>
            <a:fillRect/>
          </a:stretch>
        </p:blipFill>
        <p:spPr bwMode="auto">
          <a:xfrm>
            <a:off x="611560" y="3212976"/>
            <a:ext cx="1247775" cy="1257300"/>
          </a:xfrm>
          <a:prstGeom prst="rect">
            <a:avLst/>
          </a:prstGeom>
          <a:noFill/>
          <a:ln w="9525">
            <a:noFill/>
            <a:miter lim="800000"/>
            <a:headEnd/>
            <a:tailEnd/>
          </a:ln>
        </p:spPr>
      </p:pic>
    </p:spTree>
    <p:extLst>
      <p:ext uri="{BB962C8B-B14F-4D97-AF65-F5344CB8AC3E}">
        <p14:creationId xmlns:p14="http://schemas.microsoft.com/office/powerpoint/2010/main" val="7795587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58" y="0"/>
            <a:ext cx="9144000" cy="624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851920" y="620688"/>
            <a:ext cx="4896544" cy="10081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pl-PL" sz="1600" dirty="0" smtClean="0">
                <a:solidFill>
                  <a:schemeClr val="tx1"/>
                </a:solidFill>
              </a:rPr>
              <a:t>Oxford </a:t>
            </a:r>
            <a:r>
              <a:rPr lang="pl-PL" sz="1600" dirty="0" err="1" smtClean="0">
                <a:solidFill>
                  <a:schemeClr val="tx1"/>
                </a:solidFill>
              </a:rPr>
              <a:t>Bibliographies</a:t>
            </a:r>
            <a:r>
              <a:rPr lang="pl-PL" sz="1600" dirty="0" smtClean="0">
                <a:solidFill>
                  <a:schemeClr val="tx1"/>
                </a:solidFill>
              </a:rPr>
              <a:t> </a:t>
            </a:r>
            <a:r>
              <a:rPr lang="pl-PL" sz="1600" dirty="0" err="1" smtClean="0">
                <a:solidFill>
                  <a:schemeClr val="tx1"/>
                </a:solidFill>
              </a:rPr>
              <a:t>provide</a:t>
            </a:r>
            <a:r>
              <a:rPr lang="pl-PL" sz="1600" dirty="0" smtClean="0">
                <a:solidFill>
                  <a:schemeClr val="tx1"/>
                </a:solidFill>
              </a:rPr>
              <a:t> </a:t>
            </a:r>
            <a:r>
              <a:rPr lang="pl-PL" sz="1600" dirty="0" err="1" smtClean="0">
                <a:solidFill>
                  <a:schemeClr val="tx1"/>
                </a:solidFill>
              </a:rPr>
              <a:t>selective</a:t>
            </a:r>
            <a:r>
              <a:rPr lang="pl-PL" sz="1600" dirty="0" smtClean="0">
                <a:solidFill>
                  <a:schemeClr val="tx1"/>
                </a:solidFill>
              </a:rPr>
              <a:t> </a:t>
            </a:r>
            <a:r>
              <a:rPr lang="pl-PL" sz="1600" dirty="0" err="1" smtClean="0">
                <a:solidFill>
                  <a:schemeClr val="tx1"/>
                </a:solidFill>
              </a:rPr>
              <a:t>bibliographic</a:t>
            </a:r>
            <a:r>
              <a:rPr lang="pl-PL" sz="1600" dirty="0" smtClean="0">
                <a:solidFill>
                  <a:schemeClr val="tx1"/>
                </a:solidFill>
              </a:rPr>
              <a:t> </a:t>
            </a:r>
            <a:r>
              <a:rPr lang="pl-PL" sz="1600" dirty="0" err="1" smtClean="0">
                <a:solidFill>
                  <a:schemeClr val="tx1"/>
                </a:solidFill>
              </a:rPr>
              <a:t>research</a:t>
            </a:r>
            <a:r>
              <a:rPr lang="pl-PL" sz="1600" dirty="0" smtClean="0">
                <a:solidFill>
                  <a:schemeClr val="tx1"/>
                </a:solidFill>
              </a:rPr>
              <a:t> </a:t>
            </a:r>
            <a:r>
              <a:rPr lang="pl-PL" sz="1600" dirty="0" err="1" smtClean="0">
                <a:solidFill>
                  <a:schemeClr val="tx1"/>
                </a:solidFill>
              </a:rPr>
              <a:t>guides</a:t>
            </a:r>
            <a:r>
              <a:rPr lang="pl-PL" sz="1600" dirty="0" smtClean="0">
                <a:solidFill>
                  <a:schemeClr val="tx1"/>
                </a:solidFill>
              </a:rPr>
              <a:t> </a:t>
            </a:r>
            <a:r>
              <a:rPr lang="pl-PL" sz="1600" dirty="0" err="1" smtClean="0">
                <a:solidFill>
                  <a:schemeClr val="tx1"/>
                </a:solidFill>
              </a:rPr>
              <a:t>offering</a:t>
            </a:r>
            <a:r>
              <a:rPr lang="pl-PL" sz="1600" dirty="0" smtClean="0">
                <a:solidFill>
                  <a:schemeClr val="tx1"/>
                </a:solidFill>
              </a:rPr>
              <a:t> e</a:t>
            </a:r>
            <a:r>
              <a:rPr lang="en-GB" sz="1600" dirty="0" err="1" smtClean="0">
                <a:solidFill>
                  <a:schemeClr val="tx1"/>
                </a:solidFill>
              </a:rPr>
              <a:t>xpert</a:t>
            </a:r>
            <a:r>
              <a:rPr lang="en-GB" sz="1600" dirty="0" smtClean="0">
                <a:solidFill>
                  <a:schemeClr val="tx1"/>
                </a:solidFill>
              </a:rPr>
              <a:t> recommendations on the best works available in </a:t>
            </a:r>
            <a:r>
              <a:rPr lang="pl-PL" sz="1600" dirty="0" smtClean="0">
                <a:solidFill>
                  <a:schemeClr val="tx1"/>
                </a:solidFill>
              </a:rPr>
              <a:t>a </a:t>
            </a:r>
            <a:r>
              <a:rPr lang="pl-PL" sz="1600" dirty="0" err="1" smtClean="0">
                <a:solidFill>
                  <a:schemeClr val="tx1"/>
                </a:solidFill>
              </a:rPr>
              <a:t>given</a:t>
            </a:r>
            <a:r>
              <a:rPr lang="pl-PL" sz="1600" dirty="0" smtClean="0">
                <a:solidFill>
                  <a:schemeClr val="tx1"/>
                </a:solidFill>
              </a:rPr>
              <a:t> </a:t>
            </a:r>
            <a:r>
              <a:rPr lang="en-GB" sz="1600" dirty="0" smtClean="0">
                <a:solidFill>
                  <a:schemeClr val="tx1"/>
                </a:solidFill>
              </a:rPr>
              <a:t>discipline</a:t>
            </a:r>
            <a:r>
              <a:rPr lang="pl-PL" sz="1600" dirty="0" smtClean="0">
                <a:solidFill>
                  <a:schemeClr val="tx1"/>
                </a:solidFill>
              </a:rPr>
              <a:t>.</a:t>
            </a:r>
            <a:endParaRPr lang="en-GB" sz="1600" dirty="0" smtClean="0">
              <a:solidFill>
                <a:schemeClr val="tx1"/>
              </a:solidFill>
            </a:endParaRPr>
          </a:p>
        </p:txBody>
      </p:sp>
      <p:sp>
        <p:nvSpPr>
          <p:cNvPr id="5" name="Text Box 7"/>
          <p:cNvSpPr txBox="1">
            <a:spLocks noChangeArrowheads="1"/>
          </p:cNvSpPr>
          <p:nvPr/>
        </p:nvSpPr>
        <p:spPr bwMode="auto">
          <a:xfrm>
            <a:off x="3851920" y="620688"/>
            <a:ext cx="4032447" cy="1077218"/>
          </a:xfrm>
          <a:prstGeom prst="rect">
            <a:avLst/>
          </a:prstGeom>
          <a:solidFill>
            <a:schemeClr val="bg1"/>
          </a:solidFill>
          <a:ln w="9525" algn="ctr">
            <a:solidFill>
              <a:srgbClr val="333399"/>
            </a:solidFill>
            <a:miter lim="800000"/>
            <a:headEnd/>
            <a:tailEnd/>
          </a:ln>
          <a:effectLst/>
          <a:extLst/>
        </p:spPr>
        <p:txBody>
          <a:bodyPr wrap="square">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lvl="0" eaLnBrk="1" hangingPunct="1">
              <a:spcBef>
                <a:spcPct val="50000"/>
              </a:spcBef>
            </a:pPr>
            <a:r>
              <a:rPr lang="en-US" sz="1600" dirty="0" smtClean="0">
                <a:solidFill>
                  <a:srgbClr val="002147"/>
                </a:solidFill>
              </a:rPr>
              <a:t>Developed cooperatively with scholars and librarians worldwide</a:t>
            </a:r>
            <a:r>
              <a:rPr lang="pl-PL" sz="1600" dirty="0" smtClean="0">
                <a:solidFill>
                  <a:srgbClr val="002147"/>
                </a:solidFill>
              </a:rPr>
              <a:t> </a:t>
            </a:r>
            <a:r>
              <a:rPr lang="pl-PL" sz="1600" dirty="0" err="1" smtClean="0">
                <a:solidFill>
                  <a:srgbClr val="002147"/>
                </a:solidFill>
              </a:rPr>
              <a:t>they</a:t>
            </a:r>
            <a:r>
              <a:rPr lang="pl-PL" sz="1600" dirty="0" smtClean="0">
                <a:solidFill>
                  <a:srgbClr val="002147"/>
                </a:solidFill>
              </a:rPr>
              <a:t> c</a:t>
            </a:r>
            <a:r>
              <a:rPr lang="en-US" sz="1600" dirty="0" err="1" smtClean="0"/>
              <a:t>ombin</a:t>
            </a:r>
            <a:r>
              <a:rPr lang="pl-PL" sz="1600" dirty="0" smtClean="0"/>
              <a:t>e </a:t>
            </a:r>
            <a:r>
              <a:rPr lang="en-US" sz="1600" dirty="0" smtClean="0"/>
              <a:t>the best features of an annotated bibliography and a high-level encyclopedia</a:t>
            </a:r>
            <a:r>
              <a:rPr lang="pl-PL" sz="1600" dirty="0" smtClean="0"/>
              <a:t>.</a:t>
            </a:r>
            <a:endParaRPr lang="en-GB" sz="1600" dirty="0"/>
          </a:p>
        </p:txBody>
      </p:sp>
    </p:spTree>
    <p:extLst>
      <p:ext uri="{BB962C8B-B14F-4D97-AF65-F5344CB8AC3E}">
        <p14:creationId xmlns:p14="http://schemas.microsoft.com/office/powerpoint/2010/main" val="36714721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1" nodeType="clickEffect">
                                  <p:stCondLst>
                                    <p:cond delay="0"/>
                                  </p:stCondLst>
                                  <p:childTnLst>
                                    <p:animEffect transition="out" filter="fade">
                                      <p:cBhvr>
                                        <p:cTn id="14" dur="700"/>
                                        <p:tgtEl>
                                          <p:spTgt spid="5"/>
                                        </p:tgtEl>
                                      </p:cBhvr>
                                    </p:animEffect>
                                    <p:set>
                                      <p:cBhvr>
                                        <p:cTn id="15" dur="1" fill="hold">
                                          <p:stCondLst>
                                            <p:cond delay="6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5" grpId="1"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758" y="0"/>
            <a:ext cx="9144000" cy="6242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Left Arrow 2"/>
          <p:cNvSpPr/>
          <p:nvPr/>
        </p:nvSpPr>
        <p:spPr>
          <a:xfrm>
            <a:off x="4734197" y="2941070"/>
            <a:ext cx="288032" cy="360040"/>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863892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2"/>
          <p:cNvSpPr>
            <a:spLocks noGrp="1"/>
          </p:cNvSpPr>
          <p:nvPr>
            <p:ph type="title"/>
          </p:nvPr>
        </p:nvSpPr>
        <p:spPr/>
        <p:txBody>
          <a:bodyPr/>
          <a:lstStyle/>
          <a:p>
            <a:pPr eaLnBrk="1" hangingPunct="1"/>
            <a:r>
              <a:rPr lang="en-GB" smtClean="0">
                <a:ea typeface="ＭＳ Ｐゴシック" pitchFamily="34" charset="-128"/>
              </a:rPr>
              <a:t>Oxford University Press (OUP)	</a:t>
            </a:r>
          </a:p>
        </p:txBody>
      </p:sp>
      <p:sp>
        <p:nvSpPr>
          <p:cNvPr id="196611" name="Slide Number Placeholder 4"/>
          <p:cNvSpPr>
            <a:spLocks noGrp="1"/>
          </p:cNvSpPr>
          <p:nvPr>
            <p:ph type="sldNum" sz="quarter" idx="4294967295"/>
          </p:nvPr>
        </p:nvSpPr>
        <p:spPr bwMode="auto">
          <a:xfrm>
            <a:off x="287338" y="6391275"/>
            <a:ext cx="344487" cy="36036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fld id="{C482E48B-2593-4AD1-979C-1C177F4937F5}" type="slidenum">
              <a:rPr lang="en-US" smtClean="0">
                <a:solidFill>
                  <a:srgbClr val="898C94"/>
                </a:solidFill>
                <a:ea typeface="ＭＳ Ｐゴシック" pitchFamily="34" charset="-128"/>
              </a:rPr>
              <a:pPr eaLnBrk="1" hangingPunct="1"/>
              <a:t>4</a:t>
            </a:fld>
            <a:endParaRPr lang="en-US" smtClean="0">
              <a:solidFill>
                <a:srgbClr val="898C94"/>
              </a:solidFill>
              <a:ea typeface="ＭＳ Ｐゴシック" pitchFamily="34" charset="-128"/>
            </a:endParaRPr>
          </a:p>
        </p:txBody>
      </p:sp>
      <p:sp>
        <p:nvSpPr>
          <p:cNvPr id="6" name="Text Placeholder 5"/>
          <p:cNvSpPr>
            <a:spLocks noGrp="1"/>
          </p:cNvSpPr>
          <p:nvPr>
            <p:ph type="body" sz="quarter" idx="12"/>
          </p:nvPr>
        </p:nvSpPr>
        <p:spPr>
          <a:xfrm>
            <a:off x="287338" y="1270000"/>
            <a:ext cx="6937375" cy="485775"/>
          </a:xfrm>
        </p:spPr>
        <p:txBody>
          <a:bodyPr/>
          <a:lstStyle/>
          <a:p>
            <a:pPr eaLnBrk="1" hangingPunct="1">
              <a:spcBef>
                <a:spcPct val="0"/>
              </a:spcBef>
              <a:defRPr/>
            </a:pPr>
            <a:r>
              <a:rPr lang="en-GB" dirty="0" smtClean="0"/>
              <a:t>Our mission</a:t>
            </a:r>
            <a:endParaRPr lang="en-GB" dirty="0"/>
          </a:p>
          <a:p>
            <a:pPr eaLnBrk="1" hangingPunct="1">
              <a:spcBef>
                <a:spcPct val="0"/>
              </a:spcBef>
              <a:defRPr/>
            </a:pPr>
            <a:endParaRPr lang="en-GB" dirty="0" smtClean="0"/>
          </a:p>
        </p:txBody>
      </p:sp>
      <p:sp>
        <p:nvSpPr>
          <p:cNvPr id="196613" name="TextBox 1"/>
          <p:cNvSpPr txBox="1">
            <a:spLocks noChangeArrowheads="1"/>
          </p:cNvSpPr>
          <p:nvPr/>
        </p:nvSpPr>
        <p:spPr bwMode="auto">
          <a:xfrm>
            <a:off x="3184525" y="6021388"/>
            <a:ext cx="16383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GB">
                <a:solidFill>
                  <a:srgbClr val="FFFFFF"/>
                </a:solidFill>
                <a:ea typeface="ＭＳ Ｐゴシック" pitchFamily="34" charset="-128"/>
              </a:rPr>
              <a:t>John Fell</a:t>
            </a:r>
          </a:p>
        </p:txBody>
      </p:sp>
      <p:sp>
        <p:nvSpPr>
          <p:cNvPr id="196614" name="Footer Placeholder 3"/>
          <p:cNvSpPr txBox="1">
            <a:spLocks noGrp="1"/>
          </p:cNvSpPr>
          <p:nvPr/>
        </p:nvSpPr>
        <p:spPr bwMode="auto">
          <a:xfrm>
            <a:off x="530225" y="6494463"/>
            <a:ext cx="8135938"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n-US" sz="1100" b="1">
                <a:solidFill>
                  <a:srgbClr val="002147"/>
                </a:solidFill>
                <a:ea typeface="ＭＳ Ｐゴシック" pitchFamily="34" charset="-128"/>
              </a:rPr>
              <a:t>Clarendon Presentation—Tim Barton (November 2011)</a:t>
            </a:r>
          </a:p>
        </p:txBody>
      </p:sp>
      <p:pic>
        <p:nvPicPr>
          <p:cNvPr id="196615" name="Picture 7" descr="Oxford University vie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019300"/>
            <a:ext cx="9144000" cy="501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6" name="Rectangle 3"/>
          <p:cNvSpPr>
            <a:spLocks noGrp="1" noChangeArrowheads="1"/>
          </p:cNvSpPr>
          <p:nvPr>
            <p:ph type="body" sz="half" idx="4294967295"/>
          </p:nvPr>
        </p:nvSpPr>
        <p:spPr>
          <a:xfrm>
            <a:off x="142875" y="2116138"/>
            <a:ext cx="8856663" cy="1020762"/>
          </a:xfrm>
        </p:spPr>
        <p:txBody>
          <a:bodyPr/>
          <a:lstStyle/>
          <a:p>
            <a:pPr algn="ctr" eaLnBrk="1" hangingPunct="1">
              <a:buFont typeface="Wingdings" pitchFamily="2" charset="2"/>
              <a:buNone/>
            </a:pPr>
            <a:r>
              <a:rPr lang="en-GB" sz="1600" b="1" smtClean="0">
                <a:solidFill>
                  <a:schemeClr val="bg1"/>
                </a:solidFill>
                <a:ea typeface="ＭＳ Ｐゴシック" pitchFamily="34" charset="-128"/>
              </a:rPr>
              <a:t>Oxford University Press is a department of the University of Oxford.  It furthers the University's objective of excellence in research, scholarship, and education  by publishing worldwide. </a:t>
            </a:r>
          </a:p>
          <a:p>
            <a:pPr eaLnBrk="1" hangingPunct="1">
              <a:buFont typeface="Wingdings" pitchFamily="2" charset="2"/>
              <a:buNone/>
            </a:pPr>
            <a:endParaRPr lang="en-GB" sz="1600" b="1" smtClean="0">
              <a:solidFill>
                <a:schemeClr val="bg1"/>
              </a:solidFill>
              <a:ea typeface="ＭＳ Ｐゴシック" pitchFamily="34" charset="-128"/>
            </a:endParaRPr>
          </a:p>
        </p:txBody>
      </p:sp>
    </p:spTree>
    <p:extLst>
      <p:ext uri="{BB962C8B-B14F-4D97-AF65-F5344CB8AC3E}">
        <p14:creationId xmlns:p14="http://schemas.microsoft.com/office/powerpoint/2010/main" val="329784364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1169894"/>
            <a:ext cx="5486400" cy="566738"/>
          </a:xfrm>
        </p:spPr>
        <p:txBody>
          <a:bodyPr/>
          <a:lstStyle/>
          <a:p>
            <a:r>
              <a:rPr lang="en-GB" dirty="0" smtClean="0"/>
              <a:t>Management - Oxford Bibliographies </a:t>
            </a:r>
            <a:endParaRPr lang="en-GB" dirty="0"/>
          </a:p>
        </p:txBody>
      </p:sp>
      <p:pic>
        <p:nvPicPr>
          <p:cNvPr id="7" name="Picture Placeholder 6" descr="Management - Oxford Bibliographies -"/>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749207" y="2057400"/>
            <a:ext cx="10794159" cy="4800600"/>
          </a:xfrm>
        </p:spPr>
      </p:pic>
      <p:sp>
        <p:nvSpPr>
          <p:cNvPr id="4" name="Text Placeholder 3"/>
          <p:cNvSpPr>
            <a:spLocks noGrp="1"/>
          </p:cNvSpPr>
          <p:nvPr>
            <p:ph type="body" sz="half" idx="2"/>
          </p:nvPr>
        </p:nvSpPr>
        <p:spPr/>
        <p:txBody>
          <a:bodyPr/>
          <a:lstStyle/>
          <a:p>
            <a:endParaRPr lang="en-GB"/>
          </a:p>
        </p:txBody>
      </p:sp>
      <p:sp>
        <p:nvSpPr>
          <p:cNvPr id="5" name="Rectangle 4"/>
          <p:cNvSpPr/>
          <p:nvPr/>
        </p:nvSpPr>
        <p:spPr>
          <a:xfrm>
            <a:off x="4540334" y="3548318"/>
            <a:ext cx="4644007" cy="1296144"/>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endParaRPr lang="pl-PL" dirty="0" smtClean="0">
              <a:solidFill>
                <a:schemeClr val="tx1"/>
              </a:solidFill>
            </a:endParaRPr>
          </a:p>
          <a:p>
            <a:r>
              <a:rPr lang="en-GB" dirty="0" smtClean="0">
                <a:solidFill>
                  <a:schemeClr val="tx1"/>
                </a:solidFill>
              </a:rPr>
              <a:t>Every subject area is overseen by an </a:t>
            </a:r>
          </a:p>
          <a:p>
            <a:r>
              <a:rPr lang="en-GB" dirty="0" smtClean="0">
                <a:solidFill>
                  <a:schemeClr val="tx1"/>
                </a:solidFill>
              </a:rPr>
              <a:t>Editor in Chief, an Editorial Board, and peer reviewers, ensuring a balanced perspective </a:t>
            </a:r>
            <a:r>
              <a:rPr lang="pl-PL" dirty="0" smtClean="0">
                <a:solidFill>
                  <a:schemeClr val="tx1"/>
                </a:solidFill>
              </a:rPr>
              <a:t>and </a:t>
            </a:r>
            <a:r>
              <a:rPr lang="en-GB" dirty="0" smtClean="0">
                <a:solidFill>
                  <a:schemeClr val="tx1"/>
                </a:solidFill>
              </a:rPr>
              <a:t>scholarly accuracy and objectivity</a:t>
            </a:r>
            <a:r>
              <a:rPr lang="pl-PL" dirty="0" smtClean="0">
                <a:solidFill>
                  <a:schemeClr val="tx1"/>
                </a:solidFill>
              </a:rPr>
              <a:t>.</a:t>
            </a:r>
            <a:endParaRPr lang="en-GB" dirty="0" smtClean="0">
              <a:solidFill>
                <a:schemeClr val="tx1"/>
              </a:solidFill>
            </a:endParaRPr>
          </a:p>
          <a:p>
            <a:endParaRPr lang="en-GB" dirty="0">
              <a:solidFill>
                <a:schemeClr val="tx2"/>
              </a:solidFill>
            </a:endParaRPr>
          </a:p>
        </p:txBody>
      </p:sp>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2052893"/>
            <a:ext cx="8439141" cy="29908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8000" y="2052893"/>
            <a:ext cx="8856000" cy="4253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91100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wipe(down)">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1029"/>
                                        </p:tgtEl>
                                        <p:attrNameLst>
                                          <p:attrName>style.visibility</p:attrName>
                                        </p:attrNameLst>
                                      </p:cBhvr>
                                      <p:to>
                                        <p:strVal val="visible"/>
                                      </p:to>
                                    </p:set>
                                    <p:animEffect transition="in" filter="circle(in)">
                                      <p:cBhvr>
                                        <p:cTn id="17" dur="20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406" y="1089211"/>
            <a:ext cx="5486400" cy="566738"/>
          </a:xfrm>
        </p:spPr>
        <p:txBody>
          <a:bodyPr>
            <a:normAutofit/>
          </a:bodyPr>
          <a:lstStyle/>
          <a:p>
            <a:r>
              <a:rPr lang="en-US" dirty="0" smtClean="0"/>
              <a:t>Articles and Contributors</a:t>
            </a:r>
            <a:endParaRPr lang="en-GB" dirty="0"/>
          </a:p>
        </p:txBody>
      </p:sp>
      <p:pic>
        <p:nvPicPr>
          <p:cNvPr id="7" name="Picture Placeholder 6" descr="Management - Authoritative Research Guide - Oxford Bibliographies -"/>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3611326" y="1903693"/>
            <a:ext cx="13032417" cy="4954307"/>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65198184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nagement - Authoritative Research Guide - Oxford Bibliographies -"/>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4137866" y="2057400"/>
            <a:ext cx="13392702" cy="4800600"/>
          </a:xfrm>
        </p:spPr>
      </p:pic>
      <p:sp>
        <p:nvSpPr>
          <p:cNvPr id="4" name="Text Placeholder 3"/>
          <p:cNvSpPr>
            <a:spLocks noGrp="1"/>
          </p:cNvSpPr>
          <p:nvPr>
            <p:ph type="body" sz="half" idx="2"/>
          </p:nvPr>
        </p:nvSpPr>
        <p:spPr/>
        <p:txBody>
          <a:bodyPr/>
          <a:lstStyle/>
          <a:p>
            <a:endParaRPr lang="en-GB"/>
          </a:p>
        </p:txBody>
      </p:sp>
      <p:sp>
        <p:nvSpPr>
          <p:cNvPr id="6" name="Slide Number Placeholder 5"/>
          <p:cNvSpPr>
            <a:spLocks noGrp="1"/>
          </p:cNvSpPr>
          <p:nvPr>
            <p:ph type="sldNum" sz="quarter" idx="11"/>
          </p:nvPr>
        </p:nvSpPr>
        <p:spPr/>
        <p:txBody>
          <a:bodyPr/>
          <a:lstStyle/>
          <a:p>
            <a:endParaRPr lang="en-US" dirty="0"/>
          </a:p>
        </p:txBody>
      </p:sp>
      <p:sp>
        <p:nvSpPr>
          <p:cNvPr id="3" name="Title 2"/>
          <p:cNvSpPr>
            <a:spLocks noGrp="1"/>
          </p:cNvSpPr>
          <p:nvPr>
            <p:ph type="title"/>
          </p:nvPr>
        </p:nvSpPr>
        <p:spPr/>
        <p:txBody>
          <a:bodyPr/>
          <a:lstStyle/>
          <a:p>
            <a:endParaRPr lang="en-GB"/>
          </a:p>
        </p:txBody>
      </p:sp>
      <p:sp>
        <p:nvSpPr>
          <p:cNvPr id="8" name="Title 1"/>
          <p:cNvSpPr txBox="1">
            <a:spLocks/>
          </p:cNvSpPr>
          <p:nvPr/>
        </p:nvSpPr>
        <p:spPr>
          <a:xfrm>
            <a:off x="111406" y="1089211"/>
            <a:ext cx="5486400" cy="566738"/>
          </a:xfrm>
          <a:prstGeom prst="rect">
            <a:avLst/>
          </a:prstGeom>
        </p:spPr>
        <p:txBody>
          <a:bodyPr vert="horz" lIns="0" tIns="45720" rIns="0" bIns="0" rtlCol="0" anchor="b" anchorCtr="0">
            <a:normAutofit/>
          </a:bodyPr>
          <a:lstStyle>
            <a:lvl1pPr algn="l" defTabSz="457200" rtl="0" eaLnBrk="1" latinLnBrk="0" hangingPunct="1">
              <a:spcBef>
                <a:spcPct val="0"/>
              </a:spcBef>
              <a:buNone/>
              <a:defRPr sz="2000" b="1" kern="1200">
                <a:solidFill>
                  <a:srgbClr val="002147"/>
                </a:solidFill>
                <a:latin typeface="+mj-lt"/>
                <a:ea typeface="+mj-ea"/>
                <a:cs typeface="+mj-cs"/>
              </a:defRPr>
            </a:lvl1pPr>
          </a:lstStyle>
          <a:p>
            <a:r>
              <a:rPr lang="en-US" smtClean="0"/>
              <a:t>Articles and Contributors</a:t>
            </a:r>
            <a:endParaRPr lang="en-GB" dirty="0"/>
          </a:p>
        </p:txBody>
      </p:sp>
    </p:spTree>
    <p:extLst>
      <p:ext uri="{BB962C8B-B14F-4D97-AF65-F5344CB8AC3E}">
        <p14:creationId xmlns:p14="http://schemas.microsoft.com/office/powerpoint/2010/main" val="156841504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5876" y="1089212"/>
            <a:ext cx="5486400" cy="566738"/>
          </a:xfrm>
        </p:spPr>
        <p:txBody>
          <a:bodyPr>
            <a:normAutofit/>
          </a:bodyPr>
          <a:lstStyle/>
          <a:p>
            <a:r>
              <a:rPr lang="en-US" dirty="0" smtClean="0"/>
              <a:t>Forthcoming Articles</a:t>
            </a:r>
            <a:endParaRPr lang="en-GB" dirty="0"/>
          </a:p>
        </p:txBody>
      </p:sp>
      <p:pic>
        <p:nvPicPr>
          <p:cNvPr id="7" name="Picture Placeholder 6" descr="Management - Authoritative Research Guide - Oxford Bibliographies -"/>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3878858" y="2057399"/>
            <a:ext cx="13272240" cy="4565073"/>
          </a:xfrm>
        </p:spPr>
      </p:pic>
      <p:sp>
        <p:nvSpPr>
          <p:cNvPr id="4" name="Text Placeholder 3"/>
          <p:cNvSpPr>
            <a:spLocks noGrp="1"/>
          </p:cNvSpPr>
          <p:nvPr>
            <p:ph type="body" sz="half" idx="2"/>
          </p:nvPr>
        </p:nvSpPr>
        <p:spPr/>
        <p:txBody>
          <a:bodyPr/>
          <a:lstStyle/>
          <a:p>
            <a:endParaRPr lang="en-GB"/>
          </a:p>
        </p:txBody>
      </p:sp>
    </p:spTree>
    <p:extLst>
      <p:ext uri="{BB962C8B-B14F-4D97-AF65-F5344CB8AC3E}">
        <p14:creationId xmlns:p14="http://schemas.microsoft.com/office/powerpoint/2010/main" val="361901251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descr="Management - Authoritative Research Guide - Oxford Bibliographies -"/>
          <p:cNvPicPr>
            <a:picLocks noGrp="1" noChangeAspect="1"/>
          </p:cNvPicPr>
          <p:nvPr>
            <p:ph type="pic" idx="1"/>
          </p:nvPr>
        </p:nvPicPr>
        <p:blipFill>
          <a:blip r:embed="rId2">
            <a:extLst>
              <a:ext uri="{28A0092B-C50C-407E-A947-70E740481C1C}">
                <a14:useLocalDpi xmlns:a14="http://schemas.microsoft.com/office/drawing/2010/main" val="0"/>
              </a:ext>
            </a:extLst>
          </a:blip>
          <a:srcRect/>
          <a:stretch>
            <a:fillRect/>
          </a:stretch>
        </p:blipFill>
        <p:spPr>
          <a:xfrm>
            <a:off x="-4759335" y="1924245"/>
            <a:ext cx="14855685" cy="5168694"/>
          </a:xfrm>
        </p:spPr>
      </p:pic>
      <p:sp>
        <p:nvSpPr>
          <p:cNvPr id="4" name="Text Placeholder 3"/>
          <p:cNvSpPr>
            <a:spLocks noGrp="1"/>
          </p:cNvSpPr>
          <p:nvPr>
            <p:ph type="body" sz="half" idx="2"/>
          </p:nvPr>
        </p:nvSpPr>
        <p:spPr/>
        <p:txBody>
          <a:bodyPr/>
          <a:lstStyle/>
          <a:p>
            <a:endParaRPr lang="en-GB"/>
          </a:p>
        </p:txBody>
      </p:sp>
      <p:sp>
        <p:nvSpPr>
          <p:cNvPr id="3" name="Title 2"/>
          <p:cNvSpPr>
            <a:spLocks noGrp="1"/>
          </p:cNvSpPr>
          <p:nvPr>
            <p:ph type="title"/>
          </p:nvPr>
        </p:nvSpPr>
        <p:spPr/>
        <p:txBody>
          <a:bodyPr/>
          <a:lstStyle/>
          <a:p>
            <a:endParaRPr lang="en-GB"/>
          </a:p>
        </p:txBody>
      </p:sp>
      <p:sp>
        <p:nvSpPr>
          <p:cNvPr id="6" name="Title 1"/>
          <p:cNvSpPr txBox="1">
            <a:spLocks/>
          </p:cNvSpPr>
          <p:nvPr/>
        </p:nvSpPr>
        <p:spPr>
          <a:xfrm>
            <a:off x="245876" y="1089212"/>
            <a:ext cx="5486400" cy="566738"/>
          </a:xfrm>
          <a:prstGeom prst="rect">
            <a:avLst/>
          </a:prstGeom>
        </p:spPr>
        <p:txBody>
          <a:bodyPr vert="horz" lIns="0" tIns="45720" rIns="0" bIns="0" rtlCol="0" anchor="b" anchorCtr="0">
            <a:normAutofit/>
          </a:bodyPr>
          <a:lstStyle>
            <a:lvl1pPr algn="l" defTabSz="457200" rtl="0" eaLnBrk="1" latinLnBrk="0" hangingPunct="1">
              <a:spcBef>
                <a:spcPct val="0"/>
              </a:spcBef>
              <a:buNone/>
              <a:defRPr sz="2000" b="1" kern="1200">
                <a:solidFill>
                  <a:srgbClr val="002147"/>
                </a:solidFill>
                <a:latin typeface="+mj-lt"/>
                <a:ea typeface="+mj-ea"/>
                <a:cs typeface="+mj-cs"/>
              </a:defRPr>
            </a:lvl1pPr>
          </a:lstStyle>
          <a:p>
            <a:r>
              <a:rPr lang="en-US" smtClean="0"/>
              <a:t>Forthcoming Articles</a:t>
            </a:r>
            <a:endParaRPr lang="en-GB" dirty="0"/>
          </a:p>
        </p:txBody>
      </p:sp>
    </p:spTree>
    <p:extLst>
      <p:ext uri="{BB962C8B-B14F-4D97-AF65-F5344CB8AC3E}">
        <p14:creationId xmlns:p14="http://schemas.microsoft.com/office/powerpoint/2010/main" val="407436490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1"/>
            <a:ext cx="9170310" cy="67089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Left Arrow 1"/>
          <p:cNvSpPr/>
          <p:nvPr/>
        </p:nvSpPr>
        <p:spPr>
          <a:xfrm>
            <a:off x="5004048" y="3068960"/>
            <a:ext cx="360040" cy="432048"/>
          </a:xfrm>
          <a:prstGeom prst="lef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4" name="Prostokąt 3"/>
          <p:cNvSpPr/>
          <p:nvPr/>
        </p:nvSpPr>
        <p:spPr>
          <a:xfrm>
            <a:off x="251520" y="2924944"/>
            <a:ext cx="1584176" cy="648072"/>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pl-PL" dirty="0" err="1" smtClean="0"/>
              <a:t>Select</a:t>
            </a:r>
            <a:r>
              <a:rPr lang="pl-PL" dirty="0" smtClean="0"/>
              <a:t> </a:t>
            </a:r>
            <a:r>
              <a:rPr lang="pl-PL" dirty="0" err="1" smtClean="0"/>
              <a:t>the</a:t>
            </a:r>
            <a:r>
              <a:rPr lang="pl-PL" dirty="0" smtClean="0"/>
              <a:t> </a:t>
            </a:r>
            <a:r>
              <a:rPr lang="pl-PL" dirty="0" err="1" smtClean="0"/>
              <a:t>article</a:t>
            </a:r>
            <a:endParaRPr lang="pl-PL" dirty="0"/>
          </a:p>
        </p:txBody>
      </p:sp>
    </p:spTree>
    <p:extLst>
      <p:ext uri="{BB962C8B-B14F-4D97-AF65-F5344CB8AC3E}">
        <p14:creationId xmlns:p14="http://schemas.microsoft.com/office/powerpoint/2010/main" val="20235134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374" y="0"/>
            <a:ext cx="9144000" cy="59698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3923928" y="3140968"/>
            <a:ext cx="5112568" cy="136815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r>
              <a:rPr lang="en-GB" dirty="0" smtClean="0">
                <a:solidFill>
                  <a:schemeClr val="tx1"/>
                </a:solidFill>
              </a:rPr>
              <a:t>Each article</a:t>
            </a:r>
            <a:r>
              <a:rPr lang="pl-PL" dirty="0" smtClean="0">
                <a:solidFill>
                  <a:schemeClr val="tx1"/>
                </a:solidFill>
              </a:rPr>
              <a:t>, </a:t>
            </a:r>
            <a:r>
              <a:rPr lang="pl-PL" dirty="0" err="1" smtClean="0">
                <a:solidFill>
                  <a:schemeClr val="tx1"/>
                </a:solidFill>
              </a:rPr>
              <a:t>with</a:t>
            </a:r>
            <a:r>
              <a:rPr lang="pl-PL" dirty="0" smtClean="0">
                <a:solidFill>
                  <a:schemeClr val="tx1"/>
                </a:solidFill>
              </a:rPr>
              <a:t> an </a:t>
            </a:r>
            <a:r>
              <a:rPr lang="en-GB" dirty="0" smtClean="0">
                <a:solidFill>
                  <a:schemeClr val="tx1"/>
                </a:solidFill>
              </a:rPr>
              <a:t>introduction written by a top scholar in the fields, is an authoritative guide to the current scholarship with commentary and</a:t>
            </a:r>
            <a:r>
              <a:rPr lang="pl-PL" dirty="0" smtClean="0">
                <a:solidFill>
                  <a:schemeClr val="tx1"/>
                </a:solidFill>
              </a:rPr>
              <a:t> </a:t>
            </a:r>
            <a:r>
              <a:rPr lang="en-GB" dirty="0" smtClean="0">
                <a:solidFill>
                  <a:schemeClr val="tx1"/>
                </a:solidFill>
              </a:rPr>
              <a:t>annotations</a:t>
            </a:r>
            <a:r>
              <a:rPr lang="pl-PL" dirty="0" smtClean="0">
                <a:solidFill>
                  <a:schemeClr val="tx1"/>
                </a:solidFill>
              </a:rPr>
              <a:t>.</a:t>
            </a:r>
            <a:endParaRPr lang="en-GB" dirty="0">
              <a:solidFill>
                <a:schemeClr val="tx1"/>
              </a:solidFill>
            </a:endParaRPr>
          </a:p>
        </p:txBody>
      </p:sp>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270" y="3727131"/>
            <a:ext cx="2520280" cy="1776591"/>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3"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717032"/>
            <a:ext cx="2545114" cy="1963373"/>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2054"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3717032"/>
            <a:ext cx="2615410" cy="2048045"/>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3" name="Down Arrow 2"/>
          <p:cNvSpPr/>
          <p:nvPr/>
        </p:nvSpPr>
        <p:spPr>
          <a:xfrm>
            <a:off x="827584" y="2780928"/>
            <a:ext cx="451826" cy="432048"/>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2056"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0" y="3789040"/>
            <a:ext cx="2546771" cy="14300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9005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053"/>
                                        </p:tgtEl>
                                        <p:attrNameLst>
                                          <p:attrName>style.visibility</p:attrName>
                                        </p:attrNameLst>
                                      </p:cBhvr>
                                      <p:to>
                                        <p:strVal val="visible"/>
                                      </p:to>
                                    </p:set>
                                    <p:animEffect transition="in" filter="fade">
                                      <p:cBhvr>
                                        <p:cTn id="19" dur="1000"/>
                                        <p:tgtEl>
                                          <p:spTgt spid="2053"/>
                                        </p:tgtEl>
                                      </p:cBhvr>
                                    </p:animEffect>
                                    <p:anim calcmode="lin" valueType="num">
                                      <p:cBhvr>
                                        <p:cTn id="20" dur="1000" fill="hold"/>
                                        <p:tgtEl>
                                          <p:spTgt spid="2053"/>
                                        </p:tgtEl>
                                        <p:attrNameLst>
                                          <p:attrName>ppt_x</p:attrName>
                                        </p:attrNameLst>
                                      </p:cBhvr>
                                      <p:tavLst>
                                        <p:tav tm="0">
                                          <p:val>
                                            <p:strVal val="#ppt_x"/>
                                          </p:val>
                                        </p:tav>
                                        <p:tav tm="100000">
                                          <p:val>
                                            <p:strVal val="#ppt_x"/>
                                          </p:val>
                                        </p:tav>
                                      </p:tavLst>
                                    </p:anim>
                                    <p:anim calcmode="lin" valueType="num">
                                      <p:cBhvr>
                                        <p:cTn id="21" dur="1000" fill="hold"/>
                                        <p:tgtEl>
                                          <p:spTgt spid="205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054"/>
                                        </p:tgtEl>
                                        <p:attrNameLst>
                                          <p:attrName>style.visibility</p:attrName>
                                        </p:attrNameLst>
                                      </p:cBhvr>
                                      <p:to>
                                        <p:strVal val="visible"/>
                                      </p:to>
                                    </p:set>
                                    <p:animEffect transition="in" filter="fade">
                                      <p:cBhvr>
                                        <p:cTn id="26" dur="1000"/>
                                        <p:tgtEl>
                                          <p:spTgt spid="2054"/>
                                        </p:tgtEl>
                                      </p:cBhvr>
                                    </p:animEffect>
                                    <p:anim calcmode="lin" valueType="num">
                                      <p:cBhvr>
                                        <p:cTn id="27" dur="1000" fill="hold"/>
                                        <p:tgtEl>
                                          <p:spTgt spid="2054"/>
                                        </p:tgtEl>
                                        <p:attrNameLst>
                                          <p:attrName>ppt_x</p:attrName>
                                        </p:attrNameLst>
                                      </p:cBhvr>
                                      <p:tavLst>
                                        <p:tav tm="0">
                                          <p:val>
                                            <p:strVal val="#ppt_x"/>
                                          </p:val>
                                        </p:tav>
                                        <p:tav tm="100000">
                                          <p:val>
                                            <p:strVal val="#ppt_x"/>
                                          </p:val>
                                        </p:tav>
                                      </p:tavLst>
                                    </p:anim>
                                    <p:anim calcmode="lin" valueType="num">
                                      <p:cBhvr>
                                        <p:cTn id="28" dur="1000" fill="hold"/>
                                        <p:tgtEl>
                                          <p:spTgt spid="205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056"/>
                                        </p:tgtEl>
                                        <p:attrNameLst>
                                          <p:attrName>style.visibility</p:attrName>
                                        </p:attrNameLst>
                                      </p:cBhvr>
                                      <p:to>
                                        <p:strVal val="visible"/>
                                      </p:to>
                                    </p:set>
                                    <p:animEffect transition="in" filter="fade">
                                      <p:cBhvr>
                                        <p:cTn id="33" dur="1000"/>
                                        <p:tgtEl>
                                          <p:spTgt spid="2056"/>
                                        </p:tgtEl>
                                      </p:cBhvr>
                                    </p:animEffect>
                                    <p:anim calcmode="lin" valueType="num">
                                      <p:cBhvr>
                                        <p:cTn id="34" dur="1000" fill="hold"/>
                                        <p:tgtEl>
                                          <p:spTgt spid="2056"/>
                                        </p:tgtEl>
                                        <p:attrNameLst>
                                          <p:attrName>ppt_x</p:attrName>
                                        </p:attrNameLst>
                                      </p:cBhvr>
                                      <p:tavLst>
                                        <p:tav tm="0">
                                          <p:val>
                                            <p:strVal val="#ppt_x"/>
                                          </p:val>
                                        </p:tav>
                                        <p:tav tm="100000">
                                          <p:val>
                                            <p:strVal val="#ppt_x"/>
                                          </p:val>
                                        </p:tav>
                                      </p:tavLst>
                                    </p:anim>
                                    <p:anim calcmode="lin" valueType="num">
                                      <p:cBhvr>
                                        <p:cTn id="35" dur="1000" fill="hold"/>
                                        <p:tgtEl>
                                          <p:spTgt spid="205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32729"/>
            <a:ext cx="8352928" cy="64573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9552" y="3573016"/>
            <a:ext cx="5112568" cy="108012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dirty="0" smtClean="0">
              <a:solidFill>
                <a:schemeClr val="tx2"/>
              </a:solidFill>
            </a:endParaRPr>
          </a:p>
          <a:p>
            <a:pPr algn="ctr"/>
            <a:r>
              <a:rPr lang="pl-PL" dirty="0" smtClean="0">
                <a:solidFill>
                  <a:schemeClr val="tx2"/>
                </a:solidFill>
              </a:rPr>
              <a:t>N</a:t>
            </a:r>
            <a:r>
              <a:rPr lang="en-GB" dirty="0" err="1" smtClean="0">
                <a:solidFill>
                  <a:schemeClr val="tx2"/>
                </a:solidFill>
              </a:rPr>
              <a:t>arrative</a:t>
            </a:r>
            <a:r>
              <a:rPr lang="en-GB" dirty="0" smtClean="0">
                <a:solidFill>
                  <a:schemeClr val="tx2"/>
                </a:solidFill>
              </a:rPr>
              <a:t> pathways through the key literature on a topic</a:t>
            </a:r>
            <a:r>
              <a:rPr lang="pl-PL" dirty="0" smtClean="0">
                <a:solidFill>
                  <a:schemeClr val="tx2"/>
                </a:solidFill>
              </a:rPr>
              <a:t> </a:t>
            </a:r>
            <a:r>
              <a:rPr lang="en-GB" dirty="0" smtClean="0">
                <a:solidFill>
                  <a:schemeClr val="tx2"/>
                </a:solidFill>
              </a:rPr>
              <a:t>offer a trustworthy starting point for research</a:t>
            </a:r>
          </a:p>
          <a:p>
            <a:pPr algn="ctr"/>
            <a:endParaRPr lang="en-GB" dirty="0"/>
          </a:p>
        </p:txBody>
      </p:sp>
    </p:spTree>
    <p:extLst>
      <p:ext uri="{BB962C8B-B14F-4D97-AF65-F5344CB8AC3E}">
        <p14:creationId xmlns:p14="http://schemas.microsoft.com/office/powerpoint/2010/main" val="2615356363"/>
      </p:ext>
    </p:extLst>
  </p:cSld>
  <p:clrMapOvr>
    <a:masterClrMapping/>
  </p:clrMapOvr>
  <p:transition>
    <p:push dir="u"/>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1600" y="0"/>
            <a:ext cx="8068766" cy="68066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1840" y="3003289"/>
            <a:ext cx="4981575" cy="713743"/>
          </a:xfrm>
          <a:prstGeom prst="rect">
            <a:avLst/>
          </a:prstGeom>
          <a:noFill/>
          <a:ln w="19050">
            <a:solidFill>
              <a:srgbClr val="FF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p:cNvSpPr/>
          <p:nvPr/>
        </p:nvSpPr>
        <p:spPr>
          <a:xfrm>
            <a:off x="5364088" y="1556792"/>
            <a:ext cx="3528392" cy="1008112"/>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dirty="0" smtClean="0">
                <a:solidFill>
                  <a:schemeClr val="tx2"/>
                </a:solidFill>
              </a:rPr>
              <a:t>Intuitive linking and discoverability tools help users quickly locate full text content </a:t>
            </a:r>
            <a:endParaRPr lang="en-GB" sz="1600" dirty="0">
              <a:solidFill>
                <a:schemeClr val="tx2"/>
              </a:solidFill>
            </a:endParaRPr>
          </a:p>
        </p:txBody>
      </p:sp>
      <p:sp>
        <p:nvSpPr>
          <p:cNvPr id="5" name="Strzałka w prawo 4"/>
          <p:cNvSpPr/>
          <p:nvPr/>
        </p:nvSpPr>
        <p:spPr>
          <a:xfrm>
            <a:off x="467544" y="3501008"/>
            <a:ext cx="360040"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
        <p:nvSpPr>
          <p:cNvPr id="6" name="Strzałka w prawo 5"/>
          <p:cNvSpPr/>
          <p:nvPr/>
        </p:nvSpPr>
        <p:spPr>
          <a:xfrm>
            <a:off x="467544" y="4509120"/>
            <a:ext cx="360040"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1502986868"/>
      </p:ext>
    </p:extLst>
  </p:cSld>
  <p:clrMapOvr>
    <a:masterClrMapping/>
  </p:clrMapOvr>
  <p:transition>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099"/>
                                        </p:tgtEl>
                                        <p:attrNameLst>
                                          <p:attrName>style.visibility</p:attrName>
                                        </p:attrNameLst>
                                      </p:cBhvr>
                                      <p:to>
                                        <p:strVal val="visible"/>
                                      </p:to>
                                    </p:set>
                                    <p:animEffect transition="in" filter="fade">
                                      <p:cBhvr>
                                        <p:cTn id="7" dur="500"/>
                                        <p:tgtEl>
                                          <p:spTgt spid="40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3200" dirty="0" smtClean="0">
                <a:latin typeface="Calibri" pitchFamily="34" charset="0"/>
                <a:cs typeface="Calibri" pitchFamily="34" charset="0"/>
              </a:rPr>
              <a:t>Oxford</a:t>
            </a:r>
            <a:r>
              <a:rPr lang="pl-PL" sz="3200" dirty="0" smtClean="0">
                <a:latin typeface="Calibri" pitchFamily="34" charset="0"/>
                <a:cs typeface="Calibri" pitchFamily="34" charset="0"/>
              </a:rPr>
              <a:t>’s Specialised Platforms</a:t>
            </a:r>
            <a:endParaRPr lang="en-GB" sz="3200" dirty="0"/>
          </a:p>
        </p:txBody>
      </p:sp>
      <p:sp>
        <p:nvSpPr>
          <p:cNvPr id="3" name="Content Placeholder 2"/>
          <p:cNvSpPr>
            <a:spLocks noGrp="1"/>
          </p:cNvSpPr>
          <p:nvPr>
            <p:ph idx="1"/>
          </p:nvPr>
        </p:nvSpPr>
        <p:spPr/>
        <p:txBody>
          <a:bodyPr>
            <a:normAutofit/>
          </a:bodyPr>
          <a:lstStyle/>
          <a:p>
            <a:endParaRPr lang="pl-PL" sz="3200" dirty="0" smtClean="0">
              <a:latin typeface="Calibri" pitchFamily="34" charset="0"/>
              <a:cs typeface="Calibri" pitchFamily="34" charset="0"/>
            </a:endParaRPr>
          </a:p>
          <a:p>
            <a:endParaRPr lang="pl-PL" sz="3200" dirty="0">
              <a:latin typeface="Calibri" pitchFamily="34" charset="0"/>
              <a:cs typeface="Calibri"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857" y="2228849"/>
            <a:ext cx="1666875" cy="1666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1287" y="4636053"/>
            <a:ext cx="1725613" cy="1707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3283" y="2228850"/>
            <a:ext cx="1467785" cy="1462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4"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5999" y="4679242"/>
            <a:ext cx="1761067" cy="17473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1112306" y="3711601"/>
            <a:ext cx="1829735" cy="369332"/>
          </a:xfrm>
          <a:prstGeom prst="rect">
            <a:avLst/>
          </a:prstGeom>
          <a:noFill/>
        </p:spPr>
        <p:txBody>
          <a:bodyPr wrap="square" rtlCol="0">
            <a:spAutoFit/>
          </a:bodyPr>
          <a:lstStyle/>
          <a:p>
            <a:r>
              <a:rPr lang="pl-PL" dirty="0" smtClean="0"/>
              <a:t>OXFORD LAW</a:t>
            </a:r>
            <a:endParaRPr lang="en-GB" dirty="0"/>
          </a:p>
        </p:txBody>
      </p:sp>
    </p:spTree>
    <p:extLst>
      <p:ext uri="{BB962C8B-B14F-4D97-AF65-F5344CB8AC3E}">
        <p14:creationId xmlns:p14="http://schemas.microsoft.com/office/powerpoint/2010/main" val="39264577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42868" y="1990160"/>
            <a:ext cx="4616970" cy="48678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itle 8"/>
          <p:cNvSpPr>
            <a:spLocks noGrp="1"/>
          </p:cNvSpPr>
          <p:nvPr>
            <p:ph type="title"/>
          </p:nvPr>
        </p:nvSpPr>
        <p:spPr>
          <a:xfrm>
            <a:off x="288000" y="268014"/>
            <a:ext cx="6936094" cy="1269916"/>
          </a:xfrm>
        </p:spPr>
        <p:txBody>
          <a:bodyPr/>
          <a:lstStyle/>
          <a:p>
            <a:r>
              <a:rPr lang="en-US" dirty="0" smtClean="0"/>
              <a:t>Digital publishing</a:t>
            </a:r>
            <a:br>
              <a:rPr lang="en-US" dirty="0" smtClean="0"/>
            </a:br>
            <a:endParaRPr lang="en-US" dirty="0"/>
          </a:p>
        </p:txBody>
      </p:sp>
      <p:sp>
        <p:nvSpPr>
          <p:cNvPr id="4" name="Footer Placeholder 3"/>
          <p:cNvSpPr>
            <a:spLocks noGrp="1"/>
          </p:cNvSpPr>
          <p:nvPr>
            <p:ph type="ftr" sz="quarter" idx="11"/>
          </p:nvPr>
        </p:nvSpPr>
        <p:spPr/>
        <p:txBody>
          <a:bodyPr/>
          <a:lstStyle/>
          <a:p>
            <a:endParaRPr lang="en-US" b="0" dirty="0">
              <a:solidFill>
                <a:srgbClr val="747679"/>
              </a:solidFill>
            </a:endParaRPr>
          </a:p>
        </p:txBody>
      </p:sp>
      <p:sp>
        <p:nvSpPr>
          <p:cNvPr id="11" name="Text Placeholder 10"/>
          <p:cNvSpPr>
            <a:spLocks noGrp="1"/>
          </p:cNvSpPr>
          <p:nvPr>
            <p:ph type="body" sz="quarter" idx="14"/>
          </p:nvPr>
        </p:nvSpPr>
        <p:spPr>
          <a:xfrm>
            <a:off x="293688" y="2110852"/>
            <a:ext cx="8566150" cy="4031531"/>
          </a:xfrm>
        </p:spPr>
        <p:txBody>
          <a:bodyPr>
            <a:normAutofit/>
          </a:bodyPr>
          <a:lstStyle/>
          <a:p>
            <a:pPr>
              <a:lnSpc>
                <a:spcPct val="150000"/>
              </a:lnSpc>
            </a:pPr>
            <a:r>
              <a:rPr lang="en-US" dirty="0"/>
              <a:t>A</a:t>
            </a:r>
            <a:r>
              <a:rPr lang="en-US" dirty="0" smtClean="0"/>
              <a:t>cross multiple sectors: Law, Medicine, Reference, Academic, Trade, Journals, Dictionaries…</a:t>
            </a:r>
          </a:p>
          <a:p>
            <a:pPr>
              <a:lnSpc>
                <a:spcPct val="150000"/>
              </a:lnSpc>
            </a:pPr>
            <a:r>
              <a:rPr lang="en-US" dirty="0"/>
              <a:t>4</a:t>
            </a:r>
            <a:r>
              <a:rPr lang="en-US" dirty="0" smtClean="0"/>
              <a:t>0 + online products</a:t>
            </a:r>
          </a:p>
          <a:p>
            <a:pPr>
              <a:lnSpc>
                <a:spcPct val="150000"/>
              </a:lnSpc>
            </a:pPr>
            <a:r>
              <a:rPr lang="en-US" dirty="0" smtClean="0"/>
              <a:t>Multiple data types and data models</a:t>
            </a:r>
          </a:p>
          <a:p>
            <a:pPr>
              <a:lnSpc>
                <a:spcPct val="150000"/>
              </a:lnSpc>
            </a:pPr>
            <a:r>
              <a:rPr lang="en-US" dirty="0" smtClean="0"/>
              <a:t>One very simple data strategy: XML</a:t>
            </a:r>
          </a:p>
          <a:p>
            <a:endParaRPr lang="en-US" dirty="0" smtClean="0"/>
          </a:p>
          <a:p>
            <a:endParaRPr lang="en-US" dirty="0" smtClean="0"/>
          </a:p>
          <a:p>
            <a:pPr marL="0" indent="0">
              <a:buNone/>
            </a:pPr>
            <a:endParaRPr lang="en-US" dirty="0"/>
          </a:p>
          <a:p>
            <a:pPr marL="0" indent="0">
              <a:buNone/>
            </a:pPr>
            <a:endParaRPr lang="en-US" dirty="0"/>
          </a:p>
          <a:p>
            <a:pPr marL="0" indent="0">
              <a:buNone/>
            </a:pPr>
            <a:endParaRPr lang="en-US" dirty="0" smtClean="0"/>
          </a:p>
          <a:p>
            <a:endParaRPr lang="en-US" dirty="0"/>
          </a:p>
          <a:p>
            <a:pPr marL="0" indent="0">
              <a:buNone/>
            </a:pPr>
            <a:endParaRPr lang="en-US" dirty="0"/>
          </a:p>
        </p:txBody>
      </p:sp>
      <p:sp>
        <p:nvSpPr>
          <p:cNvPr id="8" name="Text Placeholder 4"/>
          <p:cNvSpPr>
            <a:spLocks noGrp="1"/>
          </p:cNvSpPr>
          <p:nvPr>
            <p:ph type="body" sz="quarter" idx="13"/>
          </p:nvPr>
        </p:nvSpPr>
        <p:spPr>
          <a:xfrm>
            <a:off x="287338" y="1269657"/>
            <a:ext cx="6936756" cy="485775"/>
          </a:xfrm>
        </p:spPr>
        <p:txBody>
          <a:bodyPr/>
          <a:lstStyle/>
          <a:p>
            <a:endParaRPr lang="en-GB" dirty="0"/>
          </a:p>
        </p:txBody>
      </p:sp>
      <p:pic>
        <p:nvPicPr>
          <p:cNvPr id="1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7351" y="1736397"/>
            <a:ext cx="2266950" cy="66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3481493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Discoverability</a:t>
            </a:r>
            <a:endParaRPr lang="en-GB" sz="2800" dirty="0"/>
          </a:p>
        </p:txBody>
      </p:sp>
      <p:pic>
        <p:nvPicPr>
          <p:cNvPr id="7" name="Picture 6"/>
          <p:cNvPicPr>
            <a:picLocks noChangeAspect="1"/>
          </p:cNvPicPr>
          <p:nvPr/>
        </p:nvPicPr>
        <p:blipFill>
          <a:blip r:embed="rId3"/>
          <a:stretch>
            <a:fillRect/>
          </a:stretch>
        </p:blipFill>
        <p:spPr>
          <a:xfrm>
            <a:off x="2994805" y="2884082"/>
            <a:ext cx="2571750" cy="1933575"/>
          </a:xfrm>
          <a:prstGeom prst="rect">
            <a:avLst/>
          </a:prstGeom>
        </p:spPr>
      </p:pic>
      <p:sp>
        <p:nvSpPr>
          <p:cNvPr id="8" name="TextBox 7"/>
          <p:cNvSpPr txBox="1"/>
          <p:nvPr/>
        </p:nvSpPr>
        <p:spPr>
          <a:xfrm>
            <a:off x="2113613" y="1869320"/>
            <a:ext cx="4334135" cy="369332"/>
          </a:xfrm>
          <a:prstGeom prst="rect">
            <a:avLst/>
          </a:prstGeom>
          <a:noFill/>
        </p:spPr>
        <p:txBody>
          <a:bodyPr wrap="none" rtlCol="0">
            <a:spAutoFit/>
          </a:bodyPr>
          <a:lstStyle/>
          <a:p>
            <a:r>
              <a:rPr lang="en-GB" b="1" i="1" dirty="0" smtClean="0"/>
              <a:t>How to find reliable, authoritative content?</a:t>
            </a:r>
            <a:endParaRPr lang="en-GB" b="1" i="1" dirty="0"/>
          </a:p>
        </p:txBody>
      </p:sp>
      <p:sp>
        <p:nvSpPr>
          <p:cNvPr id="3" name="Footer Placeholder 2"/>
          <p:cNvSpPr>
            <a:spLocks noGrp="1"/>
          </p:cNvSpPr>
          <p:nvPr>
            <p:ph type="ftr" sz="quarter" idx="11"/>
          </p:nvPr>
        </p:nvSpPr>
        <p:spPr/>
        <p:txBody>
          <a:bodyPr/>
          <a:lstStyle/>
          <a:p>
            <a:r>
              <a:rPr lang="en-US" sz="1600" dirty="0" smtClean="0"/>
              <a:t>oxfordindex.oup.com</a:t>
            </a:r>
            <a:endParaRPr lang="en-US" sz="1600" dirty="0"/>
          </a:p>
        </p:txBody>
      </p:sp>
    </p:spTree>
    <p:extLst>
      <p:ext uri="{BB962C8B-B14F-4D97-AF65-F5344CB8AC3E}">
        <p14:creationId xmlns:p14="http://schemas.microsoft.com/office/powerpoint/2010/main" val="244701999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Discoverability</a:t>
            </a:r>
            <a:endParaRPr lang="en-GB" sz="2800"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553" y="4654360"/>
            <a:ext cx="3553182" cy="10928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Footer Placeholder 4"/>
          <p:cNvSpPr>
            <a:spLocks noGrp="1"/>
          </p:cNvSpPr>
          <p:nvPr>
            <p:ph type="ftr" sz="quarter" idx="11"/>
          </p:nvPr>
        </p:nvSpPr>
        <p:spPr/>
        <p:txBody>
          <a:bodyPr/>
          <a:lstStyle/>
          <a:p>
            <a:r>
              <a:rPr lang="en-US" sz="1600" dirty="0" smtClean="0"/>
              <a:t>oxfordindex.oup.com</a:t>
            </a:r>
            <a:endParaRPr lang="en-US" sz="1600" dirty="0"/>
          </a:p>
        </p:txBody>
      </p:sp>
      <p:sp>
        <p:nvSpPr>
          <p:cNvPr id="3" name="TextBox 2"/>
          <p:cNvSpPr txBox="1"/>
          <p:nvPr/>
        </p:nvSpPr>
        <p:spPr>
          <a:xfrm>
            <a:off x="914401" y="2069037"/>
            <a:ext cx="7040879" cy="2585323"/>
          </a:xfrm>
          <a:prstGeom prst="rect">
            <a:avLst/>
          </a:prstGeom>
          <a:noFill/>
        </p:spPr>
        <p:txBody>
          <a:bodyPr wrap="square" rtlCol="0">
            <a:spAutoFit/>
          </a:bodyPr>
          <a:lstStyle/>
          <a:p>
            <a:pPr marL="285750" indent="-285750">
              <a:buFont typeface="Arial" panose="020B0604020202020204" pitchFamily="34" charset="0"/>
              <a:buChar char="•"/>
            </a:pPr>
            <a:r>
              <a:rPr lang="en-GB" dirty="0" smtClean="0"/>
              <a:t> Search across 2.5 million abstracts from Oxford University Press – scholarly essays, journal articles, and reference works </a:t>
            </a:r>
          </a:p>
          <a:p>
            <a:endParaRPr lang="en-GB" dirty="0" smtClean="0"/>
          </a:p>
          <a:p>
            <a:pPr marL="285750" indent="-285750">
              <a:buFont typeface="Arial" panose="020B0604020202020204" pitchFamily="34" charset="0"/>
              <a:buChar char="•"/>
            </a:pPr>
            <a:r>
              <a:rPr lang="en-GB" dirty="0" smtClean="0"/>
              <a:t>Freely available abstracts make discovery of Oxford’s content  via Google and other search engines easier</a:t>
            </a: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r>
              <a:rPr lang="en-GB" dirty="0" smtClean="0"/>
              <a:t>Overview pages with links to additional resources</a:t>
            </a:r>
            <a:endParaRPr lang="en-GB" dirty="0"/>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endParaRPr lang="en-GB" dirty="0"/>
          </a:p>
        </p:txBody>
      </p:sp>
    </p:spTree>
    <p:extLst>
      <p:ext uri="{BB962C8B-B14F-4D97-AF65-F5344CB8AC3E}">
        <p14:creationId xmlns:p14="http://schemas.microsoft.com/office/powerpoint/2010/main" val="384686550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Discoverability</a:t>
            </a:r>
            <a:endParaRPr lang="en-GB" sz="2800" dirty="0"/>
          </a:p>
        </p:txBody>
      </p:sp>
      <p:pic>
        <p:nvPicPr>
          <p:cNvPr id="3074" name="Picture 2" descr="http://share.oup.com/gab/marketing/library/toolsandartwork/oxfordindex.oup/Final%20artwork/Overview%20Pages_Film%20Noir_MOCK.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64395" y="1890633"/>
            <a:ext cx="5199994" cy="411886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57200" y="1918741"/>
            <a:ext cx="2810656" cy="4247317"/>
          </a:xfrm>
          <a:prstGeom prst="rect">
            <a:avLst/>
          </a:prstGeom>
          <a:noFill/>
        </p:spPr>
        <p:txBody>
          <a:bodyPr wrap="square" rtlCol="0">
            <a:spAutoFit/>
          </a:bodyPr>
          <a:lstStyle/>
          <a:p>
            <a:pPr marL="285750" indent="-285750">
              <a:buFont typeface="Arial" panose="020B0604020202020204" pitchFamily="34" charset="0"/>
              <a:buChar char="•"/>
            </a:pPr>
            <a:r>
              <a:rPr lang="en-GB" b="1" dirty="0" smtClean="0"/>
              <a:t>Free searching and content previews</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b="1" dirty="0" smtClean="0"/>
              <a:t>Filters</a:t>
            </a:r>
            <a:r>
              <a:rPr lang="en-GB" dirty="0" smtClean="0"/>
              <a:t> – such as subject or content type</a:t>
            </a:r>
          </a:p>
          <a:p>
            <a:pPr marL="285750" indent="-285750">
              <a:buFont typeface="Arial" panose="020B0604020202020204" pitchFamily="34" charset="0"/>
              <a:buChar char="•"/>
            </a:pPr>
            <a:endParaRPr lang="en-GB" dirty="0" smtClean="0"/>
          </a:p>
          <a:p>
            <a:pPr marL="285750" indent="-285750">
              <a:buFont typeface="Arial" panose="020B0604020202020204" pitchFamily="34" charset="0"/>
              <a:buChar char="•"/>
            </a:pPr>
            <a:r>
              <a:rPr lang="en-GB" b="1" dirty="0" smtClean="0"/>
              <a:t>Succinct entries on a single topic</a:t>
            </a:r>
          </a:p>
          <a:p>
            <a:pPr marL="285750" indent="-285750">
              <a:buFont typeface="Arial" panose="020B0604020202020204" pitchFamily="34" charset="0"/>
              <a:buChar char="•"/>
            </a:pPr>
            <a:endParaRPr lang="en-GB" b="1" dirty="0" smtClean="0"/>
          </a:p>
          <a:p>
            <a:pPr marL="285750" indent="-285750">
              <a:buFont typeface="Arial" panose="020B0604020202020204" pitchFamily="34" charset="0"/>
              <a:buChar char="•"/>
            </a:pPr>
            <a:r>
              <a:rPr lang="en-GB" b="1" dirty="0" smtClean="0"/>
              <a:t>Freely available abstracts</a:t>
            </a:r>
          </a:p>
          <a:p>
            <a:pPr marL="285750" indent="-285750">
              <a:buFont typeface="Arial" panose="020B0604020202020204" pitchFamily="34" charset="0"/>
              <a:buChar char="•"/>
            </a:pPr>
            <a:endParaRPr lang="en-GB" b="1" dirty="0"/>
          </a:p>
          <a:p>
            <a:pPr marL="285750" indent="-285750">
              <a:buFont typeface="Arial" panose="020B0604020202020204" pitchFamily="34" charset="0"/>
              <a:buChar char="•"/>
            </a:pPr>
            <a:r>
              <a:rPr lang="en-GB" b="1" dirty="0" smtClean="0"/>
              <a:t>The Oxford Index </a:t>
            </a:r>
            <a:r>
              <a:rPr lang="en-GB" b="1" dirty="0" err="1" smtClean="0"/>
              <a:t>Underbar</a:t>
            </a:r>
            <a:r>
              <a:rPr lang="en-GB" b="1" dirty="0" smtClean="0"/>
              <a:t> generates related content links</a:t>
            </a:r>
            <a:endParaRPr lang="en-GB" b="1" dirty="0"/>
          </a:p>
        </p:txBody>
      </p:sp>
    </p:spTree>
    <p:extLst>
      <p:ext uri="{BB962C8B-B14F-4D97-AF65-F5344CB8AC3E}">
        <p14:creationId xmlns:p14="http://schemas.microsoft.com/office/powerpoint/2010/main" val="3325955115"/>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8"/>
          <p:cNvSpPr>
            <a:spLocks noGrp="1"/>
          </p:cNvSpPr>
          <p:nvPr>
            <p:ph type="title"/>
          </p:nvPr>
        </p:nvSpPr>
        <p:spPr/>
        <p:txBody>
          <a:bodyPr/>
          <a:lstStyle/>
          <a:p>
            <a:pPr eaLnBrk="1" hangingPunct="1"/>
            <a:r>
              <a:rPr lang="en-GB" dirty="0" smtClean="0"/>
              <a:t>The User Journey</a:t>
            </a:r>
          </a:p>
        </p:txBody>
      </p:sp>
      <p:sp>
        <p:nvSpPr>
          <p:cNvPr id="10" name="Text Placeholder 9"/>
          <p:cNvSpPr>
            <a:spLocks noGrp="1"/>
          </p:cNvSpPr>
          <p:nvPr>
            <p:ph type="body" sz="quarter" idx="13"/>
          </p:nvPr>
        </p:nvSpPr>
        <p:spPr>
          <a:xfrm>
            <a:off x="287338" y="1270000"/>
            <a:ext cx="6937375" cy="485775"/>
          </a:xfrm>
        </p:spPr>
        <p:txBody>
          <a:bodyPr/>
          <a:lstStyle/>
          <a:p>
            <a:pPr eaLnBrk="1" hangingPunct="1">
              <a:spcBef>
                <a:spcPct val="0"/>
              </a:spcBef>
              <a:defRPr/>
            </a:pPr>
            <a:endParaRPr lang="en-GB" smtClean="0"/>
          </a:p>
        </p:txBody>
      </p:sp>
      <p:sp>
        <p:nvSpPr>
          <p:cNvPr id="7" name="Rounded Rectangle 6"/>
          <p:cNvSpPr/>
          <p:nvPr/>
        </p:nvSpPr>
        <p:spPr>
          <a:xfrm>
            <a:off x="287338" y="2108200"/>
            <a:ext cx="3586162" cy="106680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2"/>
                </a:solidFill>
              </a:rPr>
              <a:t>Reference, biography, and </a:t>
            </a:r>
            <a:r>
              <a:rPr lang="en-GB" sz="1400" dirty="0" smtClean="0">
                <a:solidFill>
                  <a:schemeClr val="tx2"/>
                </a:solidFill>
              </a:rPr>
              <a:t>dictionaries</a:t>
            </a:r>
          </a:p>
          <a:p>
            <a:pPr algn="ctr"/>
            <a:r>
              <a:rPr lang="en-GB" sz="1400" dirty="0" smtClean="0">
                <a:solidFill>
                  <a:schemeClr val="tx2"/>
                </a:solidFill>
              </a:rPr>
              <a:t> </a:t>
            </a:r>
            <a:endParaRPr lang="en-GB" sz="1400" dirty="0">
              <a:solidFill>
                <a:schemeClr val="tx2"/>
              </a:solidFill>
            </a:endParaRPr>
          </a:p>
          <a:p>
            <a:pPr algn="ctr"/>
            <a:r>
              <a:rPr lang="en-GB" sz="1100" dirty="0">
                <a:solidFill>
                  <a:schemeClr val="tx2"/>
                </a:solidFill>
              </a:rPr>
              <a:t>From quickly checking a fact or definition to researching a term, concept, or person in-depth, with articles and essays</a:t>
            </a:r>
          </a:p>
        </p:txBody>
      </p:sp>
      <p:sp>
        <p:nvSpPr>
          <p:cNvPr id="8" name="Rounded Rectangle 7"/>
          <p:cNvSpPr/>
          <p:nvPr/>
        </p:nvSpPr>
        <p:spPr>
          <a:xfrm>
            <a:off x="4770438" y="2108200"/>
            <a:ext cx="4114800" cy="1168400"/>
          </a:xfrm>
          <a:prstGeom prst="roundRect">
            <a:avLst/>
          </a:prstGeom>
          <a:solidFill>
            <a:srgbClr val="B7FFFD"/>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i="1" dirty="0">
                <a:solidFill>
                  <a:schemeClr val="tx2"/>
                </a:solidFill>
              </a:rPr>
              <a:t>Very Short </a:t>
            </a:r>
            <a:r>
              <a:rPr lang="en-GB" sz="1600" b="1" i="1" dirty="0" smtClean="0">
                <a:solidFill>
                  <a:schemeClr val="tx2"/>
                </a:solidFill>
              </a:rPr>
              <a:t>Introductions</a:t>
            </a:r>
          </a:p>
          <a:p>
            <a:pPr algn="ctr"/>
            <a:endParaRPr lang="en-GB" sz="1200" dirty="0">
              <a:solidFill>
                <a:schemeClr val="tx2"/>
              </a:solidFill>
            </a:endParaRPr>
          </a:p>
          <a:p>
            <a:pPr algn="ctr"/>
            <a:r>
              <a:rPr lang="en-GB" sz="1200" b="1" dirty="0">
                <a:solidFill>
                  <a:schemeClr val="tx2"/>
                </a:solidFill>
              </a:rPr>
              <a:t>Discover an intelligent and serious introduction to a topic or subject, written by experts in the field that make often challenging topics highly readable</a:t>
            </a:r>
            <a:endParaRPr lang="en-GB" sz="1200" dirty="0">
              <a:solidFill>
                <a:schemeClr val="tx2"/>
              </a:solidFill>
            </a:endParaRPr>
          </a:p>
        </p:txBody>
      </p:sp>
      <p:sp>
        <p:nvSpPr>
          <p:cNvPr id="9" name="Rounded Rectangle 8"/>
          <p:cNvSpPr/>
          <p:nvPr/>
        </p:nvSpPr>
        <p:spPr>
          <a:xfrm>
            <a:off x="5231010" y="3721099"/>
            <a:ext cx="3585500" cy="1235075"/>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smtClean="0">
                <a:solidFill>
                  <a:schemeClr val="tx2"/>
                </a:solidFill>
              </a:rPr>
              <a:t>Handbooks</a:t>
            </a:r>
          </a:p>
          <a:p>
            <a:pPr algn="ctr"/>
            <a:endParaRPr lang="en-GB" sz="1400" dirty="0">
              <a:solidFill>
                <a:schemeClr val="tx2"/>
              </a:solidFill>
            </a:endParaRPr>
          </a:p>
          <a:p>
            <a:pPr algn="ctr"/>
            <a:r>
              <a:rPr lang="en-GB" sz="1100" dirty="0">
                <a:solidFill>
                  <a:schemeClr val="tx2"/>
                </a:solidFill>
              </a:rPr>
              <a:t>Read in-depth, high-level articles by scholars at the top of their field, with each handbook creating an original conception of the field and setting the agenda for new research</a:t>
            </a:r>
          </a:p>
        </p:txBody>
      </p:sp>
      <p:sp>
        <p:nvSpPr>
          <p:cNvPr id="11" name="Rounded Rectangle 10"/>
          <p:cNvSpPr/>
          <p:nvPr/>
        </p:nvSpPr>
        <p:spPr>
          <a:xfrm>
            <a:off x="5247809" y="5464041"/>
            <a:ext cx="3568701" cy="989080"/>
          </a:xfrm>
          <a:prstGeom prst="roundRect">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400" dirty="0">
                <a:solidFill>
                  <a:schemeClr val="tx2"/>
                </a:solidFill>
              </a:rPr>
              <a:t>Academic </a:t>
            </a:r>
            <a:r>
              <a:rPr lang="en-GB" sz="1400" dirty="0" smtClean="0">
                <a:solidFill>
                  <a:schemeClr val="tx2"/>
                </a:solidFill>
              </a:rPr>
              <a:t>monographs</a:t>
            </a:r>
          </a:p>
          <a:p>
            <a:pPr algn="ctr"/>
            <a:endParaRPr lang="en-GB" sz="1400" dirty="0">
              <a:solidFill>
                <a:schemeClr val="tx2"/>
              </a:solidFill>
            </a:endParaRPr>
          </a:p>
          <a:p>
            <a:pPr algn="ctr"/>
            <a:r>
              <a:rPr lang="en-GB" sz="1100" dirty="0">
                <a:solidFill>
                  <a:schemeClr val="tx2"/>
                </a:solidFill>
              </a:rPr>
              <a:t>Research-level scholarship providing a written study of a single specialized subject, or an aspect of it</a:t>
            </a:r>
          </a:p>
        </p:txBody>
      </p:sp>
      <p:sp>
        <p:nvSpPr>
          <p:cNvPr id="12" name="Right Arrow 11"/>
          <p:cNvSpPr/>
          <p:nvPr/>
        </p:nvSpPr>
        <p:spPr>
          <a:xfrm>
            <a:off x="3962400" y="2438400"/>
            <a:ext cx="711200" cy="406400"/>
          </a:xfrm>
          <a:prstGeom prst="right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3" name="Down Arrow 12"/>
          <p:cNvSpPr/>
          <p:nvPr/>
        </p:nvSpPr>
        <p:spPr>
          <a:xfrm>
            <a:off x="6827838" y="3365500"/>
            <a:ext cx="396256" cy="279400"/>
          </a:xfrm>
          <a:prstGeom prst="down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4" name="Down Arrow 13"/>
          <p:cNvSpPr/>
          <p:nvPr/>
        </p:nvSpPr>
        <p:spPr>
          <a:xfrm>
            <a:off x="6827838" y="5092700"/>
            <a:ext cx="396256" cy="279400"/>
          </a:xfrm>
          <a:prstGeom prst="downArrow">
            <a:avLst/>
          </a:prstGeom>
          <a:gradFill>
            <a:gsLst>
              <a:gs pos="0">
                <a:srgbClr val="BC8736"/>
              </a:gs>
              <a:gs pos="100000">
                <a:srgbClr val="DAB680"/>
              </a:gs>
            </a:gsLst>
          </a:gradFill>
          <a:ln>
            <a:solidFill>
              <a:srgbClr val="BC8736"/>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5" name="Oval 14"/>
          <p:cNvSpPr/>
          <p:nvPr/>
        </p:nvSpPr>
        <p:spPr>
          <a:xfrm>
            <a:off x="1054100" y="3392460"/>
            <a:ext cx="3263900" cy="3009900"/>
          </a:xfrm>
          <a:prstGeom prst="ellipse">
            <a:avLst/>
          </a:prstGeom>
          <a:no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400" i="1" dirty="0" smtClean="0">
              <a:solidFill>
                <a:schemeClr val="tx2"/>
              </a:solidFill>
            </a:endParaRPr>
          </a:p>
          <a:p>
            <a:pPr algn="ctr"/>
            <a:endParaRPr lang="en-GB" sz="1400" i="1" dirty="0">
              <a:solidFill>
                <a:schemeClr val="tx2"/>
              </a:solidFill>
            </a:endParaRPr>
          </a:p>
          <a:p>
            <a:pPr algn="ctr"/>
            <a:endParaRPr lang="en-GB" sz="1400" i="1" dirty="0" smtClean="0">
              <a:solidFill>
                <a:schemeClr val="tx2"/>
              </a:solidFill>
            </a:endParaRPr>
          </a:p>
          <a:p>
            <a:pPr algn="ctr"/>
            <a:endParaRPr lang="en-GB" sz="1400" i="1" dirty="0">
              <a:solidFill>
                <a:schemeClr val="tx2"/>
              </a:solidFill>
            </a:endParaRPr>
          </a:p>
          <a:p>
            <a:pPr algn="ctr"/>
            <a:endParaRPr lang="en-GB" sz="1400" i="1" dirty="0" smtClean="0">
              <a:solidFill>
                <a:schemeClr val="tx2"/>
              </a:solidFill>
            </a:endParaRPr>
          </a:p>
          <a:p>
            <a:pPr algn="ctr"/>
            <a:r>
              <a:rPr lang="en-GB" sz="1400" i="1" dirty="0" smtClean="0">
                <a:solidFill>
                  <a:schemeClr val="tx2"/>
                </a:solidFill>
              </a:rPr>
              <a:t>All </a:t>
            </a:r>
            <a:r>
              <a:rPr lang="en-GB" sz="1400" i="1" dirty="0">
                <a:solidFill>
                  <a:schemeClr val="tx2"/>
                </a:solidFill>
              </a:rPr>
              <a:t>connected by the Oxford Index</a:t>
            </a:r>
            <a:endParaRPr lang="en-GB" sz="1100" dirty="0">
              <a:solidFill>
                <a:schemeClr val="tx2"/>
              </a:solidFill>
            </a:endParaRPr>
          </a:p>
          <a:p>
            <a:pPr algn="ctr"/>
            <a:r>
              <a:rPr lang="en-GB" sz="1100" i="1" dirty="0">
                <a:solidFill>
                  <a:schemeClr val="tx2"/>
                </a:solidFill>
              </a:rPr>
              <a:t> </a:t>
            </a:r>
            <a:endParaRPr lang="en-GB" sz="1100" dirty="0">
              <a:solidFill>
                <a:schemeClr val="tx2"/>
              </a:solidFill>
            </a:endParaRPr>
          </a:p>
          <a:p>
            <a:pPr algn="ctr"/>
            <a:r>
              <a:rPr lang="en-GB" sz="1100" dirty="0" smtClean="0">
                <a:solidFill>
                  <a:schemeClr val="tx2"/>
                </a:solidFill>
              </a:rPr>
              <a:t>One </a:t>
            </a:r>
            <a:r>
              <a:rPr lang="en-GB" sz="1100" dirty="0">
                <a:solidFill>
                  <a:schemeClr val="tx2"/>
                </a:solidFill>
              </a:rPr>
              <a:t>search brings together top quality content and unlocks connections in a way not previously possible. </a:t>
            </a:r>
          </a:p>
        </p:txBody>
      </p:sp>
      <p:pic>
        <p:nvPicPr>
          <p:cNvPr id="1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59000" y="3698846"/>
            <a:ext cx="1054100" cy="1054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09864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P spid="12" grpId="0" animBg="1"/>
      <p:bldP spid="13" grpId="0" animBg="1"/>
      <p:bldP spid="14" grpId="0" animBg="1"/>
      <p:bldP spid="15"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541867" y="2607733"/>
            <a:ext cx="8195733" cy="1323439"/>
          </a:xfrm>
          <a:prstGeom prst="rect">
            <a:avLst/>
          </a:prstGeom>
          <a:noFill/>
        </p:spPr>
        <p:txBody>
          <a:bodyPr wrap="square" rtlCol="0">
            <a:spAutoFit/>
          </a:bodyPr>
          <a:lstStyle/>
          <a:p>
            <a:pPr algn="ctr"/>
            <a:r>
              <a:rPr lang="pl-PL" sz="4000" dirty="0" smtClean="0"/>
              <a:t>How to get published with international journals?</a:t>
            </a:r>
            <a:endParaRPr lang="en-GB" sz="4000" dirty="0"/>
          </a:p>
        </p:txBody>
      </p:sp>
    </p:spTree>
    <p:extLst>
      <p:ext uri="{BB962C8B-B14F-4D97-AF65-F5344CB8AC3E}">
        <p14:creationId xmlns:p14="http://schemas.microsoft.com/office/powerpoint/2010/main" val="283282331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GB" dirty="0" smtClean="0"/>
              <a:t>M</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41" y="1627094"/>
            <a:ext cx="9233176" cy="4975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107576" y="386372"/>
            <a:ext cx="5325036" cy="400110"/>
          </a:xfrm>
          <a:prstGeom prst="rect">
            <a:avLst/>
          </a:prstGeom>
          <a:noFill/>
        </p:spPr>
        <p:txBody>
          <a:bodyPr wrap="square" rtlCol="0">
            <a:spAutoFit/>
          </a:bodyPr>
          <a:lstStyle/>
          <a:p>
            <a:r>
              <a:rPr lang="en-GB" sz="2000" b="1" dirty="0" smtClean="0">
                <a:solidFill>
                  <a:schemeClr val="tx2"/>
                </a:solidFill>
              </a:rPr>
              <a:t>AMA Manual of Style</a:t>
            </a:r>
            <a:endParaRPr lang="en-GB" sz="2000" b="1" dirty="0">
              <a:solidFill>
                <a:schemeClr val="tx2"/>
              </a:solidFill>
            </a:endParaRPr>
          </a:p>
        </p:txBody>
      </p:sp>
    </p:spTree>
    <p:extLst>
      <p:ext uri="{BB962C8B-B14F-4D97-AF65-F5344CB8AC3E}">
        <p14:creationId xmlns:p14="http://schemas.microsoft.com/office/powerpoint/2010/main" val="29055119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itle 13"/>
          <p:cNvSpPr>
            <a:spLocks noGrp="1"/>
          </p:cNvSpPr>
          <p:nvPr>
            <p:ph type="title"/>
          </p:nvPr>
        </p:nvSpPr>
        <p:spPr bwMode="auto">
          <a:xfrm>
            <a:off x="336550" y="2149475"/>
            <a:ext cx="8523288"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bodyPr>
          <a:lstStyle/>
          <a:p>
            <a:pPr eaLnBrk="1" hangingPunct="1"/>
            <a:r>
              <a:rPr lang="en-GB" altLang="en-US" smtClean="0"/>
              <a:t>What is the </a:t>
            </a:r>
            <a:r>
              <a:rPr lang="en-GB" altLang="en-US" i="1" smtClean="0"/>
              <a:t>AMA Manual of Style</a:t>
            </a:r>
            <a:r>
              <a:rPr lang="en-GB" altLang="en-US" smtClean="0"/>
              <a:t>?</a:t>
            </a:r>
            <a:br>
              <a:rPr lang="en-GB" altLang="en-US" smtClean="0"/>
            </a:br>
            <a:endParaRPr lang="en-US" altLang="en-US" smtClean="0"/>
          </a:p>
        </p:txBody>
      </p:sp>
      <p:sp>
        <p:nvSpPr>
          <p:cNvPr id="7" name="Text Placeholder 6"/>
          <p:cNvSpPr>
            <a:spLocks noGrp="1"/>
          </p:cNvSpPr>
          <p:nvPr>
            <p:ph type="body" sz="quarter" idx="14"/>
          </p:nvPr>
        </p:nvSpPr>
        <p:spPr>
          <a:xfrm>
            <a:off x="463550" y="2954338"/>
            <a:ext cx="2778125" cy="2743200"/>
          </a:xfrm>
        </p:spPr>
        <p:txBody>
          <a:bodyPr rtlCol="0"/>
          <a:lstStyle/>
          <a:p>
            <a:pPr marL="285750" indent="-285750" eaLnBrk="1" fontAlgn="auto" hangingPunct="1">
              <a:spcAft>
                <a:spcPts val="0"/>
              </a:spcAft>
              <a:buFont typeface="Arial" pitchFamily="34" charset="0"/>
              <a:buChar char="•"/>
              <a:defRPr/>
            </a:pPr>
            <a:r>
              <a:rPr lang="en-GB" sz="1400" dirty="0" smtClean="0"/>
              <a:t>A must-have guide for anyone involved in medical or scientific publishing</a:t>
            </a:r>
          </a:p>
          <a:p>
            <a:pPr eaLnBrk="1" fontAlgn="auto" hangingPunct="1">
              <a:spcAft>
                <a:spcPts val="0"/>
              </a:spcAft>
              <a:defRPr/>
            </a:pPr>
            <a:endParaRPr lang="en-GB" sz="1400" dirty="0"/>
          </a:p>
          <a:p>
            <a:pPr marL="285750" indent="-285750" eaLnBrk="1" fontAlgn="auto" hangingPunct="1">
              <a:spcAft>
                <a:spcPts val="0"/>
              </a:spcAft>
              <a:buFont typeface="Arial" pitchFamily="34" charset="0"/>
              <a:buChar char="•"/>
              <a:defRPr/>
            </a:pPr>
            <a:r>
              <a:rPr lang="en-GB" sz="1400" dirty="0"/>
              <a:t>An essential, one-stop resource providing quick access to authoritative </a:t>
            </a:r>
            <a:r>
              <a:rPr lang="en-GB" sz="1400" dirty="0" smtClean="0"/>
              <a:t>information.</a:t>
            </a:r>
          </a:p>
          <a:p>
            <a:pPr marL="285750" indent="-285750" eaLnBrk="1" fontAlgn="auto" hangingPunct="1">
              <a:spcAft>
                <a:spcPts val="0"/>
              </a:spcAft>
              <a:buFont typeface="Arial" pitchFamily="34" charset="0"/>
              <a:buChar char="•"/>
              <a:defRPr/>
            </a:pPr>
            <a:endParaRPr lang="en-GB" sz="1400" dirty="0" smtClean="0"/>
          </a:p>
          <a:p>
            <a:pPr marL="285750" indent="-285750" eaLnBrk="1" fontAlgn="auto" hangingPunct="1">
              <a:spcAft>
                <a:spcPts val="0"/>
              </a:spcAft>
              <a:buFont typeface="Arial" pitchFamily="34" charset="0"/>
              <a:buChar char="•"/>
              <a:defRPr/>
            </a:pPr>
            <a:r>
              <a:rPr lang="en-GB" sz="1400" dirty="0" smtClean="0"/>
              <a:t>Everything you need to produce well-organized and clear manuscripts</a:t>
            </a:r>
          </a:p>
          <a:p>
            <a:pPr eaLnBrk="1" fontAlgn="auto" hangingPunct="1">
              <a:spcAft>
                <a:spcPts val="0"/>
              </a:spcAft>
              <a:defRPr/>
            </a:pPr>
            <a:r>
              <a:rPr lang="en-GB" sz="1200" dirty="0" smtClean="0"/>
              <a:t/>
            </a:r>
            <a:br>
              <a:rPr lang="en-GB" sz="1200" dirty="0" smtClean="0"/>
            </a:br>
            <a:endParaRPr lang="en-GB" sz="1200" dirty="0" smtClean="0"/>
          </a:p>
          <a:p>
            <a:pPr eaLnBrk="1" fontAlgn="auto" hangingPunct="1">
              <a:spcAft>
                <a:spcPts val="0"/>
              </a:spcAft>
              <a:defRPr/>
            </a:pPr>
            <a:endParaRPr lang="en-GB" dirty="0"/>
          </a:p>
          <a:p>
            <a:pPr eaLnBrk="1" fontAlgn="auto" hangingPunct="1">
              <a:spcAft>
                <a:spcPts val="0"/>
              </a:spcAft>
              <a:defRPr/>
            </a:pPr>
            <a:endParaRPr lang="en-GB" dirty="0"/>
          </a:p>
        </p:txBody>
      </p:sp>
      <p:pic>
        <p:nvPicPr>
          <p:cNvPr id="37892"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0625" y="2695575"/>
            <a:ext cx="4999038" cy="3614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124625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Title 13"/>
          <p:cNvSpPr>
            <a:spLocks noGrp="1"/>
          </p:cNvSpPr>
          <p:nvPr>
            <p:ph type="title"/>
          </p:nvPr>
        </p:nvSpPr>
        <p:spPr bwMode="auto">
          <a:xfrm>
            <a:off x="176213" y="2149475"/>
            <a:ext cx="8683625" cy="4429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rIns="91440" bIns="45720" numCol="1" compatLnSpc="1">
            <a:prstTxWarp prst="textNoShape">
              <a:avLst/>
            </a:prstTxWarp>
          </a:bodyPr>
          <a:lstStyle/>
          <a:p>
            <a:pPr eaLnBrk="1" hangingPunct="1"/>
            <a:r>
              <a:rPr lang="en-GB" altLang="en-US" smtClean="0"/>
              <a:t>Linking from course packs and reading lists</a:t>
            </a:r>
            <a:br>
              <a:rPr lang="en-GB" altLang="en-US" smtClean="0"/>
            </a:br>
            <a:endParaRPr lang="en-US" altLang="en-US" smtClean="0"/>
          </a:p>
        </p:txBody>
      </p:sp>
      <p:sp>
        <p:nvSpPr>
          <p:cNvPr id="43011" name="Text Placeholder 6"/>
          <p:cNvSpPr>
            <a:spLocks noGrp="1"/>
          </p:cNvSpPr>
          <p:nvPr>
            <p:ph type="body" sz="quarter" idx="14"/>
          </p:nvPr>
        </p:nvSpPr>
        <p:spPr>
          <a:xfrm>
            <a:off x="293688" y="2684463"/>
            <a:ext cx="4278312" cy="3549650"/>
          </a:xfrm>
        </p:spPr>
        <p:txBody>
          <a:bodyPr/>
          <a:lstStyle/>
          <a:p>
            <a:pPr eaLnBrk="1" hangingPunct="1">
              <a:spcBef>
                <a:spcPct val="0"/>
              </a:spcBef>
            </a:pPr>
            <a:r>
              <a:rPr lang="en-GB" altLang="en-US" sz="1400" smtClean="0"/>
              <a:t>To add a chapter to an online course pack or reading list, COPY and PASTE the DOI to the end of the standard URL prefix. Eg. 10.1093/jama/9780195176339.001.0001</a:t>
            </a:r>
          </a:p>
          <a:p>
            <a:pPr eaLnBrk="1" hangingPunct="1">
              <a:spcBef>
                <a:spcPct val="0"/>
              </a:spcBef>
            </a:pPr>
            <a:endParaRPr lang="en-GB" altLang="en-US" sz="1400" smtClean="0"/>
          </a:p>
          <a:p>
            <a:pPr eaLnBrk="1" hangingPunct="1">
              <a:spcBef>
                <a:spcPct val="0"/>
              </a:spcBef>
            </a:pPr>
            <a:r>
              <a:rPr lang="en-GB" altLang="en-US" sz="1400" smtClean="0"/>
              <a:t>	Students who click on this URL will be taken 	straight to this section</a:t>
            </a:r>
          </a:p>
          <a:p>
            <a:pPr eaLnBrk="1" hangingPunct="1">
              <a:spcBef>
                <a:spcPct val="0"/>
              </a:spcBef>
            </a:pPr>
            <a:r>
              <a:rPr lang="en-GB" altLang="en-US" sz="1400" smtClean="0"/>
              <a:t/>
            </a:r>
            <a:br>
              <a:rPr lang="en-GB" altLang="en-US" sz="1400" smtClean="0"/>
            </a:br>
            <a:r>
              <a:rPr lang="en-GB" altLang="en-US" sz="1400" smtClean="0"/>
              <a:t>	DOIs are unique and permanent so you don’t 	need to worry about broken links </a:t>
            </a:r>
          </a:p>
          <a:p>
            <a:pPr eaLnBrk="1" hangingPunct="1">
              <a:spcBef>
                <a:spcPct val="0"/>
              </a:spcBef>
            </a:pPr>
            <a:r>
              <a:rPr lang="en-GB" altLang="en-US" sz="1400" smtClean="0"/>
              <a:t/>
            </a:r>
            <a:br>
              <a:rPr lang="en-GB" altLang="en-US" sz="1400" smtClean="0"/>
            </a:br>
            <a:endParaRPr lang="en-GB" altLang="en-US" sz="1600" smtClean="0"/>
          </a:p>
          <a:p>
            <a:pPr eaLnBrk="1" hangingPunct="1">
              <a:spcBef>
                <a:spcPct val="0"/>
              </a:spcBef>
            </a:pPr>
            <a:endParaRPr lang="en-GB" altLang="en-US" sz="1600" smtClean="0"/>
          </a:p>
          <a:p>
            <a:pPr eaLnBrk="1" hangingPunct="1">
              <a:spcBef>
                <a:spcPct val="0"/>
              </a:spcBef>
            </a:pPr>
            <a:endParaRPr lang="en-GB" altLang="en-US" smtClean="0"/>
          </a:p>
          <a:p>
            <a:pPr eaLnBrk="1" hangingPunct="1">
              <a:spcBef>
                <a:spcPct val="0"/>
              </a:spcBef>
            </a:pPr>
            <a:endParaRPr lang="en-GB" altLang="en-US" smtClean="0"/>
          </a:p>
          <a:p>
            <a:pPr eaLnBrk="1" hangingPunct="1">
              <a:spcBef>
                <a:spcPct val="0"/>
              </a:spcBef>
            </a:pPr>
            <a:r>
              <a:rPr lang="en-GB" altLang="en-US" smtClean="0"/>
              <a:t/>
            </a:r>
            <a:br>
              <a:rPr lang="en-GB" altLang="en-US" smtClean="0"/>
            </a:br>
            <a:endParaRPr lang="en-GB" altLang="en-US" smtClean="0"/>
          </a:p>
          <a:p>
            <a:pPr eaLnBrk="1" hangingPunct="1">
              <a:spcBef>
                <a:spcPct val="0"/>
              </a:spcBef>
            </a:pPr>
            <a:endParaRPr lang="en-GB" altLang="en-US" smtClean="0"/>
          </a:p>
          <a:p>
            <a:pPr eaLnBrk="1" hangingPunct="1">
              <a:spcBef>
                <a:spcPct val="0"/>
              </a:spcBef>
            </a:pPr>
            <a:endParaRPr lang="en-GB" altLang="en-US" smtClean="0"/>
          </a:p>
        </p:txBody>
      </p:sp>
      <p:pic>
        <p:nvPicPr>
          <p:cNvPr id="43012"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19088" y="376555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3" name="Picture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93688" y="4414838"/>
            <a:ext cx="311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46588" y="2794000"/>
            <a:ext cx="4413250" cy="3440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525790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410" name="Title 1"/>
          <p:cNvSpPr>
            <a:spLocks noGrp="1"/>
          </p:cNvSpPr>
          <p:nvPr>
            <p:ph type="title" idx="4294967295"/>
          </p:nvPr>
        </p:nvSpPr>
        <p:spPr>
          <a:xfrm>
            <a:off x="288000" y="637308"/>
            <a:ext cx="6936094" cy="632607"/>
          </a:xfrm>
        </p:spPr>
        <p:txBody>
          <a:bodyPr lIns="91440" tIns="45720" rIns="91440" bIns="45720" anchor="ctr"/>
          <a:lstStyle/>
          <a:p>
            <a:r>
              <a:rPr lang="en-AU" dirty="0"/>
              <a:t>Before you start………….</a:t>
            </a:r>
          </a:p>
        </p:txBody>
      </p:sp>
      <p:sp>
        <p:nvSpPr>
          <p:cNvPr id="273411" name="Content Placeholder 2"/>
          <p:cNvSpPr>
            <a:spLocks noGrp="1"/>
          </p:cNvSpPr>
          <p:nvPr>
            <p:ph idx="4294967295"/>
          </p:nvPr>
        </p:nvSpPr>
        <p:spPr>
          <a:xfrm>
            <a:off x="288000" y="1413164"/>
            <a:ext cx="8572904" cy="4657787"/>
          </a:xfrm>
        </p:spPr>
        <p:txBody>
          <a:bodyPr lIns="91440" rIns="91440" bIns="36000"/>
          <a:lstStyle/>
          <a:p>
            <a:pPr marL="0" indent="0">
              <a:buNone/>
            </a:pPr>
            <a:endParaRPr lang="pl-PL" sz="2800" dirty="0" smtClean="0"/>
          </a:p>
          <a:p>
            <a:pPr marL="0" indent="0">
              <a:buNone/>
            </a:pPr>
            <a:endParaRPr lang="pl-PL" sz="2800" dirty="0" smtClean="0"/>
          </a:p>
          <a:p>
            <a:pPr marL="0" indent="0">
              <a:buNone/>
            </a:pPr>
            <a:r>
              <a:rPr lang="en-AU" sz="2800" dirty="0" smtClean="0"/>
              <a:t>You </a:t>
            </a:r>
            <a:r>
              <a:rPr lang="en-AU" sz="2800" dirty="0"/>
              <a:t>must have a clear topic </a:t>
            </a:r>
            <a:endParaRPr lang="pl-PL" sz="2800" dirty="0" smtClean="0"/>
          </a:p>
          <a:p>
            <a:pPr marL="0" indent="0">
              <a:buNone/>
            </a:pPr>
            <a:r>
              <a:rPr lang="en-AU" sz="2800" dirty="0" smtClean="0"/>
              <a:t>or </a:t>
            </a:r>
            <a:r>
              <a:rPr lang="en-AU" sz="2800" dirty="0"/>
              <a:t>topics to be reviewed, </a:t>
            </a:r>
            <a:endParaRPr lang="pl-PL" sz="2800" dirty="0" smtClean="0"/>
          </a:p>
          <a:p>
            <a:pPr marL="0" indent="0">
              <a:buNone/>
            </a:pPr>
            <a:r>
              <a:rPr lang="en-AU" sz="2800" dirty="0" smtClean="0"/>
              <a:t>what </a:t>
            </a:r>
            <a:r>
              <a:rPr lang="en-AU" sz="2800" dirty="0"/>
              <a:t>is your research </a:t>
            </a:r>
            <a:endParaRPr lang="pl-PL" sz="2800" dirty="0" smtClean="0"/>
          </a:p>
          <a:p>
            <a:pPr marL="0" indent="0">
              <a:buNone/>
            </a:pPr>
            <a:r>
              <a:rPr lang="en-AU" sz="2800" dirty="0" smtClean="0"/>
              <a:t>question</a:t>
            </a:r>
            <a:r>
              <a:rPr lang="en-AU" sz="2800" dirty="0"/>
              <a:t>?</a:t>
            </a:r>
          </a:p>
          <a:p>
            <a:pPr>
              <a:buFontTx/>
              <a:buNone/>
            </a:pPr>
            <a:endParaRPr lang="en-AU" sz="3500" dirty="0"/>
          </a:p>
        </p:txBody>
      </p:sp>
      <p:pic>
        <p:nvPicPr>
          <p:cNvPr id="273413" name="Picture 2" descr="https://www79.secure.griffith.edu.au/oer-images/SRT3/studying/Digital%20521-19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24582" y="2091674"/>
            <a:ext cx="3893969" cy="3034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6118144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16688"/>
            <a:ext cx="6936094" cy="489098"/>
          </a:xfrm>
        </p:spPr>
        <p:txBody>
          <a:bodyPr/>
          <a:lstStyle/>
          <a:p>
            <a:r>
              <a:rPr lang="pl-PL" dirty="0" smtClean="0"/>
              <a:t>Ideas where to start</a:t>
            </a:r>
            <a:endParaRPr lang="en-GB" dirty="0"/>
          </a:p>
        </p:txBody>
      </p:sp>
      <p:sp>
        <p:nvSpPr>
          <p:cNvPr id="3" name="Content Placeholder 2"/>
          <p:cNvSpPr>
            <a:spLocks noGrp="1"/>
          </p:cNvSpPr>
          <p:nvPr>
            <p:ph idx="1"/>
          </p:nvPr>
        </p:nvSpPr>
        <p:spPr>
          <a:xfrm>
            <a:off x="288000" y="1999959"/>
            <a:ext cx="8572904" cy="3954427"/>
          </a:xfrm>
        </p:spPr>
        <p:txBody>
          <a:bodyPr/>
          <a:lstStyle/>
          <a:p>
            <a:r>
              <a:rPr lang="en-GB" dirty="0"/>
              <a:t>As well as ‘traditional’ research…</a:t>
            </a:r>
          </a:p>
          <a:p>
            <a:r>
              <a:rPr lang="en-GB" dirty="0"/>
              <a:t>Are you working on a Doctoral or Master’s thesis?</a:t>
            </a:r>
          </a:p>
          <a:p>
            <a:r>
              <a:rPr lang="en-GB" dirty="0"/>
              <a:t>Have you completed a project which concluded successfully?</a:t>
            </a:r>
          </a:p>
          <a:p>
            <a:r>
              <a:rPr lang="en-GB" dirty="0"/>
              <a:t>Are you wrestling with a problem with no clear solution?</a:t>
            </a:r>
          </a:p>
          <a:p>
            <a:r>
              <a:rPr lang="en-GB" dirty="0"/>
              <a:t>Do you have an opinion or observation on a subject?</a:t>
            </a:r>
          </a:p>
          <a:p>
            <a:r>
              <a:rPr lang="en-GB" dirty="0"/>
              <a:t>Have you given a presentation or conference paper?</a:t>
            </a:r>
          </a:p>
          <a:p>
            <a:r>
              <a:rPr lang="en-GB" dirty="0"/>
              <a:t>If so, you have the basis for a publishable paper</a:t>
            </a:r>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61833618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Rectangle 2"/>
          <p:cNvSpPr>
            <a:spLocks noGrp="1" noChangeArrowheads="1"/>
          </p:cNvSpPr>
          <p:nvPr>
            <p:ph type="title"/>
          </p:nvPr>
        </p:nvSpPr>
        <p:spPr>
          <a:xfrm>
            <a:off x="381000" y="236538"/>
            <a:ext cx="7240588" cy="1014412"/>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We </a:t>
            </a:r>
            <a:r>
              <a:rPr lang="en-GB" dirty="0" smtClean="0"/>
              <a:t>support each stage of higher education</a:t>
            </a:r>
            <a:endParaRPr lang="en-GB" dirty="0"/>
          </a:p>
        </p:txBody>
      </p:sp>
      <p:sp>
        <p:nvSpPr>
          <p:cNvPr id="243715" name="Rectangle 3"/>
          <p:cNvSpPr>
            <a:spLocks noGrp="1" noChangeArrowheads="1"/>
          </p:cNvSpPr>
          <p:nvPr>
            <p:ph type="body" idx="1"/>
          </p:nvPr>
        </p:nvSpPr>
        <p:spPr>
          <a:xfrm>
            <a:off x="381000" y="1676400"/>
            <a:ext cx="8377238" cy="4921250"/>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indent="-341313" algn="just" defTabSz="449263">
              <a:lnSpc>
                <a:spcPct val="90000"/>
              </a:lnSpc>
              <a:spcBef>
                <a:spcPts val="1563"/>
              </a:spcBef>
              <a:buFontTx/>
              <a:buNone/>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endParaRPr lang="en-US" sz="2800" dirty="0">
              <a:latin typeface="Tw Cen MT" pitchFamily="34" charset="0"/>
            </a:endParaRPr>
          </a:p>
          <a:p>
            <a:pPr indent="-341313" algn="just" defTabSz="449263">
              <a:lnSpc>
                <a:spcPct val="90000"/>
              </a:lnSpc>
              <a:spcBef>
                <a:spcPts val="156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smtClean="0">
                <a:latin typeface="Tw Cen MT" pitchFamily="34" charset="0"/>
              </a:rPr>
              <a:t>Supporting students education – high level of subject overviews in</a:t>
            </a:r>
            <a:r>
              <a:rPr lang="pl-PL" sz="2800" dirty="0" smtClean="0">
                <a:latin typeface="Tw Cen MT" pitchFamily="34" charset="0"/>
              </a:rPr>
              <a:t> Oxford Textbooks,                  </a:t>
            </a:r>
            <a:r>
              <a:rPr lang="en-US" sz="2800" dirty="0" smtClean="0">
                <a:latin typeface="Tw Cen MT" pitchFamily="34" charset="0"/>
              </a:rPr>
              <a:t>Oxford Handbooks online and monograph publish</a:t>
            </a:r>
            <a:r>
              <a:rPr lang="pl-PL" sz="2800" dirty="0" smtClean="0">
                <a:latin typeface="Tw Cen MT" pitchFamily="34" charset="0"/>
              </a:rPr>
              <a:t>ed</a:t>
            </a:r>
            <a:r>
              <a:rPr lang="en-US" sz="2800" dirty="0" smtClean="0">
                <a:latin typeface="Tw Cen MT" pitchFamily="34" charset="0"/>
              </a:rPr>
              <a:t> in University Press Scholarship Online</a:t>
            </a:r>
          </a:p>
          <a:p>
            <a:pPr indent="-341313" algn="just" defTabSz="449263">
              <a:lnSpc>
                <a:spcPct val="90000"/>
              </a:lnSpc>
              <a:spcBef>
                <a:spcPts val="156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smtClean="0">
                <a:latin typeface="Tw Cen MT" pitchFamily="34" charset="0"/>
              </a:rPr>
              <a:t>Supporting researchers – Oxford Journals and Archives</a:t>
            </a:r>
          </a:p>
          <a:p>
            <a:pPr indent="-341313" algn="just" defTabSz="449263">
              <a:lnSpc>
                <a:spcPct val="90000"/>
              </a:lnSpc>
              <a:spcBef>
                <a:spcPts val="156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US" sz="2800" dirty="0" smtClean="0">
                <a:latin typeface="Tw Cen MT" pitchFamily="34" charset="0"/>
              </a:rPr>
              <a:t>Supporting publishing possibilities – large varieties of products</a:t>
            </a:r>
          </a:p>
        </p:txBody>
      </p:sp>
      <p:sp>
        <p:nvSpPr>
          <p:cNvPr id="243727" name="WordArt 15"/>
          <p:cNvSpPr>
            <a:spLocks noChangeArrowheads="1" noChangeShapeType="1" noTextEdit="1"/>
          </p:cNvSpPr>
          <p:nvPr/>
        </p:nvSpPr>
        <p:spPr bwMode="auto">
          <a:xfrm>
            <a:off x="539750" y="2060575"/>
            <a:ext cx="1366838" cy="504825"/>
          </a:xfrm>
          <a:prstGeom prst="rect">
            <a:avLst/>
          </a:prstGeom>
          <a:extLst>
            <a:ext uri="{AF507438-7753-43E0-B8FC-AC1667EBCBE1}">
              <a14:hiddenEffects xmlns:a14="http://schemas.microsoft.com/office/drawing/2010/main">
                <a:effectLst/>
              </a14:hiddenEffects>
            </a:ext>
          </a:extLst>
        </p:spPr>
        <p:txBody>
          <a:bodyPr wrap="none" fromWordArt="1">
            <a:prstTxWarp prst="textSlantUp">
              <a:avLst>
                <a:gd name="adj" fmla="val 41194"/>
              </a:avLst>
            </a:prstTxWarp>
          </a:bodyPr>
          <a:lstStyle/>
          <a:p>
            <a:pPr algn="ctr">
              <a:buFontTx/>
              <a:buNone/>
            </a:pPr>
            <a:endParaRPr lang="en-GB" sz="1600" kern="10" dirty="0">
              <a:ln w="9525">
                <a:solidFill>
                  <a:srgbClr val="000000"/>
                </a:solidFill>
                <a:round/>
                <a:headEnd/>
                <a:tailEnd/>
              </a:ln>
              <a:solidFill>
                <a:srgbClr val="000000"/>
              </a:solidFill>
              <a:latin typeface="Arial"/>
              <a:cs typeface="Arial"/>
            </a:endParaRPr>
          </a:p>
        </p:txBody>
      </p:sp>
    </p:spTree>
    <p:extLst>
      <p:ext uri="{BB962C8B-B14F-4D97-AF65-F5344CB8AC3E}">
        <p14:creationId xmlns:p14="http://schemas.microsoft.com/office/powerpoint/2010/main" val="2456919869"/>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60631" y="2254129"/>
            <a:ext cx="7035105" cy="1623357"/>
          </a:xfrm>
        </p:spPr>
        <p:txBody>
          <a:bodyPr>
            <a:noAutofit/>
          </a:bodyPr>
          <a:lstStyle/>
          <a:p>
            <a:pPr marL="0" lvl="0" indent="0" algn="ctr">
              <a:buNone/>
            </a:pPr>
            <a:r>
              <a:rPr lang="en-GB" b="1" dirty="0">
                <a:solidFill>
                  <a:srgbClr val="002147"/>
                </a:solidFill>
                <a:ea typeface="+mj-ea"/>
                <a:cs typeface="Aharoni" pitchFamily="2" charset="-79"/>
              </a:rPr>
              <a:t>Editors are looking for </a:t>
            </a:r>
            <a:r>
              <a:rPr lang="en-GB" b="1" dirty="0">
                <a:solidFill>
                  <a:srgbClr val="FF0000"/>
                </a:solidFill>
                <a:ea typeface="+mj-ea"/>
                <a:cs typeface="Aharoni" pitchFamily="2" charset="-79"/>
              </a:rPr>
              <a:t>“something new and preferably surprising” </a:t>
            </a:r>
            <a:r>
              <a:rPr lang="en-GB" b="1" dirty="0">
                <a:solidFill>
                  <a:srgbClr val="002147"/>
                </a:solidFill>
                <a:ea typeface="+mj-ea"/>
                <a:cs typeface="Aharoni" pitchFamily="2" charset="-79"/>
              </a:rPr>
              <a:t>according to </a:t>
            </a:r>
            <a:r>
              <a:rPr lang="en-GB" b="1" dirty="0" err="1">
                <a:solidFill>
                  <a:srgbClr val="002147"/>
                </a:solidFill>
                <a:ea typeface="+mj-ea"/>
                <a:cs typeface="Aharoni" pitchFamily="2" charset="-79"/>
              </a:rPr>
              <a:t>Dr.</a:t>
            </a:r>
            <a:r>
              <a:rPr lang="en-GB" b="1" dirty="0">
                <a:solidFill>
                  <a:srgbClr val="002147"/>
                </a:solidFill>
                <a:ea typeface="+mj-ea"/>
                <a:cs typeface="Aharoni" pitchFamily="2" charset="-79"/>
              </a:rPr>
              <a:t> Peter Smith, a Cambridge philosopher and former editor of Analysis, the philosophical journal.</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5901" y="3963274"/>
            <a:ext cx="2559063" cy="2676049"/>
          </a:xfrm>
          <a:prstGeom prst="rect">
            <a:avLst/>
          </a:prstGeom>
        </p:spPr>
      </p:pic>
      <p:sp>
        <p:nvSpPr>
          <p:cNvPr id="6" name="Rectangle 5"/>
          <p:cNvSpPr/>
          <p:nvPr/>
        </p:nvSpPr>
        <p:spPr>
          <a:xfrm rot="20578445">
            <a:off x="4387923" y="3811928"/>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7" name="Rectangle 6"/>
          <p:cNvSpPr/>
          <p:nvPr/>
        </p:nvSpPr>
        <p:spPr>
          <a:xfrm rot="317492">
            <a:off x="3011291" y="5468793"/>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8" name="Rectangle 7"/>
          <p:cNvSpPr/>
          <p:nvPr/>
        </p:nvSpPr>
        <p:spPr>
          <a:xfrm rot="417859">
            <a:off x="417932" y="4451955"/>
            <a:ext cx="4258037" cy="769441"/>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4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NEW IDEAS</a:t>
            </a:r>
            <a:endParaRPr lang="en-US" sz="4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46159613"/>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93688" y="277770"/>
            <a:ext cx="6936094" cy="1269916"/>
          </a:xfrm>
        </p:spPr>
        <p:txBody>
          <a:bodyPr>
            <a:normAutofit/>
          </a:bodyPr>
          <a:lstStyle/>
          <a:p>
            <a:r>
              <a:rPr lang="en-GB" sz="3600" dirty="0">
                <a:solidFill>
                  <a:srgbClr val="FF0000"/>
                </a:solidFill>
                <a:latin typeface="+mn-lt"/>
                <a:ea typeface="+mn-ea"/>
                <a:cs typeface="+mn-cs"/>
              </a:rPr>
              <a:t>Be Careful:</a:t>
            </a:r>
          </a:p>
        </p:txBody>
      </p:sp>
      <p:sp>
        <p:nvSpPr>
          <p:cNvPr id="4" name="Rectangle 3"/>
          <p:cNvSpPr/>
          <p:nvPr/>
        </p:nvSpPr>
        <p:spPr>
          <a:xfrm>
            <a:off x="293688" y="2560497"/>
            <a:ext cx="8474348" cy="2554545"/>
          </a:xfrm>
          <a:prstGeom prst="rect">
            <a:avLst/>
          </a:prstGeom>
        </p:spPr>
        <p:txBody>
          <a:bodyPr wrap="square">
            <a:spAutoFit/>
          </a:bodyPr>
          <a:lstStyle/>
          <a:p>
            <a:pPr algn="ctr">
              <a:buFontTx/>
              <a:buNone/>
            </a:pPr>
            <a:r>
              <a:rPr lang="en-AU" sz="3200" b="1" i="1" dirty="0" smtClean="0"/>
              <a:t>There </a:t>
            </a:r>
            <a:r>
              <a:rPr lang="en-AU" sz="3200" b="1" i="1" dirty="0"/>
              <a:t>are 1,000,000’s of published studies.  You need to </a:t>
            </a:r>
            <a:r>
              <a:rPr lang="en-AU" sz="3200" b="1" i="1" dirty="0">
                <a:solidFill>
                  <a:srgbClr val="FF0000"/>
                </a:solidFill>
              </a:rPr>
              <a:t>MASTER</a:t>
            </a:r>
            <a:r>
              <a:rPr lang="en-AU" sz="3200" b="1" i="1" dirty="0"/>
              <a:t> your topic: be aware of works completed by others, updates or/and be ready to answer questions or summarize it. </a:t>
            </a:r>
            <a:endParaRPr lang="en-GB" sz="3200" dirty="0"/>
          </a:p>
        </p:txBody>
      </p:sp>
    </p:spTree>
    <p:extLst>
      <p:ext uri="{BB962C8B-B14F-4D97-AF65-F5344CB8AC3E}">
        <p14:creationId xmlns:p14="http://schemas.microsoft.com/office/powerpoint/2010/main" val="2218759829"/>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Title 1"/>
          <p:cNvSpPr>
            <a:spLocks noGrp="1"/>
          </p:cNvSpPr>
          <p:nvPr>
            <p:ph type="title" idx="4294967295"/>
          </p:nvPr>
        </p:nvSpPr>
        <p:spPr>
          <a:xfrm>
            <a:off x="288000" y="651891"/>
            <a:ext cx="6936094" cy="567309"/>
          </a:xfrm>
        </p:spPr>
        <p:txBody>
          <a:bodyPr lIns="91440" tIns="45720" rIns="91440" bIns="45720" anchor="ctr">
            <a:normAutofit/>
          </a:bodyPr>
          <a:lstStyle/>
          <a:p>
            <a:r>
              <a:rPr lang="en-AU" sz="2800" dirty="0" smtClean="0">
                <a:latin typeface="+mn-lt"/>
                <a:cs typeface="Aharoni" pitchFamily="2" charset="-79"/>
              </a:rPr>
              <a:t>References:</a:t>
            </a:r>
            <a:endParaRPr lang="en-AU" sz="2800" dirty="0">
              <a:latin typeface="+mn-lt"/>
              <a:cs typeface="Aharoni" pitchFamily="2" charset="-79"/>
            </a:endParaRPr>
          </a:p>
        </p:txBody>
      </p:sp>
      <p:sp>
        <p:nvSpPr>
          <p:cNvPr id="276484"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Tx/>
              <a:buNone/>
            </a:pPr>
            <a:endParaRPr lang="en-AU" sz="1000">
              <a:solidFill>
                <a:schemeClr val="bg2"/>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8354" y="2062529"/>
            <a:ext cx="3961837" cy="41483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248" y="2062529"/>
            <a:ext cx="4382730" cy="4148300"/>
          </a:xfrm>
          <a:prstGeom prst="rect">
            <a:avLst/>
          </a:prstGeom>
        </p:spPr>
      </p:pic>
    </p:spTree>
    <p:extLst>
      <p:ext uri="{BB962C8B-B14F-4D97-AF65-F5344CB8AC3E}">
        <p14:creationId xmlns:p14="http://schemas.microsoft.com/office/powerpoint/2010/main" val="1452048037"/>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288000" y="659219"/>
            <a:ext cx="6936094" cy="361508"/>
          </a:xfrm>
        </p:spPr>
        <p:txBody>
          <a:bodyPr>
            <a:normAutofit fontScale="90000"/>
          </a:bodyPr>
          <a:lstStyle/>
          <a:p>
            <a:r>
              <a:rPr lang="en-GB" dirty="0" smtClean="0"/>
              <a:t>Oxford Bibliographies Online</a:t>
            </a:r>
            <a:endParaRPr lang="en-GB" dirty="0"/>
          </a:p>
        </p:txBody>
      </p:sp>
      <p:sp>
        <p:nvSpPr>
          <p:cNvPr id="11" name="Text Placeholder 10"/>
          <p:cNvSpPr>
            <a:spLocks noGrp="1"/>
          </p:cNvSpPr>
          <p:nvPr>
            <p:ph type="body" sz="quarter" idx="14"/>
          </p:nvPr>
        </p:nvSpPr>
        <p:spPr/>
        <p:txBody>
          <a:bodyPr>
            <a:normAutofit/>
          </a:bodyPr>
          <a:lstStyle/>
          <a:p>
            <a:pPr lvl="2">
              <a:lnSpc>
                <a:spcPct val="120000"/>
              </a:lnSpc>
            </a:pPr>
            <a:endParaRPr lang="en-US" dirty="0"/>
          </a:p>
          <a:p>
            <a:pPr lvl="1">
              <a:lnSpc>
                <a:spcPct val="120000"/>
              </a:lnSpc>
            </a:pPr>
            <a:endParaRPr lang="en-US" dirty="0" smtClean="0"/>
          </a:p>
          <a:p>
            <a:pPr>
              <a:lnSpc>
                <a:spcPct val="120000"/>
              </a:lnSpc>
            </a:pPr>
            <a:endParaRPr lang="en-US" dirty="0" smtClean="0"/>
          </a:p>
          <a:p>
            <a:pPr marL="0" indent="0">
              <a:lnSpc>
                <a:spcPct val="120000"/>
              </a:lnSpc>
              <a:buNone/>
            </a:pPr>
            <a:endParaRPr lang="en-US" dirty="0"/>
          </a:p>
        </p:txBody>
      </p:sp>
      <p:sp>
        <p:nvSpPr>
          <p:cNvPr id="12" name="Text Placeholder 4"/>
          <p:cNvSpPr>
            <a:spLocks noGrp="1"/>
          </p:cNvSpPr>
          <p:nvPr>
            <p:ph type="body" sz="quarter" idx="13"/>
          </p:nvPr>
        </p:nvSpPr>
        <p:spPr>
          <a:xfrm>
            <a:off x="287338" y="1269657"/>
            <a:ext cx="6936756" cy="485775"/>
          </a:xfrm>
        </p:spPr>
        <p:txBody>
          <a:bodyPr/>
          <a:lstStyle/>
          <a:p>
            <a:endParaRPr lang="en-GB" dirty="0"/>
          </a:p>
        </p:txBody>
      </p:sp>
      <p:sp>
        <p:nvSpPr>
          <p:cNvPr id="8" name="TextBox 7"/>
          <p:cNvSpPr txBox="1"/>
          <p:nvPr/>
        </p:nvSpPr>
        <p:spPr>
          <a:xfrm>
            <a:off x="450533" y="2110852"/>
            <a:ext cx="5267879" cy="4267322"/>
          </a:xfrm>
          <a:prstGeom prst="rect">
            <a:avLst/>
          </a:prstGeom>
          <a:noFill/>
        </p:spPr>
        <p:txBody>
          <a:bodyPr wrap="square" rtlCol="0">
            <a:spAutoFit/>
          </a:bodyPr>
          <a:lstStyle/>
          <a:p>
            <a:pPr algn="ctr">
              <a:lnSpc>
                <a:spcPct val="90000"/>
              </a:lnSpc>
              <a:spcBef>
                <a:spcPct val="0"/>
              </a:spcBef>
            </a:pPr>
            <a:r>
              <a:rPr lang="en-US" sz="1700" dirty="0">
                <a:cs typeface="Arial" pitchFamily="34" charset="0"/>
              </a:rPr>
              <a:t>OBO is a library of discipline-focused, online guides to the essential literature across a broad range of subject areas.</a:t>
            </a:r>
          </a:p>
          <a:p>
            <a:pPr lvl="0"/>
            <a:endParaRPr lang="en-GB" sz="1700" dirty="0">
              <a:solidFill>
                <a:schemeClr val="tx2"/>
              </a:solidFill>
            </a:endParaRPr>
          </a:p>
          <a:p>
            <a:endParaRPr lang="en-GB" sz="1700" dirty="0">
              <a:solidFill>
                <a:schemeClr val="tx2"/>
              </a:solidFill>
            </a:endParaRPr>
          </a:p>
          <a:p>
            <a:pPr lvl="0"/>
            <a:r>
              <a:rPr lang="en-US" sz="1700" dirty="0">
                <a:cs typeface="Arial" pitchFamily="34" charset="0"/>
              </a:rPr>
              <a:t>Each OBO article, </a:t>
            </a:r>
            <a:r>
              <a:rPr lang="en-US" sz="1700" b="1" dirty="0">
                <a:solidFill>
                  <a:srgbClr val="EC4724"/>
                </a:solidFill>
                <a:cs typeface="Arial" pitchFamily="34" charset="0"/>
              </a:rPr>
              <a:t>written and reviewed by top scholars in the field,</a:t>
            </a:r>
            <a:r>
              <a:rPr lang="en-US" sz="1700" b="1" dirty="0">
                <a:solidFill>
                  <a:srgbClr val="002147"/>
                </a:solidFill>
                <a:cs typeface="Arial" pitchFamily="34" charset="0"/>
              </a:rPr>
              <a:t> </a:t>
            </a:r>
            <a:r>
              <a:rPr lang="en-US" sz="1700" dirty="0">
                <a:cs typeface="Arial" pitchFamily="34" charset="0"/>
              </a:rPr>
              <a:t>is </a:t>
            </a:r>
            <a:r>
              <a:rPr lang="en-US" sz="1700" b="1" dirty="0">
                <a:solidFill>
                  <a:srgbClr val="EC4724"/>
                </a:solidFill>
                <a:cs typeface="Arial" pitchFamily="34" charset="0"/>
              </a:rPr>
              <a:t>rich with citations and annotations, expert recommendations,</a:t>
            </a:r>
            <a:r>
              <a:rPr lang="en-US" sz="1700" b="1" dirty="0">
                <a:solidFill>
                  <a:srgbClr val="002147"/>
                </a:solidFill>
                <a:cs typeface="Arial" pitchFamily="34" charset="0"/>
              </a:rPr>
              <a:t> </a:t>
            </a:r>
            <a:r>
              <a:rPr lang="en-US" sz="1700" dirty="0">
                <a:cs typeface="Arial" pitchFamily="34" charset="0"/>
              </a:rPr>
              <a:t>and</a:t>
            </a:r>
            <a:r>
              <a:rPr lang="en-US" sz="1700" dirty="0">
                <a:solidFill>
                  <a:srgbClr val="002147"/>
                </a:solidFill>
                <a:cs typeface="Arial" pitchFamily="34" charset="0"/>
              </a:rPr>
              <a:t> </a:t>
            </a:r>
            <a:r>
              <a:rPr lang="en-US" sz="1700" b="1" dirty="0">
                <a:solidFill>
                  <a:srgbClr val="EC4724"/>
                </a:solidFill>
                <a:cs typeface="Arial" pitchFamily="34" charset="0"/>
              </a:rPr>
              <a:t>narrative pathways through the most useful and important works on the topic</a:t>
            </a:r>
            <a:r>
              <a:rPr lang="en-US" sz="1700" b="1" dirty="0">
                <a:solidFill>
                  <a:srgbClr val="002147"/>
                </a:solidFill>
                <a:cs typeface="Arial" pitchFamily="34" charset="0"/>
              </a:rPr>
              <a:t> </a:t>
            </a:r>
            <a:r>
              <a:rPr lang="en-US" sz="1700" dirty="0">
                <a:cs typeface="Arial" pitchFamily="34" charset="0"/>
              </a:rPr>
              <a:t>in question.</a:t>
            </a:r>
          </a:p>
          <a:p>
            <a:pPr lvl="0"/>
            <a:endParaRPr lang="en-US" sz="1700" dirty="0">
              <a:solidFill>
                <a:srgbClr val="002147"/>
              </a:solidFill>
              <a:cs typeface="Arial" pitchFamily="34" charset="0"/>
            </a:endParaRPr>
          </a:p>
          <a:p>
            <a:pPr lvl="0">
              <a:spcBef>
                <a:spcPct val="20000"/>
              </a:spcBef>
              <a:buClr>
                <a:srgbClr val="EC4724"/>
              </a:buClr>
              <a:buSzPct val="145000"/>
            </a:pPr>
            <a:r>
              <a:rPr lang="en-US" sz="1700" dirty="0">
                <a:cs typeface="Arial" pitchFamily="34" charset="0"/>
              </a:rPr>
              <a:t>Intuitive linking throughout </a:t>
            </a:r>
            <a:r>
              <a:rPr lang="en-US" sz="1700" b="1" dirty="0">
                <a:solidFill>
                  <a:srgbClr val="EC4724"/>
                </a:solidFill>
                <a:cs typeface="Arial" pitchFamily="34" charset="0"/>
              </a:rPr>
              <a:t>quickly</a:t>
            </a:r>
            <a:r>
              <a:rPr lang="en-US" sz="1700" dirty="0">
                <a:solidFill>
                  <a:srgbClr val="EC4724"/>
                </a:solidFill>
                <a:cs typeface="Arial" pitchFamily="34" charset="0"/>
              </a:rPr>
              <a:t> </a:t>
            </a:r>
            <a:r>
              <a:rPr lang="en-US" sz="1700" b="1" dirty="0">
                <a:solidFill>
                  <a:srgbClr val="EC4724"/>
                </a:solidFill>
                <a:cs typeface="Arial" pitchFamily="34" charset="0"/>
              </a:rPr>
              <a:t>delivers the user from a citation to full-text content</a:t>
            </a:r>
            <a:r>
              <a:rPr lang="en-US" sz="1700" dirty="0">
                <a:solidFill>
                  <a:srgbClr val="EC4724"/>
                </a:solidFill>
                <a:cs typeface="Arial" pitchFamily="34" charset="0"/>
              </a:rPr>
              <a:t>,</a:t>
            </a:r>
            <a:r>
              <a:rPr lang="en-US" sz="1700" dirty="0">
                <a:solidFill>
                  <a:srgbClr val="002147"/>
                </a:solidFill>
                <a:cs typeface="Arial" pitchFamily="34" charset="0"/>
              </a:rPr>
              <a:t> </a:t>
            </a:r>
            <a:r>
              <a:rPr lang="en-US" sz="1700" dirty="0">
                <a:cs typeface="Arial" pitchFamily="34" charset="0"/>
              </a:rPr>
              <a:t>whether online or available through a library’s catalog</a:t>
            </a:r>
            <a:r>
              <a:rPr lang="en-US" dirty="0">
                <a:cs typeface="Arial" pitchFamily="34" charset="0"/>
              </a:rPr>
              <a:t>. </a:t>
            </a:r>
          </a:p>
          <a:p>
            <a:pPr lvl="0"/>
            <a:endParaRPr lang="en-GB" sz="1600" dirty="0">
              <a:solidFill>
                <a:schemeClr val="tx2"/>
              </a:solidFill>
            </a:endParaRPr>
          </a:p>
          <a:p>
            <a:pPr lvl="0"/>
            <a:endParaRPr lang="en-GB" dirty="0" smtClean="0"/>
          </a:p>
        </p:txBody>
      </p:sp>
      <p:sp>
        <p:nvSpPr>
          <p:cNvPr id="18" name="Rectangle 4"/>
          <p:cNvSpPr>
            <a:spLocks noChangeArrowheads="1"/>
          </p:cNvSpPr>
          <p:nvPr/>
        </p:nvSpPr>
        <p:spPr bwMode="auto">
          <a:xfrm>
            <a:off x="5805377" y="2110852"/>
            <a:ext cx="3167925" cy="3460608"/>
          </a:xfrm>
          <a:prstGeom prst="rect">
            <a:avLst/>
          </a:prstGeom>
          <a:solidFill>
            <a:srgbClr val="EC4724"/>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2880" rIns="182880" anchor="ctr"/>
          <a:lstStyle/>
          <a:p>
            <a:pPr algn="r"/>
            <a:r>
              <a:rPr lang="en-US" sz="2000" b="1" dirty="0">
                <a:solidFill>
                  <a:schemeClr val="bg1"/>
                </a:solidFill>
                <a:latin typeface="Calibri" pitchFamily="34" charset="0"/>
              </a:rPr>
              <a:t>“</a:t>
            </a:r>
            <a:r>
              <a:rPr lang="en-US" sz="2000" b="1" i="1" dirty="0">
                <a:solidFill>
                  <a:schemeClr val="bg1"/>
                </a:solidFill>
                <a:latin typeface="Calibri" pitchFamily="34" charset="0"/>
              </a:rPr>
              <a:t>We are drowning in information, while starving for wisdom. The world henceforth will be run by synthesizers, people able to put together the right information at the right time, think critically about it, and make important choices wisely.”</a:t>
            </a:r>
          </a:p>
          <a:p>
            <a:pPr algn="r"/>
            <a:r>
              <a:rPr lang="en-US" sz="2000" dirty="0">
                <a:solidFill>
                  <a:schemeClr val="bg1"/>
                </a:solidFill>
                <a:latin typeface="Calibri" pitchFamily="34" charset="0"/>
              </a:rPr>
              <a:t> </a:t>
            </a:r>
            <a:br>
              <a:rPr lang="en-US" sz="2000" dirty="0">
                <a:solidFill>
                  <a:schemeClr val="bg1"/>
                </a:solidFill>
                <a:latin typeface="Calibri" pitchFamily="34" charset="0"/>
              </a:rPr>
            </a:br>
            <a:r>
              <a:rPr lang="en-US" sz="2000" b="1" dirty="0">
                <a:solidFill>
                  <a:schemeClr val="bg1"/>
                </a:solidFill>
                <a:latin typeface="Calibri" pitchFamily="34" charset="0"/>
              </a:rPr>
              <a:t>—</a:t>
            </a:r>
            <a:r>
              <a:rPr lang="en-US" sz="2000" dirty="0">
                <a:latin typeface="Calibri" pitchFamily="34" charset="0"/>
              </a:rPr>
              <a:t> </a:t>
            </a:r>
            <a:r>
              <a:rPr lang="en-US" sz="2000" b="1" dirty="0">
                <a:solidFill>
                  <a:schemeClr val="bg1"/>
                </a:solidFill>
                <a:latin typeface="Calibri" pitchFamily="34" charset="0"/>
              </a:rPr>
              <a:t>E.O. WILSON</a:t>
            </a:r>
            <a:r>
              <a:rPr lang="en-US" sz="2000" dirty="0">
                <a:latin typeface="Myriad Pro" pitchFamily="34" charset="0"/>
              </a:rPr>
              <a:t> </a:t>
            </a:r>
          </a:p>
        </p:txBody>
      </p:sp>
    </p:spTree>
    <p:extLst>
      <p:ext uri="{BB962C8B-B14F-4D97-AF65-F5344CB8AC3E}">
        <p14:creationId xmlns:p14="http://schemas.microsoft.com/office/powerpoint/2010/main" val="307296878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endParaRPr lang="en-US" dirty="0">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8000" y="2290763"/>
            <a:ext cx="8480036" cy="227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982133" y="999067"/>
            <a:ext cx="4419600" cy="369332"/>
          </a:xfrm>
          <a:prstGeom prst="rect">
            <a:avLst/>
          </a:prstGeom>
          <a:noFill/>
        </p:spPr>
        <p:txBody>
          <a:bodyPr wrap="square" rtlCol="0">
            <a:spAutoFit/>
          </a:bodyPr>
          <a:lstStyle/>
          <a:p>
            <a:r>
              <a:rPr lang="pl-PL" dirty="0" smtClean="0"/>
              <a:t>Our Focus</a:t>
            </a:r>
            <a:endParaRPr lang="en-GB" dirty="0"/>
          </a:p>
        </p:txBody>
      </p:sp>
    </p:spTree>
    <p:extLst>
      <p:ext uri="{BB962C8B-B14F-4D97-AF65-F5344CB8AC3E}">
        <p14:creationId xmlns:p14="http://schemas.microsoft.com/office/powerpoint/2010/main" val="111491906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a:xfrm>
            <a:off x="631099" y="6402360"/>
            <a:ext cx="8136937" cy="365125"/>
          </a:xfrm>
        </p:spPr>
        <p:txBody>
          <a:bodyPr/>
          <a:lstStyle/>
          <a:p>
            <a:endParaRPr lang="en-US" dirty="0">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65</a:t>
            </a:fld>
            <a:endParaRPr lang="en-US">
              <a:solidFill>
                <a:srgbClr val="000000"/>
              </a:solidFill>
            </a:endParaRPr>
          </a:p>
        </p:txBody>
      </p:sp>
      <p:sp>
        <p:nvSpPr>
          <p:cNvPr id="4" name="Rectangle 3"/>
          <p:cNvSpPr/>
          <p:nvPr/>
        </p:nvSpPr>
        <p:spPr>
          <a:xfrm>
            <a:off x="135600" y="2044343"/>
            <a:ext cx="8480036" cy="4431983"/>
          </a:xfrm>
          <a:prstGeom prst="rect">
            <a:avLst/>
          </a:prstGeom>
        </p:spPr>
        <p:txBody>
          <a:bodyPr wrap="square">
            <a:spAutoFit/>
          </a:bodyPr>
          <a:lstStyle/>
          <a:p>
            <a:endParaRPr lang="en-GB" dirty="0" smtClean="0"/>
          </a:p>
          <a:p>
            <a:pPr marL="342900" indent="-342900">
              <a:buFontTx/>
              <a:buChar char="-"/>
            </a:pPr>
            <a:r>
              <a:rPr lang="en-GB" sz="2400" dirty="0" smtClean="0"/>
              <a:t>Identify </a:t>
            </a:r>
            <a:r>
              <a:rPr lang="en-GB" sz="2400" dirty="0"/>
              <a:t>5 top peer refereed academic journals focusing on </a:t>
            </a:r>
            <a:endParaRPr lang="pl-PL" sz="2400" dirty="0"/>
          </a:p>
          <a:p>
            <a:r>
              <a:rPr lang="pl-PL" sz="2400" dirty="0" smtClean="0"/>
              <a:t>    </a:t>
            </a:r>
            <a:r>
              <a:rPr lang="en-GB" sz="2400" dirty="0" smtClean="0"/>
              <a:t>your </a:t>
            </a:r>
            <a:r>
              <a:rPr lang="en-GB" sz="2400" dirty="0"/>
              <a:t>specific subject </a:t>
            </a:r>
          </a:p>
          <a:p>
            <a:pPr marL="342900" indent="-342900">
              <a:buFontTx/>
              <a:buChar char="-"/>
            </a:pPr>
            <a:r>
              <a:rPr lang="en-GB" sz="2400" dirty="0" smtClean="0"/>
              <a:t>Identify </a:t>
            </a:r>
            <a:r>
              <a:rPr lang="en-GB" sz="2400" dirty="0"/>
              <a:t>5 top internationally recognized books or collective </a:t>
            </a:r>
            <a:r>
              <a:rPr lang="pl-PL" sz="2400" dirty="0" smtClean="0"/>
              <a:t> </a:t>
            </a:r>
          </a:p>
          <a:p>
            <a:r>
              <a:rPr lang="pl-PL" sz="2400" dirty="0"/>
              <a:t> </a:t>
            </a:r>
            <a:r>
              <a:rPr lang="pl-PL" sz="2400" dirty="0" smtClean="0"/>
              <a:t>   </a:t>
            </a:r>
            <a:r>
              <a:rPr lang="en-GB" sz="2400" dirty="0" smtClean="0"/>
              <a:t>works </a:t>
            </a:r>
            <a:r>
              <a:rPr lang="en-GB" sz="2400" dirty="0"/>
              <a:t>on your specific subject </a:t>
            </a:r>
          </a:p>
          <a:p>
            <a:pPr marL="342900" indent="-342900">
              <a:buFontTx/>
              <a:buChar char="-"/>
            </a:pPr>
            <a:r>
              <a:rPr lang="en-GB" sz="2400" dirty="0" smtClean="0"/>
              <a:t>Identify </a:t>
            </a:r>
            <a:r>
              <a:rPr lang="en-GB" sz="2400" dirty="0"/>
              <a:t>5 top academic research centres specializing in </a:t>
            </a:r>
            <a:endParaRPr lang="pl-PL" sz="2400" dirty="0" smtClean="0"/>
          </a:p>
          <a:p>
            <a:r>
              <a:rPr lang="pl-PL" sz="2400" dirty="0"/>
              <a:t> </a:t>
            </a:r>
            <a:r>
              <a:rPr lang="pl-PL" sz="2400" dirty="0" smtClean="0"/>
              <a:t>   </a:t>
            </a:r>
            <a:r>
              <a:rPr lang="en-GB" sz="2400" dirty="0" smtClean="0"/>
              <a:t>your </a:t>
            </a:r>
            <a:r>
              <a:rPr lang="en-GB" sz="2400" dirty="0"/>
              <a:t>subject </a:t>
            </a:r>
          </a:p>
          <a:p>
            <a:pPr marL="342900" indent="-342900">
              <a:buFontTx/>
              <a:buChar char="-"/>
            </a:pPr>
            <a:r>
              <a:rPr lang="en-GB" sz="2400" dirty="0" smtClean="0"/>
              <a:t>Identify </a:t>
            </a:r>
            <a:r>
              <a:rPr lang="en-GB" sz="2400" dirty="0"/>
              <a:t>5 most renowned professors in your narrow field </a:t>
            </a:r>
            <a:endParaRPr lang="pl-PL" sz="2400" dirty="0" smtClean="0"/>
          </a:p>
          <a:p>
            <a:r>
              <a:rPr lang="pl-PL" sz="2400" dirty="0"/>
              <a:t> </a:t>
            </a:r>
            <a:r>
              <a:rPr lang="pl-PL" sz="2400" dirty="0" smtClean="0"/>
              <a:t>   </a:t>
            </a:r>
            <a:r>
              <a:rPr lang="en-GB" sz="2400" dirty="0" smtClean="0"/>
              <a:t>(„</a:t>
            </a:r>
            <a:r>
              <a:rPr lang="en-GB" sz="2400" dirty="0"/>
              <a:t>gurus”) </a:t>
            </a:r>
          </a:p>
          <a:p>
            <a:pPr marL="342900" indent="-342900">
              <a:buFontTx/>
              <a:buChar char="-"/>
            </a:pPr>
            <a:r>
              <a:rPr lang="en-GB" sz="2400" dirty="0" smtClean="0"/>
              <a:t>Identify </a:t>
            </a:r>
            <a:r>
              <a:rPr lang="en-GB" sz="2400" dirty="0"/>
              <a:t>5 top regular international academic conferences </a:t>
            </a:r>
            <a:endParaRPr lang="pl-PL" sz="2400" dirty="0" smtClean="0"/>
          </a:p>
          <a:p>
            <a:r>
              <a:rPr lang="pl-PL" sz="2400" dirty="0"/>
              <a:t> </a:t>
            </a:r>
            <a:r>
              <a:rPr lang="pl-PL" sz="2400" dirty="0" smtClean="0"/>
              <a:t>   </a:t>
            </a:r>
            <a:r>
              <a:rPr lang="en-GB" sz="2400" dirty="0" smtClean="0"/>
              <a:t>covering </a:t>
            </a:r>
            <a:r>
              <a:rPr lang="en-GB" sz="2400" dirty="0"/>
              <a:t>your subject </a:t>
            </a:r>
          </a:p>
          <a:p>
            <a:endParaRPr lang="en-GB" sz="2400" dirty="0"/>
          </a:p>
        </p:txBody>
      </p:sp>
      <p:sp>
        <p:nvSpPr>
          <p:cNvPr id="5" name="TextBox 4"/>
          <p:cNvSpPr txBox="1"/>
          <p:nvPr/>
        </p:nvSpPr>
        <p:spPr>
          <a:xfrm>
            <a:off x="288000" y="504911"/>
            <a:ext cx="6874800" cy="1231106"/>
          </a:xfrm>
          <a:prstGeom prst="rect">
            <a:avLst/>
          </a:prstGeom>
          <a:noFill/>
        </p:spPr>
        <p:txBody>
          <a:bodyPr wrap="square" rtlCol="0">
            <a:spAutoFit/>
          </a:bodyPr>
          <a:lstStyle/>
          <a:p>
            <a:endParaRPr lang="en-GB" dirty="0"/>
          </a:p>
          <a:p>
            <a:r>
              <a:rPr lang="en-GB" sz="2800" b="1" dirty="0"/>
              <a:t>Initial literature review: The 5 X 5 principle </a:t>
            </a:r>
            <a:endParaRPr lang="en-GB" sz="2800" dirty="0"/>
          </a:p>
        </p:txBody>
      </p:sp>
    </p:spTree>
    <p:extLst>
      <p:ext uri="{BB962C8B-B14F-4D97-AF65-F5344CB8AC3E}">
        <p14:creationId xmlns:p14="http://schemas.microsoft.com/office/powerpoint/2010/main" val="1063510253"/>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Title 1"/>
          <p:cNvSpPr>
            <a:spLocks noGrp="1"/>
          </p:cNvSpPr>
          <p:nvPr>
            <p:ph type="title" idx="4294967295"/>
          </p:nvPr>
        </p:nvSpPr>
        <p:spPr>
          <a:xfrm>
            <a:off x="288000" y="592667"/>
            <a:ext cx="6936094" cy="1083733"/>
          </a:xfrm>
        </p:spPr>
        <p:txBody>
          <a:bodyPr lIns="91440" tIns="45720" rIns="91440" bIns="45720" anchor="ctr">
            <a:normAutofit/>
          </a:bodyPr>
          <a:lstStyle/>
          <a:p>
            <a:r>
              <a:rPr lang="en-AU" dirty="0"/>
              <a:t>Think of a literature review as </a:t>
            </a:r>
            <a:r>
              <a:rPr lang="en-AU" dirty="0" smtClean="0"/>
              <a:t>a</a:t>
            </a:r>
            <a:r>
              <a:rPr lang="pl-PL" dirty="0" smtClean="0"/>
              <a:t/>
            </a:r>
            <a:br>
              <a:rPr lang="pl-PL" dirty="0" smtClean="0"/>
            </a:br>
            <a:r>
              <a:rPr lang="en-AU" dirty="0" smtClean="0"/>
              <a:t> </a:t>
            </a:r>
            <a:r>
              <a:rPr lang="en-AU" dirty="0"/>
              <a:t>jigsaw puzzle</a:t>
            </a:r>
          </a:p>
        </p:txBody>
      </p:sp>
      <p:sp>
        <p:nvSpPr>
          <p:cNvPr id="278531" name="Footer Placeholder 3"/>
          <p:cNvSpPr txBox="1">
            <a:spLocks noGrp="1"/>
          </p:cNvSpPr>
          <p:nvPr/>
        </p:nvSpPr>
        <p:spPr bwMode="auto">
          <a:xfrm>
            <a:off x="827088" y="6481763"/>
            <a:ext cx="792162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0"/>
              </a:spcBef>
              <a:defRPr>
                <a:solidFill>
                  <a:schemeClr val="tx1"/>
                </a:solidFill>
                <a:latin typeface="Arial" charset="0"/>
              </a:defRPr>
            </a:lvl1pPr>
            <a:lvl2pPr marL="742950" indent="-285750">
              <a:spcBef>
                <a:spcPct val="0"/>
              </a:spcBef>
              <a:defRPr>
                <a:solidFill>
                  <a:schemeClr val="tx1"/>
                </a:solidFill>
                <a:latin typeface="Arial" charset="0"/>
              </a:defRPr>
            </a:lvl2pPr>
            <a:lvl3pPr marL="1143000" indent="-228600">
              <a:spcBef>
                <a:spcPct val="0"/>
              </a:spcBef>
              <a:defRPr>
                <a:solidFill>
                  <a:schemeClr val="tx1"/>
                </a:solidFill>
                <a:latin typeface="Arial" charset="0"/>
              </a:defRPr>
            </a:lvl3pPr>
            <a:lvl4pPr marL="1600200" indent="-228600">
              <a:spcBef>
                <a:spcPct val="0"/>
              </a:spcBef>
              <a:defRPr>
                <a:solidFill>
                  <a:schemeClr val="tx1"/>
                </a:solidFill>
                <a:latin typeface="Arial" charset="0"/>
              </a:defRPr>
            </a:lvl4pPr>
            <a:lvl5pPr marL="2057400" indent="-228600">
              <a:spcBef>
                <a:spcPct val="0"/>
              </a:spcBef>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buFontTx/>
              <a:buNone/>
            </a:pPr>
            <a:endParaRPr lang="en-AU" sz="1000">
              <a:solidFill>
                <a:schemeClr val="bg2"/>
              </a:solidFill>
            </a:endParaRPr>
          </a:p>
        </p:txBody>
      </p:sp>
      <p:pic>
        <p:nvPicPr>
          <p:cNvPr id="278532" name="Picture 2" descr="https://www79.secure.griffith.edu.au/oer-images/SRT3/jigsaw/iStock_000002515017Small.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1055688" y="2489201"/>
            <a:ext cx="6397625" cy="3488266"/>
          </a:xfrm>
        </p:spPr>
      </p:pic>
    </p:spTree>
    <p:extLst>
      <p:ext uri="{BB962C8B-B14F-4D97-AF65-F5344CB8AC3E}">
        <p14:creationId xmlns:p14="http://schemas.microsoft.com/office/powerpoint/2010/main" val="1556876945"/>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51356" y="2320893"/>
            <a:ext cx="3427049" cy="3418481"/>
          </a:xfrm>
          <a:prstGeom prst="rect">
            <a:avLst/>
          </a:prstGeom>
        </p:spPr>
      </p:pic>
      <p:sp>
        <p:nvSpPr>
          <p:cNvPr id="5" name="TextBox 4"/>
          <p:cNvSpPr txBox="1"/>
          <p:nvPr/>
        </p:nvSpPr>
        <p:spPr>
          <a:xfrm>
            <a:off x="434142" y="703721"/>
            <a:ext cx="6768751" cy="523220"/>
          </a:xfrm>
          <a:prstGeom prst="rect">
            <a:avLst/>
          </a:prstGeom>
          <a:noFill/>
        </p:spPr>
        <p:txBody>
          <a:bodyPr wrap="square" rtlCol="0">
            <a:spAutoFit/>
          </a:bodyPr>
          <a:lstStyle/>
          <a:p>
            <a:r>
              <a:rPr lang="en-GB" sz="2800" b="1" dirty="0" smtClean="0">
                <a:cs typeface="Aharoni" pitchFamily="2" charset="-79"/>
              </a:rPr>
              <a:t>Which journal to go for?</a:t>
            </a:r>
            <a:endParaRPr lang="en-GB" sz="2800" b="1" dirty="0">
              <a:cs typeface="Aharoni" pitchFamily="2" charset="-79"/>
            </a:endParaRPr>
          </a:p>
        </p:txBody>
      </p:sp>
    </p:spTree>
    <p:extLst>
      <p:ext uri="{BB962C8B-B14F-4D97-AF65-F5344CB8AC3E}">
        <p14:creationId xmlns:p14="http://schemas.microsoft.com/office/powerpoint/2010/main" val="331810222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95288" y="776293"/>
            <a:ext cx="6769100" cy="578374"/>
          </a:xfrm>
        </p:spPr>
        <p:txBody>
          <a:bodyPr>
            <a:normAutofit/>
          </a:bodyPr>
          <a:lstStyle/>
          <a:p>
            <a:r>
              <a:rPr lang="en-GB" sz="2800" dirty="0" smtClean="0">
                <a:latin typeface="+mn-lt"/>
                <a:cs typeface="Aharoni" pitchFamily="2" charset="-79"/>
              </a:rPr>
              <a:t>Criteria You Might Look At:</a:t>
            </a:r>
            <a:endParaRPr lang="en-US" sz="2800" dirty="0">
              <a:latin typeface="+mn-lt"/>
              <a:cs typeface="Aharoni" pitchFamily="2" charset="-79"/>
            </a:endParaRPr>
          </a:p>
        </p:txBody>
      </p:sp>
      <p:sp>
        <p:nvSpPr>
          <p:cNvPr id="166915" name="Rectangle 3"/>
          <p:cNvSpPr>
            <a:spLocks noGrp="1" noChangeArrowheads="1"/>
          </p:cNvSpPr>
          <p:nvPr>
            <p:ph type="body" idx="1"/>
          </p:nvPr>
        </p:nvSpPr>
        <p:spPr>
          <a:xfrm>
            <a:off x="395288" y="2274888"/>
            <a:ext cx="8226425" cy="4311650"/>
          </a:xfrm>
        </p:spPr>
        <p:txBody>
          <a:bodyPr>
            <a:normAutofit/>
          </a:bodyPr>
          <a:lstStyle/>
          <a:p>
            <a:pPr>
              <a:buFont typeface="Arial" pitchFamily="34" charset="0"/>
              <a:buChar char="•"/>
            </a:pPr>
            <a:r>
              <a:rPr lang="en-US" dirty="0" smtClean="0">
                <a:solidFill>
                  <a:srgbClr val="002147"/>
                </a:solidFill>
              </a:rPr>
              <a:t>Rankings (example Thomson Reuters Impact factors; the Association of Business Schools ABS etc.)</a:t>
            </a:r>
          </a:p>
          <a:p>
            <a:pPr marL="0" indent="0">
              <a:buNone/>
            </a:pPr>
            <a:endParaRPr lang="en-US" dirty="0" smtClean="0">
              <a:solidFill>
                <a:srgbClr val="002147"/>
              </a:solidFill>
            </a:endParaRPr>
          </a:p>
          <a:p>
            <a:endParaRPr lang="en-US" dirty="0">
              <a:solidFill>
                <a:srgbClr val="002147"/>
              </a:solidFill>
            </a:endParaRPr>
          </a:p>
        </p:txBody>
      </p:sp>
    </p:spTree>
    <p:extLst>
      <p:ext uri="{BB962C8B-B14F-4D97-AF65-F5344CB8AC3E}">
        <p14:creationId xmlns:p14="http://schemas.microsoft.com/office/powerpoint/2010/main" val="773790941"/>
      </p:ext>
    </p:extLst>
  </p:cSld>
  <p:clrMapOvr>
    <a:masterClrMapping/>
  </p:clrMapOvr>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5" name="Title 2"/>
          <p:cNvSpPr>
            <a:spLocks/>
          </p:cNvSpPr>
          <p:nvPr/>
        </p:nvSpPr>
        <p:spPr bwMode="auto">
          <a:xfrm>
            <a:off x="258763" y="574158"/>
            <a:ext cx="6937375" cy="51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p>
            <a:pPr defTabSz="457200"/>
            <a:r>
              <a:rPr lang="en-GB" sz="2600" dirty="0">
                <a:solidFill>
                  <a:srgbClr val="747679"/>
                </a:solidFill>
              </a:rPr>
              <a:t>OUP Journals</a:t>
            </a:r>
          </a:p>
        </p:txBody>
      </p:sp>
      <p:sp>
        <p:nvSpPr>
          <p:cNvPr id="3076" name="Title 2"/>
          <p:cNvSpPr>
            <a:spLocks/>
          </p:cNvSpPr>
          <p:nvPr/>
        </p:nvSpPr>
        <p:spPr bwMode="auto">
          <a:xfrm>
            <a:off x="287338" y="668338"/>
            <a:ext cx="6937375"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p>
            <a:pPr defTabSz="457200"/>
            <a:r>
              <a:rPr lang="en-GB" sz="2800" dirty="0"/>
              <a:t>Impact Factor Improvement, </a:t>
            </a:r>
            <a:r>
              <a:rPr lang="en-GB" sz="2800" dirty="0" smtClean="0"/>
              <a:t>201</a:t>
            </a:r>
            <a:r>
              <a:rPr lang="pl-PL" sz="2800" dirty="0" smtClean="0"/>
              <a:t>2</a:t>
            </a:r>
            <a:endParaRPr lang="en-GB" sz="2800"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177" y="2232614"/>
            <a:ext cx="7325832" cy="337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6495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8"/>
          <p:cNvSpPr txBox="1">
            <a:spLocks/>
          </p:cNvSpPr>
          <p:nvPr/>
        </p:nvSpPr>
        <p:spPr>
          <a:xfrm>
            <a:off x="368902" y="-596942"/>
            <a:ext cx="6936094" cy="1269916"/>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smtClean="0"/>
              <a:t>Presentation Outline</a:t>
            </a:r>
            <a:endParaRPr lang="en-US" dirty="0"/>
          </a:p>
        </p:txBody>
      </p:sp>
      <p:sp>
        <p:nvSpPr>
          <p:cNvPr id="7" name="Title 8"/>
          <p:cNvSpPr txBox="1">
            <a:spLocks/>
          </p:cNvSpPr>
          <p:nvPr/>
        </p:nvSpPr>
        <p:spPr>
          <a:xfrm>
            <a:off x="316254" y="879636"/>
            <a:ext cx="6589128" cy="977739"/>
          </a:xfrm>
          <a:prstGeom prst="rect">
            <a:avLst/>
          </a:prstGeom>
        </p:spPr>
        <p:txBody>
          <a:bodyPr vert="horz" lIns="0" tIns="0" rIns="0" bIns="0" rtlCol="0" anchor="t" anchorCtr="0">
            <a:normAutofit/>
          </a:bodyPr>
          <a:lstStyle>
            <a:lvl1pPr algn="l" defTabSz="457200" rtl="0" eaLnBrk="1" latinLnBrk="0" hangingPunct="1">
              <a:spcBef>
                <a:spcPct val="0"/>
              </a:spcBef>
              <a:buNone/>
              <a:defRPr sz="2600" b="1" kern="1200">
                <a:solidFill>
                  <a:srgbClr val="002147"/>
                </a:solidFill>
                <a:latin typeface="+mj-lt"/>
                <a:ea typeface="+mj-ea"/>
                <a:cs typeface="+mj-cs"/>
              </a:defRPr>
            </a:lvl1pPr>
          </a:lstStyle>
          <a:p>
            <a:r>
              <a:rPr lang="en-US" dirty="0" smtClean="0"/>
              <a:t>Online Dictionaries</a:t>
            </a:r>
          </a:p>
        </p:txBody>
      </p:sp>
      <p:pic>
        <p:nvPicPr>
          <p:cNvPr id="1026" name="Picture 2" descr="Oxford Words Blog">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62148" y="4692742"/>
            <a:ext cx="1733670" cy="9583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OED Onlin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9928" y="4692741"/>
            <a:ext cx="1714500"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Oxford Language Dictionaries Online">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05382" y="4619516"/>
            <a:ext cx="1822982" cy="101276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Oxford Dictionaries Pro">
            <a:hlinkClick r:id="rId9"/>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580120" y="4679784"/>
            <a:ext cx="1714500" cy="95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28236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2"/>
          <p:cNvSpPr>
            <a:spLocks noGrp="1" noChangeArrowheads="1"/>
          </p:cNvSpPr>
          <p:nvPr>
            <p:ph type="title"/>
          </p:nvPr>
        </p:nvSpPr>
        <p:spPr>
          <a:xfrm>
            <a:off x="395288" y="776293"/>
            <a:ext cx="6769100" cy="578374"/>
          </a:xfrm>
        </p:spPr>
        <p:txBody>
          <a:bodyPr>
            <a:normAutofit/>
          </a:bodyPr>
          <a:lstStyle/>
          <a:p>
            <a:r>
              <a:rPr lang="en-GB" sz="2800" dirty="0" smtClean="0">
                <a:latin typeface="+mn-lt"/>
                <a:cs typeface="Aharoni" pitchFamily="2" charset="-79"/>
              </a:rPr>
              <a:t>Criteria You Might Look At:</a:t>
            </a:r>
            <a:endParaRPr lang="en-US" sz="2800" dirty="0">
              <a:latin typeface="+mn-lt"/>
              <a:cs typeface="Aharoni" pitchFamily="2" charset="-79"/>
            </a:endParaRPr>
          </a:p>
        </p:txBody>
      </p:sp>
      <p:sp>
        <p:nvSpPr>
          <p:cNvPr id="166915" name="Rectangle 3"/>
          <p:cNvSpPr>
            <a:spLocks noGrp="1" noChangeArrowheads="1"/>
          </p:cNvSpPr>
          <p:nvPr>
            <p:ph type="body" idx="1"/>
          </p:nvPr>
        </p:nvSpPr>
        <p:spPr>
          <a:xfrm>
            <a:off x="395288" y="2274888"/>
            <a:ext cx="8226425" cy="4311650"/>
          </a:xfrm>
        </p:spPr>
        <p:txBody>
          <a:bodyPr>
            <a:normAutofit/>
          </a:bodyPr>
          <a:lstStyle/>
          <a:p>
            <a:pPr>
              <a:buFont typeface="Arial" pitchFamily="34" charset="0"/>
              <a:buChar char="•"/>
            </a:pPr>
            <a:r>
              <a:rPr lang="en-US" dirty="0" smtClean="0">
                <a:solidFill>
                  <a:srgbClr val="002147"/>
                </a:solidFill>
              </a:rPr>
              <a:t>Rankings (example Thomson Reuters Impact factors; the Association of Business Schools ABS etc.)</a:t>
            </a:r>
            <a:endParaRPr lang="pl-PL" dirty="0" smtClean="0">
              <a:solidFill>
                <a:srgbClr val="002147"/>
              </a:solidFill>
            </a:endParaRPr>
          </a:p>
          <a:p>
            <a:pPr>
              <a:buFont typeface="Arial" pitchFamily="34" charset="0"/>
              <a:buChar char="•"/>
            </a:pPr>
            <a:r>
              <a:rPr lang="en-US" dirty="0">
                <a:solidFill>
                  <a:srgbClr val="002147"/>
                </a:solidFill>
              </a:rPr>
              <a:t>Number of downloads (utility)</a:t>
            </a:r>
          </a:p>
          <a:p>
            <a:pPr>
              <a:buFont typeface="Arial" pitchFamily="34" charset="0"/>
              <a:buChar char="•"/>
            </a:pPr>
            <a:r>
              <a:rPr lang="en-US" dirty="0">
                <a:solidFill>
                  <a:srgbClr val="002147"/>
                </a:solidFill>
              </a:rPr>
              <a:t>Dissemination of journal (where it is read)</a:t>
            </a:r>
          </a:p>
          <a:p>
            <a:pPr>
              <a:buFont typeface="Arial" pitchFamily="34" charset="0"/>
              <a:buChar char="•"/>
            </a:pPr>
            <a:r>
              <a:rPr lang="en-US" dirty="0">
                <a:solidFill>
                  <a:srgbClr val="002147"/>
                </a:solidFill>
              </a:rPr>
              <a:t>Links to societies/associations</a:t>
            </a:r>
          </a:p>
          <a:p>
            <a:pPr>
              <a:buFont typeface="Arial" pitchFamily="34" charset="0"/>
              <a:buChar char="•"/>
            </a:pPr>
            <a:r>
              <a:rPr lang="en-US" dirty="0">
                <a:solidFill>
                  <a:srgbClr val="002147"/>
                </a:solidFill>
              </a:rPr>
              <a:t>Relevance of content and publishing ethos</a:t>
            </a:r>
          </a:p>
          <a:p>
            <a:pPr>
              <a:buFont typeface="Arial" pitchFamily="34" charset="0"/>
              <a:buChar char="•"/>
            </a:pPr>
            <a:r>
              <a:rPr lang="en-US" dirty="0">
                <a:solidFill>
                  <a:srgbClr val="002147"/>
                </a:solidFill>
              </a:rPr>
              <a:t>International</a:t>
            </a:r>
          </a:p>
          <a:p>
            <a:endParaRPr lang="en-US" dirty="0" smtClean="0">
              <a:solidFill>
                <a:srgbClr val="002147"/>
              </a:solidFill>
            </a:endParaRPr>
          </a:p>
          <a:p>
            <a:endParaRPr lang="en-US" dirty="0">
              <a:solidFill>
                <a:srgbClr val="002147"/>
              </a:solidFill>
            </a:endParaRPr>
          </a:p>
        </p:txBody>
      </p:sp>
    </p:spTree>
    <p:extLst>
      <p:ext uri="{BB962C8B-B14F-4D97-AF65-F5344CB8AC3E}">
        <p14:creationId xmlns:p14="http://schemas.microsoft.com/office/powerpoint/2010/main" val="266776430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66915">
                                            <p:txEl>
                                              <p:pRg st="0" end="0"/>
                                            </p:txEl>
                                          </p:spTgt>
                                        </p:tgtEl>
                                        <p:attrNameLst>
                                          <p:attrName>style.visibility</p:attrName>
                                        </p:attrNameLst>
                                      </p:cBhvr>
                                      <p:to>
                                        <p:strVal val="visible"/>
                                      </p:to>
                                    </p:set>
                                    <p:animEffect transition="in" filter="wipe(down)">
                                      <p:cBhvr>
                                        <p:cTn id="7" dur="580">
                                          <p:stCondLst>
                                            <p:cond delay="0"/>
                                          </p:stCondLst>
                                        </p:cTn>
                                        <p:tgtEl>
                                          <p:spTgt spid="166915">
                                            <p:txEl>
                                              <p:pRg st="0" end="0"/>
                                            </p:txEl>
                                          </p:spTgt>
                                        </p:tgtEl>
                                      </p:cBhvr>
                                    </p:animEffect>
                                    <p:anim calcmode="lin" valueType="num">
                                      <p:cBhvr>
                                        <p:cTn id="8" dur="1822" tmFilter="0,0; 0.14,0.36; 0.43,0.73; 0.71,0.91; 1.0,1.0">
                                          <p:stCondLst>
                                            <p:cond delay="0"/>
                                          </p:stCondLst>
                                        </p:cTn>
                                        <p:tgtEl>
                                          <p:spTgt spid="166915">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66915">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66915">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66915">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66915">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166915">
                                            <p:txEl>
                                              <p:pRg st="0" end="0"/>
                                            </p:txEl>
                                          </p:spTgt>
                                        </p:tgtEl>
                                      </p:cBhvr>
                                      <p:to x="100000" y="60000"/>
                                    </p:animScale>
                                    <p:animScale>
                                      <p:cBhvr>
                                        <p:cTn id="14" dur="166" decel="50000">
                                          <p:stCondLst>
                                            <p:cond delay="676"/>
                                          </p:stCondLst>
                                        </p:cTn>
                                        <p:tgtEl>
                                          <p:spTgt spid="166915">
                                            <p:txEl>
                                              <p:pRg st="0" end="0"/>
                                            </p:txEl>
                                          </p:spTgt>
                                        </p:tgtEl>
                                      </p:cBhvr>
                                      <p:to x="100000" y="100000"/>
                                    </p:animScale>
                                    <p:animScale>
                                      <p:cBhvr>
                                        <p:cTn id="15" dur="26">
                                          <p:stCondLst>
                                            <p:cond delay="1312"/>
                                          </p:stCondLst>
                                        </p:cTn>
                                        <p:tgtEl>
                                          <p:spTgt spid="166915">
                                            <p:txEl>
                                              <p:pRg st="0" end="0"/>
                                            </p:txEl>
                                          </p:spTgt>
                                        </p:tgtEl>
                                      </p:cBhvr>
                                      <p:to x="100000" y="80000"/>
                                    </p:animScale>
                                    <p:animScale>
                                      <p:cBhvr>
                                        <p:cTn id="16" dur="166" decel="50000">
                                          <p:stCondLst>
                                            <p:cond delay="1338"/>
                                          </p:stCondLst>
                                        </p:cTn>
                                        <p:tgtEl>
                                          <p:spTgt spid="166915">
                                            <p:txEl>
                                              <p:pRg st="0" end="0"/>
                                            </p:txEl>
                                          </p:spTgt>
                                        </p:tgtEl>
                                      </p:cBhvr>
                                      <p:to x="100000" y="100000"/>
                                    </p:animScale>
                                    <p:animScale>
                                      <p:cBhvr>
                                        <p:cTn id="17" dur="26">
                                          <p:stCondLst>
                                            <p:cond delay="1642"/>
                                          </p:stCondLst>
                                        </p:cTn>
                                        <p:tgtEl>
                                          <p:spTgt spid="166915">
                                            <p:txEl>
                                              <p:pRg st="0" end="0"/>
                                            </p:txEl>
                                          </p:spTgt>
                                        </p:tgtEl>
                                      </p:cBhvr>
                                      <p:to x="100000" y="90000"/>
                                    </p:animScale>
                                    <p:animScale>
                                      <p:cBhvr>
                                        <p:cTn id="18" dur="166" decel="50000">
                                          <p:stCondLst>
                                            <p:cond delay="1668"/>
                                          </p:stCondLst>
                                        </p:cTn>
                                        <p:tgtEl>
                                          <p:spTgt spid="166915">
                                            <p:txEl>
                                              <p:pRg st="0" end="0"/>
                                            </p:txEl>
                                          </p:spTgt>
                                        </p:tgtEl>
                                      </p:cBhvr>
                                      <p:to x="100000" y="100000"/>
                                    </p:animScale>
                                    <p:animScale>
                                      <p:cBhvr>
                                        <p:cTn id="19" dur="26">
                                          <p:stCondLst>
                                            <p:cond delay="1808"/>
                                          </p:stCondLst>
                                        </p:cTn>
                                        <p:tgtEl>
                                          <p:spTgt spid="166915">
                                            <p:txEl>
                                              <p:pRg st="0" end="0"/>
                                            </p:txEl>
                                          </p:spTgt>
                                        </p:tgtEl>
                                      </p:cBhvr>
                                      <p:to x="100000" y="95000"/>
                                    </p:animScale>
                                    <p:animScale>
                                      <p:cBhvr>
                                        <p:cTn id="20" dur="166" decel="50000">
                                          <p:stCondLst>
                                            <p:cond delay="1834"/>
                                          </p:stCondLst>
                                        </p:cTn>
                                        <p:tgtEl>
                                          <p:spTgt spid="166915">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6915">
                                            <p:txEl>
                                              <p:pRg st="1" end="1"/>
                                            </p:txEl>
                                          </p:spTgt>
                                        </p:tgtEl>
                                        <p:attrNameLst>
                                          <p:attrName>style.visibility</p:attrName>
                                        </p:attrNameLst>
                                      </p:cBhvr>
                                      <p:to>
                                        <p:strVal val="visible"/>
                                      </p:to>
                                    </p:set>
                                    <p:animEffect transition="in" filter="wipe(down)">
                                      <p:cBhvr>
                                        <p:cTn id="25" dur="580">
                                          <p:stCondLst>
                                            <p:cond delay="0"/>
                                          </p:stCondLst>
                                        </p:cTn>
                                        <p:tgtEl>
                                          <p:spTgt spid="166915">
                                            <p:txEl>
                                              <p:pRg st="1" end="1"/>
                                            </p:txEl>
                                          </p:spTgt>
                                        </p:tgtEl>
                                      </p:cBhvr>
                                    </p:animEffect>
                                    <p:anim calcmode="lin" valueType="num">
                                      <p:cBhvr>
                                        <p:cTn id="26" dur="1822" tmFilter="0,0; 0.14,0.36; 0.43,0.73; 0.71,0.91; 1.0,1.0">
                                          <p:stCondLst>
                                            <p:cond delay="0"/>
                                          </p:stCondLst>
                                        </p:cTn>
                                        <p:tgtEl>
                                          <p:spTgt spid="166915">
                                            <p:txEl>
                                              <p:pRg st="1" end="1"/>
                                            </p:txEl>
                                          </p:spTgt>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6915">
                                            <p:txEl>
                                              <p:pRg st="1" end="1"/>
                                            </p:txEl>
                                          </p:spTgt>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6915">
                                            <p:txEl>
                                              <p:pRg st="1" end="1"/>
                                            </p:txEl>
                                          </p:spTgt>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6915">
                                            <p:txEl>
                                              <p:pRg st="1" end="1"/>
                                            </p:txEl>
                                          </p:spTgt>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6915">
                                            <p:txEl>
                                              <p:pRg st="1" end="1"/>
                                            </p:txEl>
                                          </p:spTgt>
                                        </p:tgtEl>
                                        <p:attrNameLst>
                                          <p:attrName>ppt_y</p:attrName>
                                        </p:attrNameLst>
                                      </p:cBhvr>
                                      <p:tavLst>
                                        <p:tav tm="0" fmla="#ppt_y-sin(pi*$)/81">
                                          <p:val>
                                            <p:fltVal val="0"/>
                                          </p:val>
                                        </p:tav>
                                        <p:tav tm="100000">
                                          <p:val>
                                            <p:fltVal val="1"/>
                                          </p:val>
                                        </p:tav>
                                      </p:tavLst>
                                    </p:anim>
                                    <p:animScale>
                                      <p:cBhvr>
                                        <p:cTn id="31" dur="26">
                                          <p:stCondLst>
                                            <p:cond delay="650"/>
                                          </p:stCondLst>
                                        </p:cTn>
                                        <p:tgtEl>
                                          <p:spTgt spid="166915">
                                            <p:txEl>
                                              <p:pRg st="1" end="1"/>
                                            </p:txEl>
                                          </p:spTgt>
                                        </p:tgtEl>
                                      </p:cBhvr>
                                      <p:to x="100000" y="60000"/>
                                    </p:animScale>
                                    <p:animScale>
                                      <p:cBhvr>
                                        <p:cTn id="32" dur="166" decel="50000">
                                          <p:stCondLst>
                                            <p:cond delay="676"/>
                                          </p:stCondLst>
                                        </p:cTn>
                                        <p:tgtEl>
                                          <p:spTgt spid="166915">
                                            <p:txEl>
                                              <p:pRg st="1" end="1"/>
                                            </p:txEl>
                                          </p:spTgt>
                                        </p:tgtEl>
                                      </p:cBhvr>
                                      <p:to x="100000" y="100000"/>
                                    </p:animScale>
                                    <p:animScale>
                                      <p:cBhvr>
                                        <p:cTn id="33" dur="26">
                                          <p:stCondLst>
                                            <p:cond delay="1312"/>
                                          </p:stCondLst>
                                        </p:cTn>
                                        <p:tgtEl>
                                          <p:spTgt spid="166915">
                                            <p:txEl>
                                              <p:pRg st="1" end="1"/>
                                            </p:txEl>
                                          </p:spTgt>
                                        </p:tgtEl>
                                      </p:cBhvr>
                                      <p:to x="100000" y="80000"/>
                                    </p:animScale>
                                    <p:animScale>
                                      <p:cBhvr>
                                        <p:cTn id="34" dur="166" decel="50000">
                                          <p:stCondLst>
                                            <p:cond delay="1338"/>
                                          </p:stCondLst>
                                        </p:cTn>
                                        <p:tgtEl>
                                          <p:spTgt spid="166915">
                                            <p:txEl>
                                              <p:pRg st="1" end="1"/>
                                            </p:txEl>
                                          </p:spTgt>
                                        </p:tgtEl>
                                      </p:cBhvr>
                                      <p:to x="100000" y="100000"/>
                                    </p:animScale>
                                    <p:animScale>
                                      <p:cBhvr>
                                        <p:cTn id="35" dur="26">
                                          <p:stCondLst>
                                            <p:cond delay="1642"/>
                                          </p:stCondLst>
                                        </p:cTn>
                                        <p:tgtEl>
                                          <p:spTgt spid="166915">
                                            <p:txEl>
                                              <p:pRg st="1" end="1"/>
                                            </p:txEl>
                                          </p:spTgt>
                                        </p:tgtEl>
                                      </p:cBhvr>
                                      <p:to x="100000" y="90000"/>
                                    </p:animScale>
                                    <p:animScale>
                                      <p:cBhvr>
                                        <p:cTn id="36" dur="166" decel="50000">
                                          <p:stCondLst>
                                            <p:cond delay="1668"/>
                                          </p:stCondLst>
                                        </p:cTn>
                                        <p:tgtEl>
                                          <p:spTgt spid="166915">
                                            <p:txEl>
                                              <p:pRg st="1" end="1"/>
                                            </p:txEl>
                                          </p:spTgt>
                                        </p:tgtEl>
                                      </p:cBhvr>
                                      <p:to x="100000" y="100000"/>
                                    </p:animScale>
                                    <p:animScale>
                                      <p:cBhvr>
                                        <p:cTn id="37" dur="26">
                                          <p:stCondLst>
                                            <p:cond delay="1808"/>
                                          </p:stCondLst>
                                        </p:cTn>
                                        <p:tgtEl>
                                          <p:spTgt spid="166915">
                                            <p:txEl>
                                              <p:pRg st="1" end="1"/>
                                            </p:txEl>
                                          </p:spTgt>
                                        </p:tgtEl>
                                      </p:cBhvr>
                                      <p:to x="100000" y="95000"/>
                                    </p:animScale>
                                    <p:animScale>
                                      <p:cBhvr>
                                        <p:cTn id="38" dur="166" decel="50000">
                                          <p:stCondLst>
                                            <p:cond delay="1834"/>
                                          </p:stCondLst>
                                        </p:cTn>
                                        <p:tgtEl>
                                          <p:spTgt spid="166915">
                                            <p:txEl>
                                              <p:pRg st="1" end="1"/>
                                            </p:txEl>
                                          </p:spTgt>
                                        </p:tgtEl>
                                      </p:cBhvr>
                                      <p:to x="100000" y="100000"/>
                                    </p:animScale>
                                  </p:childTnLst>
                                </p:cTn>
                              </p:par>
                              <p:par>
                                <p:cTn id="39" presetID="26" presetClass="entr" presetSubtype="0" fill="hold" nodeType="withEffect">
                                  <p:stCondLst>
                                    <p:cond delay="0"/>
                                  </p:stCondLst>
                                  <p:childTnLst>
                                    <p:set>
                                      <p:cBhvr>
                                        <p:cTn id="40" dur="1" fill="hold">
                                          <p:stCondLst>
                                            <p:cond delay="0"/>
                                          </p:stCondLst>
                                        </p:cTn>
                                        <p:tgtEl>
                                          <p:spTgt spid="166915">
                                            <p:txEl>
                                              <p:pRg st="2" end="2"/>
                                            </p:txEl>
                                          </p:spTgt>
                                        </p:tgtEl>
                                        <p:attrNameLst>
                                          <p:attrName>style.visibility</p:attrName>
                                        </p:attrNameLst>
                                      </p:cBhvr>
                                      <p:to>
                                        <p:strVal val="visible"/>
                                      </p:to>
                                    </p:set>
                                    <p:animEffect transition="in" filter="wipe(down)">
                                      <p:cBhvr>
                                        <p:cTn id="41" dur="580">
                                          <p:stCondLst>
                                            <p:cond delay="0"/>
                                          </p:stCondLst>
                                        </p:cTn>
                                        <p:tgtEl>
                                          <p:spTgt spid="166915">
                                            <p:txEl>
                                              <p:pRg st="2" end="2"/>
                                            </p:txEl>
                                          </p:spTgt>
                                        </p:tgtEl>
                                      </p:cBhvr>
                                    </p:animEffect>
                                    <p:anim calcmode="lin" valueType="num">
                                      <p:cBhvr>
                                        <p:cTn id="42" dur="1822" tmFilter="0,0; 0.14,0.36; 0.43,0.73; 0.71,0.91; 1.0,1.0">
                                          <p:stCondLst>
                                            <p:cond delay="0"/>
                                          </p:stCondLst>
                                        </p:cTn>
                                        <p:tgtEl>
                                          <p:spTgt spid="166915">
                                            <p:txEl>
                                              <p:pRg st="2" end="2"/>
                                            </p:txEl>
                                          </p:spTgt>
                                        </p:tgtEl>
                                        <p:attrNameLst>
                                          <p:attrName>ppt_x</p:attrName>
                                        </p:attrNameLst>
                                      </p:cBhvr>
                                      <p:tavLst>
                                        <p:tav tm="0">
                                          <p:val>
                                            <p:strVal val="#ppt_x-0.25"/>
                                          </p:val>
                                        </p:tav>
                                        <p:tav tm="100000">
                                          <p:val>
                                            <p:strVal val="#ppt_x"/>
                                          </p:val>
                                        </p:tav>
                                      </p:tavLst>
                                    </p:anim>
                                    <p:anim calcmode="lin" valueType="num">
                                      <p:cBhvr>
                                        <p:cTn id="43" dur="664" tmFilter="0.0,0.0; 0.25,0.07; 0.50,0.2; 0.75,0.467; 1.0,1.0">
                                          <p:stCondLst>
                                            <p:cond delay="0"/>
                                          </p:stCondLst>
                                        </p:cTn>
                                        <p:tgtEl>
                                          <p:spTgt spid="166915">
                                            <p:txEl>
                                              <p:pRg st="2" end="2"/>
                                            </p:txEl>
                                          </p:spTgt>
                                        </p:tgtEl>
                                        <p:attrNameLst>
                                          <p:attrName>ppt_y</p:attrName>
                                        </p:attrNameLst>
                                      </p:cBhvr>
                                      <p:tavLst>
                                        <p:tav tm="0" fmla="#ppt_y-sin(pi*$)/3">
                                          <p:val>
                                            <p:fltVal val="0.5"/>
                                          </p:val>
                                        </p:tav>
                                        <p:tav tm="100000">
                                          <p:val>
                                            <p:fltVal val="1"/>
                                          </p:val>
                                        </p:tav>
                                      </p:tavLst>
                                    </p:anim>
                                    <p:anim calcmode="lin" valueType="num">
                                      <p:cBhvr>
                                        <p:cTn id="44" dur="664" tmFilter="0, 0; 0.125,0.2665; 0.25,0.4; 0.375,0.465; 0.5,0.5;  0.625,0.535; 0.75,0.6; 0.875,0.7335; 1,1">
                                          <p:stCondLst>
                                            <p:cond delay="664"/>
                                          </p:stCondLst>
                                        </p:cTn>
                                        <p:tgtEl>
                                          <p:spTgt spid="166915">
                                            <p:txEl>
                                              <p:pRg st="2" end="2"/>
                                            </p:txEl>
                                          </p:spTgt>
                                        </p:tgtEl>
                                        <p:attrNameLst>
                                          <p:attrName>ppt_y</p:attrName>
                                        </p:attrNameLst>
                                      </p:cBhvr>
                                      <p:tavLst>
                                        <p:tav tm="0" fmla="#ppt_y-sin(pi*$)/9">
                                          <p:val>
                                            <p:fltVal val="0"/>
                                          </p:val>
                                        </p:tav>
                                        <p:tav tm="100000">
                                          <p:val>
                                            <p:fltVal val="1"/>
                                          </p:val>
                                        </p:tav>
                                      </p:tavLst>
                                    </p:anim>
                                    <p:anim calcmode="lin" valueType="num">
                                      <p:cBhvr>
                                        <p:cTn id="45" dur="332" tmFilter="0, 0; 0.125,0.2665; 0.25,0.4; 0.375,0.465; 0.5,0.5;  0.625,0.535; 0.75,0.6; 0.875,0.7335; 1,1">
                                          <p:stCondLst>
                                            <p:cond delay="1324"/>
                                          </p:stCondLst>
                                        </p:cTn>
                                        <p:tgtEl>
                                          <p:spTgt spid="166915">
                                            <p:txEl>
                                              <p:pRg st="2" end="2"/>
                                            </p:txEl>
                                          </p:spTgt>
                                        </p:tgtEl>
                                        <p:attrNameLst>
                                          <p:attrName>ppt_y</p:attrName>
                                        </p:attrNameLst>
                                      </p:cBhvr>
                                      <p:tavLst>
                                        <p:tav tm="0" fmla="#ppt_y-sin(pi*$)/27">
                                          <p:val>
                                            <p:fltVal val="0"/>
                                          </p:val>
                                        </p:tav>
                                        <p:tav tm="100000">
                                          <p:val>
                                            <p:fltVal val="1"/>
                                          </p:val>
                                        </p:tav>
                                      </p:tavLst>
                                    </p:anim>
                                    <p:anim calcmode="lin" valueType="num">
                                      <p:cBhvr>
                                        <p:cTn id="46" dur="164" tmFilter="0, 0; 0.125,0.2665; 0.25,0.4; 0.375,0.465; 0.5,0.5;  0.625,0.535; 0.75,0.6; 0.875,0.7335; 1,1">
                                          <p:stCondLst>
                                            <p:cond delay="1656"/>
                                          </p:stCondLst>
                                        </p:cTn>
                                        <p:tgtEl>
                                          <p:spTgt spid="166915">
                                            <p:txEl>
                                              <p:pRg st="2" end="2"/>
                                            </p:txEl>
                                          </p:spTgt>
                                        </p:tgtEl>
                                        <p:attrNameLst>
                                          <p:attrName>ppt_y</p:attrName>
                                        </p:attrNameLst>
                                      </p:cBhvr>
                                      <p:tavLst>
                                        <p:tav tm="0" fmla="#ppt_y-sin(pi*$)/81">
                                          <p:val>
                                            <p:fltVal val="0"/>
                                          </p:val>
                                        </p:tav>
                                        <p:tav tm="100000">
                                          <p:val>
                                            <p:fltVal val="1"/>
                                          </p:val>
                                        </p:tav>
                                      </p:tavLst>
                                    </p:anim>
                                    <p:animScale>
                                      <p:cBhvr>
                                        <p:cTn id="47" dur="26">
                                          <p:stCondLst>
                                            <p:cond delay="650"/>
                                          </p:stCondLst>
                                        </p:cTn>
                                        <p:tgtEl>
                                          <p:spTgt spid="166915">
                                            <p:txEl>
                                              <p:pRg st="2" end="2"/>
                                            </p:txEl>
                                          </p:spTgt>
                                        </p:tgtEl>
                                      </p:cBhvr>
                                      <p:to x="100000" y="60000"/>
                                    </p:animScale>
                                    <p:animScale>
                                      <p:cBhvr>
                                        <p:cTn id="48" dur="166" decel="50000">
                                          <p:stCondLst>
                                            <p:cond delay="676"/>
                                          </p:stCondLst>
                                        </p:cTn>
                                        <p:tgtEl>
                                          <p:spTgt spid="166915">
                                            <p:txEl>
                                              <p:pRg st="2" end="2"/>
                                            </p:txEl>
                                          </p:spTgt>
                                        </p:tgtEl>
                                      </p:cBhvr>
                                      <p:to x="100000" y="100000"/>
                                    </p:animScale>
                                    <p:animScale>
                                      <p:cBhvr>
                                        <p:cTn id="49" dur="26">
                                          <p:stCondLst>
                                            <p:cond delay="1312"/>
                                          </p:stCondLst>
                                        </p:cTn>
                                        <p:tgtEl>
                                          <p:spTgt spid="166915">
                                            <p:txEl>
                                              <p:pRg st="2" end="2"/>
                                            </p:txEl>
                                          </p:spTgt>
                                        </p:tgtEl>
                                      </p:cBhvr>
                                      <p:to x="100000" y="80000"/>
                                    </p:animScale>
                                    <p:animScale>
                                      <p:cBhvr>
                                        <p:cTn id="50" dur="166" decel="50000">
                                          <p:stCondLst>
                                            <p:cond delay="1338"/>
                                          </p:stCondLst>
                                        </p:cTn>
                                        <p:tgtEl>
                                          <p:spTgt spid="166915">
                                            <p:txEl>
                                              <p:pRg st="2" end="2"/>
                                            </p:txEl>
                                          </p:spTgt>
                                        </p:tgtEl>
                                      </p:cBhvr>
                                      <p:to x="100000" y="100000"/>
                                    </p:animScale>
                                    <p:animScale>
                                      <p:cBhvr>
                                        <p:cTn id="51" dur="26">
                                          <p:stCondLst>
                                            <p:cond delay="1642"/>
                                          </p:stCondLst>
                                        </p:cTn>
                                        <p:tgtEl>
                                          <p:spTgt spid="166915">
                                            <p:txEl>
                                              <p:pRg st="2" end="2"/>
                                            </p:txEl>
                                          </p:spTgt>
                                        </p:tgtEl>
                                      </p:cBhvr>
                                      <p:to x="100000" y="90000"/>
                                    </p:animScale>
                                    <p:animScale>
                                      <p:cBhvr>
                                        <p:cTn id="52" dur="166" decel="50000">
                                          <p:stCondLst>
                                            <p:cond delay="1668"/>
                                          </p:stCondLst>
                                        </p:cTn>
                                        <p:tgtEl>
                                          <p:spTgt spid="166915">
                                            <p:txEl>
                                              <p:pRg st="2" end="2"/>
                                            </p:txEl>
                                          </p:spTgt>
                                        </p:tgtEl>
                                      </p:cBhvr>
                                      <p:to x="100000" y="100000"/>
                                    </p:animScale>
                                    <p:animScale>
                                      <p:cBhvr>
                                        <p:cTn id="53" dur="26">
                                          <p:stCondLst>
                                            <p:cond delay="1808"/>
                                          </p:stCondLst>
                                        </p:cTn>
                                        <p:tgtEl>
                                          <p:spTgt spid="166915">
                                            <p:txEl>
                                              <p:pRg st="2" end="2"/>
                                            </p:txEl>
                                          </p:spTgt>
                                        </p:tgtEl>
                                      </p:cBhvr>
                                      <p:to x="100000" y="95000"/>
                                    </p:animScale>
                                    <p:animScale>
                                      <p:cBhvr>
                                        <p:cTn id="54" dur="166" decel="50000">
                                          <p:stCondLst>
                                            <p:cond delay="1834"/>
                                          </p:stCondLst>
                                        </p:cTn>
                                        <p:tgtEl>
                                          <p:spTgt spid="166915">
                                            <p:txEl>
                                              <p:pRg st="2" end="2"/>
                                            </p:txEl>
                                          </p:spTgt>
                                        </p:tgtEl>
                                      </p:cBhvr>
                                      <p:to x="100000" y="100000"/>
                                    </p:animScale>
                                  </p:childTnLst>
                                </p:cTn>
                              </p:par>
                              <p:par>
                                <p:cTn id="55" presetID="26" presetClass="entr" presetSubtype="0" fill="hold" nodeType="withEffect">
                                  <p:stCondLst>
                                    <p:cond delay="0"/>
                                  </p:stCondLst>
                                  <p:childTnLst>
                                    <p:set>
                                      <p:cBhvr>
                                        <p:cTn id="56" dur="1" fill="hold">
                                          <p:stCondLst>
                                            <p:cond delay="0"/>
                                          </p:stCondLst>
                                        </p:cTn>
                                        <p:tgtEl>
                                          <p:spTgt spid="166915">
                                            <p:txEl>
                                              <p:pRg st="3" end="3"/>
                                            </p:txEl>
                                          </p:spTgt>
                                        </p:tgtEl>
                                        <p:attrNameLst>
                                          <p:attrName>style.visibility</p:attrName>
                                        </p:attrNameLst>
                                      </p:cBhvr>
                                      <p:to>
                                        <p:strVal val="visible"/>
                                      </p:to>
                                    </p:set>
                                    <p:animEffect transition="in" filter="wipe(down)">
                                      <p:cBhvr>
                                        <p:cTn id="57" dur="580">
                                          <p:stCondLst>
                                            <p:cond delay="0"/>
                                          </p:stCondLst>
                                        </p:cTn>
                                        <p:tgtEl>
                                          <p:spTgt spid="166915">
                                            <p:txEl>
                                              <p:pRg st="3" end="3"/>
                                            </p:txEl>
                                          </p:spTgt>
                                        </p:tgtEl>
                                      </p:cBhvr>
                                    </p:animEffect>
                                    <p:anim calcmode="lin" valueType="num">
                                      <p:cBhvr>
                                        <p:cTn id="58" dur="1822" tmFilter="0,0; 0.14,0.36; 0.43,0.73; 0.71,0.91; 1.0,1.0">
                                          <p:stCondLst>
                                            <p:cond delay="0"/>
                                          </p:stCondLst>
                                        </p:cTn>
                                        <p:tgtEl>
                                          <p:spTgt spid="166915">
                                            <p:txEl>
                                              <p:pRg st="3" end="3"/>
                                            </p:txEl>
                                          </p:spTgt>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166915">
                                            <p:txEl>
                                              <p:pRg st="3" end="3"/>
                                            </p:txEl>
                                          </p:spTgt>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166915">
                                            <p:txEl>
                                              <p:pRg st="3" end="3"/>
                                            </p:txEl>
                                          </p:spTgt>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166915">
                                            <p:txEl>
                                              <p:pRg st="3" end="3"/>
                                            </p:txEl>
                                          </p:spTgt>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166915">
                                            <p:txEl>
                                              <p:pRg st="3" end="3"/>
                                            </p:txEl>
                                          </p:spTgt>
                                        </p:tgtEl>
                                        <p:attrNameLst>
                                          <p:attrName>ppt_y</p:attrName>
                                        </p:attrNameLst>
                                      </p:cBhvr>
                                      <p:tavLst>
                                        <p:tav tm="0" fmla="#ppt_y-sin(pi*$)/81">
                                          <p:val>
                                            <p:fltVal val="0"/>
                                          </p:val>
                                        </p:tav>
                                        <p:tav tm="100000">
                                          <p:val>
                                            <p:fltVal val="1"/>
                                          </p:val>
                                        </p:tav>
                                      </p:tavLst>
                                    </p:anim>
                                    <p:animScale>
                                      <p:cBhvr>
                                        <p:cTn id="63" dur="26">
                                          <p:stCondLst>
                                            <p:cond delay="650"/>
                                          </p:stCondLst>
                                        </p:cTn>
                                        <p:tgtEl>
                                          <p:spTgt spid="166915">
                                            <p:txEl>
                                              <p:pRg st="3" end="3"/>
                                            </p:txEl>
                                          </p:spTgt>
                                        </p:tgtEl>
                                      </p:cBhvr>
                                      <p:to x="100000" y="60000"/>
                                    </p:animScale>
                                    <p:animScale>
                                      <p:cBhvr>
                                        <p:cTn id="64" dur="166" decel="50000">
                                          <p:stCondLst>
                                            <p:cond delay="676"/>
                                          </p:stCondLst>
                                        </p:cTn>
                                        <p:tgtEl>
                                          <p:spTgt spid="166915">
                                            <p:txEl>
                                              <p:pRg st="3" end="3"/>
                                            </p:txEl>
                                          </p:spTgt>
                                        </p:tgtEl>
                                      </p:cBhvr>
                                      <p:to x="100000" y="100000"/>
                                    </p:animScale>
                                    <p:animScale>
                                      <p:cBhvr>
                                        <p:cTn id="65" dur="26">
                                          <p:stCondLst>
                                            <p:cond delay="1312"/>
                                          </p:stCondLst>
                                        </p:cTn>
                                        <p:tgtEl>
                                          <p:spTgt spid="166915">
                                            <p:txEl>
                                              <p:pRg st="3" end="3"/>
                                            </p:txEl>
                                          </p:spTgt>
                                        </p:tgtEl>
                                      </p:cBhvr>
                                      <p:to x="100000" y="80000"/>
                                    </p:animScale>
                                    <p:animScale>
                                      <p:cBhvr>
                                        <p:cTn id="66" dur="166" decel="50000">
                                          <p:stCondLst>
                                            <p:cond delay="1338"/>
                                          </p:stCondLst>
                                        </p:cTn>
                                        <p:tgtEl>
                                          <p:spTgt spid="166915">
                                            <p:txEl>
                                              <p:pRg st="3" end="3"/>
                                            </p:txEl>
                                          </p:spTgt>
                                        </p:tgtEl>
                                      </p:cBhvr>
                                      <p:to x="100000" y="100000"/>
                                    </p:animScale>
                                    <p:animScale>
                                      <p:cBhvr>
                                        <p:cTn id="67" dur="26">
                                          <p:stCondLst>
                                            <p:cond delay="1642"/>
                                          </p:stCondLst>
                                        </p:cTn>
                                        <p:tgtEl>
                                          <p:spTgt spid="166915">
                                            <p:txEl>
                                              <p:pRg st="3" end="3"/>
                                            </p:txEl>
                                          </p:spTgt>
                                        </p:tgtEl>
                                      </p:cBhvr>
                                      <p:to x="100000" y="90000"/>
                                    </p:animScale>
                                    <p:animScale>
                                      <p:cBhvr>
                                        <p:cTn id="68" dur="166" decel="50000">
                                          <p:stCondLst>
                                            <p:cond delay="1668"/>
                                          </p:stCondLst>
                                        </p:cTn>
                                        <p:tgtEl>
                                          <p:spTgt spid="166915">
                                            <p:txEl>
                                              <p:pRg st="3" end="3"/>
                                            </p:txEl>
                                          </p:spTgt>
                                        </p:tgtEl>
                                      </p:cBhvr>
                                      <p:to x="100000" y="100000"/>
                                    </p:animScale>
                                    <p:animScale>
                                      <p:cBhvr>
                                        <p:cTn id="69" dur="26">
                                          <p:stCondLst>
                                            <p:cond delay="1808"/>
                                          </p:stCondLst>
                                        </p:cTn>
                                        <p:tgtEl>
                                          <p:spTgt spid="166915">
                                            <p:txEl>
                                              <p:pRg st="3" end="3"/>
                                            </p:txEl>
                                          </p:spTgt>
                                        </p:tgtEl>
                                      </p:cBhvr>
                                      <p:to x="100000" y="95000"/>
                                    </p:animScale>
                                    <p:animScale>
                                      <p:cBhvr>
                                        <p:cTn id="70" dur="166" decel="50000">
                                          <p:stCondLst>
                                            <p:cond delay="1834"/>
                                          </p:stCondLst>
                                        </p:cTn>
                                        <p:tgtEl>
                                          <p:spTgt spid="166915">
                                            <p:txEl>
                                              <p:pRg st="3" end="3"/>
                                            </p:txEl>
                                          </p:spTgt>
                                        </p:tgtEl>
                                      </p:cBhvr>
                                      <p:to x="100000" y="100000"/>
                                    </p:animScale>
                                  </p:childTnLst>
                                </p:cTn>
                              </p:par>
                              <p:par>
                                <p:cTn id="71" presetID="26" presetClass="entr" presetSubtype="0" fill="hold" nodeType="withEffect">
                                  <p:stCondLst>
                                    <p:cond delay="0"/>
                                  </p:stCondLst>
                                  <p:childTnLst>
                                    <p:set>
                                      <p:cBhvr>
                                        <p:cTn id="72" dur="1" fill="hold">
                                          <p:stCondLst>
                                            <p:cond delay="0"/>
                                          </p:stCondLst>
                                        </p:cTn>
                                        <p:tgtEl>
                                          <p:spTgt spid="166915">
                                            <p:txEl>
                                              <p:pRg st="4" end="4"/>
                                            </p:txEl>
                                          </p:spTgt>
                                        </p:tgtEl>
                                        <p:attrNameLst>
                                          <p:attrName>style.visibility</p:attrName>
                                        </p:attrNameLst>
                                      </p:cBhvr>
                                      <p:to>
                                        <p:strVal val="visible"/>
                                      </p:to>
                                    </p:set>
                                    <p:animEffect transition="in" filter="wipe(down)">
                                      <p:cBhvr>
                                        <p:cTn id="73" dur="580">
                                          <p:stCondLst>
                                            <p:cond delay="0"/>
                                          </p:stCondLst>
                                        </p:cTn>
                                        <p:tgtEl>
                                          <p:spTgt spid="166915">
                                            <p:txEl>
                                              <p:pRg st="4" end="4"/>
                                            </p:txEl>
                                          </p:spTgt>
                                        </p:tgtEl>
                                      </p:cBhvr>
                                    </p:animEffect>
                                    <p:anim calcmode="lin" valueType="num">
                                      <p:cBhvr>
                                        <p:cTn id="74" dur="1822" tmFilter="0,0; 0.14,0.36; 0.43,0.73; 0.71,0.91; 1.0,1.0">
                                          <p:stCondLst>
                                            <p:cond delay="0"/>
                                          </p:stCondLst>
                                        </p:cTn>
                                        <p:tgtEl>
                                          <p:spTgt spid="166915">
                                            <p:txEl>
                                              <p:pRg st="4" end="4"/>
                                            </p:txEl>
                                          </p:spTgt>
                                        </p:tgtEl>
                                        <p:attrNameLst>
                                          <p:attrName>ppt_x</p:attrName>
                                        </p:attrNameLst>
                                      </p:cBhvr>
                                      <p:tavLst>
                                        <p:tav tm="0">
                                          <p:val>
                                            <p:strVal val="#ppt_x-0.25"/>
                                          </p:val>
                                        </p:tav>
                                        <p:tav tm="100000">
                                          <p:val>
                                            <p:strVal val="#ppt_x"/>
                                          </p:val>
                                        </p:tav>
                                      </p:tavLst>
                                    </p:anim>
                                    <p:anim calcmode="lin" valueType="num">
                                      <p:cBhvr>
                                        <p:cTn id="75" dur="664" tmFilter="0.0,0.0; 0.25,0.07; 0.50,0.2; 0.75,0.467; 1.0,1.0">
                                          <p:stCondLst>
                                            <p:cond delay="0"/>
                                          </p:stCondLst>
                                        </p:cTn>
                                        <p:tgtEl>
                                          <p:spTgt spid="166915">
                                            <p:txEl>
                                              <p:pRg st="4" end="4"/>
                                            </p:txEl>
                                          </p:spTgt>
                                        </p:tgtEl>
                                        <p:attrNameLst>
                                          <p:attrName>ppt_y</p:attrName>
                                        </p:attrNameLst>
                                      </p:cBhvr>
                                      <p:tavLst>
                                        <p:tav tm="0" fmla="#ppt_y-sin(pi*$)/3">
                                          <p:val>
                                            <p:fltVal val="0.5"/>
                                          </p:val>
                                        </p:tav>
                                        <p:tav tm="100000">
                                          <p:val>
                                            <p:fltVal val="1"/>
                                          </p:val>
                                        </p:tav>
                                      </p:tavLst>
                                    </p:anim>
                                    <p:anim calcmode="lin" valueType="num">
                                      <p:cBhvr>
                                        <p:cTn id="76" dur="664" tmFilter="0, 0; 0.125,0.2665; 0.25,0.4; 0.375,0.465; 0.5,0.5;  0.625,0.535; 0.75,0.6; 0.875,0.7335; 1,1">
                                          <p:stCondLst>
                                            <p:cond delay="664"/>
                                          </p:stCondLst>
                                        </p:cTn>
                                        <p:tgtEl>
                                          <p:spTgt spid="166915">
                                            <p:txEl>
                                              <p:pRg st="4" end="4"/>
                                            </p:txEl>
                                          </p:spTgt>
                                        </p:tgtEl>
                                        <p:attrNameLst>
                                          <p:attrName>ppt_y</p:attrName>
                                        </p:attrNameLst>
                                      </p:cBhvr>
                                      <p:tavLst>
                                        <p:tav tm="0" fmla="#ppt_y-sin(pi*$)/9">
                                          <p:val>
                                            <p:fltVal val="0"/>
                                          </p:val>
                                        </p:tav>
                                        <p:tav tm="100000">
                                          <p:val>
                                            <p:fltVal val="1"/>
                                          </p:val>
                                        </p:tav>
                                      </p:tavLst>
                                    </p:anim>
                                    <p:anim calcmode="lin" valueType="num">
                                      <p:cBhvr>
                                        <p:cTn id="77" dur="332" tmFilter="0, 0; 0.125,0.2665; 0.25,0.4; 0.375,0.465; 0.5,0.5;  0.625,0.535; 0.75,0.6; 0.875,0.7335; 1,1">
                                          <p:stCondLst>
                                            <p:cond delay="1324"/>
                                          </p:stCondLst>
                                        </p:cTn>
                                        <p:tgtEl>
                                          <p:spTgt spid="166915">
                                            <p:txEl>
                                              <p:pRg st="4" end="4"/>
                                            </p:txEl>
                                          </p:spTgt>
                                        </p:tgtEl>
                                        <p:attrNameLst>
                                          <p:attrName>ppt_y</p:attrName>
                                        </p:attrNameLst>
                                      </p:cBhvr>
                                      <p:tavLst>
                                        <p:tav tm="0" fmla="#ppt_y-sin(pi*$)/27">
                                          <p:val>
                                            <p:fltVal val="0"/>
                                          </p:val>
                                        </p:tav>
                                        <p:tav tm="100000">
                                          <p:val>
                                            <p:fltVal val="1"/>
                                          </p:val>
                                        </p:tav>
                                      </p:tavLst>
                                    </p:anim>
                                    <p:anim calcmode="lin" valueType="num">
                                      <p:cBhvr>
                                        <p:cTn id="78" dur="164" tmFilter="0, 0; 0.125,0.2665; 0.25,0.4; 0.375,0.465; 0.5,0.5;  0.625,0.535; 0.75,0.6; 0.875,0.7335; 1,1">
                                          <p:stCondLst>
                                            <p:cond delay="1656"/>
                                          </p:stCondLst>
                                        </p:cTn>
                                        <p:tgtEl>
                                          <p:spTgt spid="166915">
                                            <p:txEl>
                                              <p:pRg st="4" end="4"/>
                                            </p:txEl>
                                          </p:spTgt>
                                        </p:tgtEl>
                                        <p:attrNameLst>
                                          <p:attrName>ppt_y</p:attrName>
                                        </p:attrNameLst>
                                      </p:cBhvr>
                                      <p:tavLst>
                                        <p:tav tm="0" fmla="#ppt_y-sin(pi*$)/81">
                                          <p:val>
                                            <p:fltVal val="0"/>
                                          </p:val>
                                        </p:tav>
                                        <p:tav tm="100000">
                                          <p:val>
                                            <p:fltVal val="1"/>
                                          </p:val>
                                        </p:tav>
                                      </p:tavLst>
                                    </p:anim>
                                    <p:animScale>
                                      <p:cBhvr>
                                        <p:cTn id="79" dur="26">
                                          <p:stCondLst>
                                            <p:cond delay="650"/>
                                          </p:stCondLst>
                                        </p:cTn>
                                        <p:tgtEl>
                                          <p:spTgt spid="166915">
                                            <p:txEl>
                                              <p:pRg st="4" end="4"/>
                                            </p:txEl>
                                          </p:spTgt>
                                        </p:tgtEl>
                                      </p:cBhvr>
                                      <p:to x="100000" y="60000"/>
                                    </p:animScale>
                                    <p:animScale>
                                      <p:cBhvr>
                                        <p:cTn id="80" dur="166" decel="50000">
                                          <p:stCondLst>
                                            <p:cond delay="676"/>
                                          </p:stCondLst>
                                        </p:cTn>
                                        <p:tgtEl>
                                          <p:spTgt spid="166915">
                                            <p:txEl>
                                              <p:pRg st="4" end="4"/>
                                            </p:txEl>
                                          </p:spTgt>
                                        </p:tgtEl>
                                      </p:cBhvr>
                                      <p:to x="100000" y="100000"/>
                                    </p:animScale>
                                    <p:animScale>
                                      <p:cBhvr>
                                        <p:cTn id="81" dur="26">
                                          <p:stCondLst>
                                            <p:cond delay="1312"/>
                                          </p:stCondLst>
                                        </p:cTn>
                                        <p:tgtEl>
                                          <p:spTgt spid="166915">
                                            <p:txEl>
                                              <p:pRg st="4" end="4"/>
                                            </p:txEl>
                                          </p:spTgt>
                                        </p:tgtEl>
                                      </p:cBhvr>
                                      <p:to x="100000" y="80000"/>
                                    </p:animScale>
                                    <p:animScale>
                                      <p:cBhvr>
                                        <p:cTn id="82" dur="166" decel="50000">
                                          <p:stCondLst>
                                            <p:cond delay="1338"/>
                                          </p:stCondLst>
                                        </p:cTn>
                                        <p:tgtEl>
                                          <p:spTgt spid="166915">
                                            <p:txEl>
                                              <p:pRg st="4" end="4"/>
                                            </p:txEl>
                                          </p:spTgt>
                                        </p:tgtEl>
                                      </p:cBhvr>
                                      <p:to x="100000" y="100000"/>
                                    </p:animScale>
                                    <p:animScale>
                                      <p:cBhvr>
                                        <p:cTn id="83" dur="26">
                                          <p:stCondLst>
                                            <p:cond delay="1642"/>
                                          </p:stCondLst>
                                        </p:cTn>
                                        <p:tgtEl>
                                          <p:spTgt spid="166915">
                                            <p:txEl>
                                              <p:pRg st="4" end="4"/>
                                            </p:txEl>
                                          </p:spTgt>
                                        </p:tgtEl>
                                      </p:cBhvr>
                                      <p:to x="100000" y="90000"/>
                                    </p:animScale>
                                    <p:animScale>
                                      <p:cBhvr>
                                        <p:cTn id="84" dur="166" decel="50000">
                                          <p:stCondLst>
                                            <p:cond delay="1668"/>
                                          </p:stCondLst>
                                        </p:cTn>
                                        <p:tgtEl>
                                          <p:spTgt spid="166915">
                                            <p:txEl>
                                              <p:pRg st="4" end="4"/>
                                            </p:txEl>
                                          </p:spTgt>
                                        </p:tgtEl>
                                      </p:cBhvr>
                                      <p:to x="100000" y="100000"/>
                                    </p:animScale>
                                    <p:animScale>
                                      <p:cBhvr>
                                        <p:cTn id="85" dur="26">
                                          <p:stCondLst>
                                            <p:cond delay="1808"/>
                                          </p:stCondLst>
                                        </p:cTn>
                                        <p:tgtEl>
                                          <p:spTgt spid="166915">
                                            <p:txEl>
                                              <p:pRg st="4" end="4"/>
                                            </p:txEl>
                                          </p:spTgt>
                                        </p:tgtEl>
                                      </p:cBhvr>
                                      <p:to x="100000" y="95000"/>
                                    </p:animScale>
                                    <p:animScale>
                                      <p:cBhvr>
                                        <p:cTn id="86" dur="166" decel="50000">
                                          <p:stCondLst>
                                            <p:cond delay="1834"/>
                                          </p:stCondLst>
                                        </p:cTn>
                                        <p:tgtEl>
                                          <p:spTgt spid="166915">
                                            <p:txEl>
                                              <p:pRg st="4" end="4"/>
                                            </p:txEl>
                                          </p:spTgt>
                                        </p:tgtEl>
                                      </p:cBhvr>
                                      <p:to x="100000" y="100000"/>
                                    </p:animScale>
                                  </p:childTnLst>
                                </p:cTn>
                              </p:par>
                              <p:par>
                                <p:cTn id="87" presetID="26" presetClass="entr" presetSubtype="0" fill="hold" nodeType="withEffect">
                                  <p:stCondLst>
                                    <p:cond delay="0"/>
                                  </p:stCondLst>
                                  <p:childTnLst>
                                    <p:set>
                                      <p:cBhvr>
                                        <p:cTn id="88" dur="1" fill="hold">
                                          <p:stCondLst>
                                            <p:cond delay="0"/>
                                          </p:stCondLst>
                                        </p:cTn>
                                        <p:tgtEl>
                                          <p:spTgt spid="166915">
                                            <p:txEl>
                                              <p:pRg st="5" end="5"/>
                                            </p:txEl>
                                          </p:spTgt>
                                        </p:tgtEl>
                                        <p:attrNameLst>
                                          <p:attrName>style.visibility</p:attrName>
                                        </p:attrNameLst>
                                      </p:cBhvr>
                                      <p:to>
                                        <p:strVal val="visible"/>
                                      </p:to>
                                    </p:set>
                                    <p:animEffect transition="in" filter="wipe(down)">
                                      <p:cBhvr>
                                        <p:cTn id="89" dur="580">
                                          <p:stCondLst>
                                            <p:cond delay="0"/>
                                          </p:stCondLst>
                                        </p:cTn>
                                        <p:tgtEl>
                                          <p:spTgt spid="166915">
                                            <p:txEl>
                                              <p:pRg st="5" end="5"/>
                                            </p:txEl>
                                          </p:spTgt>
                                        </p:tgtEl>
                                      </p:cBhvr>
                                    </p:animEffect>
                                    <p:anim calcmode="lin" valueType="num">
                                      <p:cBhvr>
                                        <p:cTn id="90" dur="1822" tmFilter="0,0; 0.14,0.36; 0.43,0.73; 0.71,0.91; 1.0,1.0">
                                          <p:stCondLst>
                                            <p:cond delay="0"/>
                                          </p:stCondLst>
                                        </p:cTn>
                                        <p:tgtEl>
                                          <p:spTgt spid="166915">
                                            <p:txEl>
                                              <p:pRg st="5" end="5"/>
                                            </p:txEl>
                                          </p:spTgt>
                                        </p:tgtEl>
                                        <p:attrNameLst>
                                          <p:attrName>ppt_x</p:attrName>
                                        </p:attrNameLst>
                                      </p:cBhvr>
                                      <p:tavLst>
                                        <p:tav tm="0">
                                          <p:val>
                                            <p:strVal val="#ppt_x-0.25"/>
                                          </p:val>
                                        </p:tav>
                                        <p:tav tm="100000">
                                          <p:val>
                                            <p:strVal val="#ppt_x"/>
                                          </p:val>
                                        </p:tav>
                                      </p:tavLst>
                                    </p:anim>
                                    <p:anim calcmode="lin" valueType="num">
                                      <p:cBhvr>
                                        <p:cTn id="91" dur="664" tmFilter="0.0,0.0; 0.25,0.07; 0.50,0.2; 0.75,0.467; 1.0,1.0">
                                          <p:stCondLst>
                                            <p:cond delay="0"/>
                                          </p:stCondLst>
                                        </p:cTn>
                                        <p:tgtEl>
                                          <p:spTgt spid="166915">
                                            <p:txEl>
                                              <p:pRg st="5" end="5"/>
                                            </p:txEl>
                                          </p:spTgt>
                                        </p:tgtEl>
                                        <p:attrNameLst>
                                          <p:attrName>ppt_y</p:attrName>
                                        </p:attrNameLst>
                                      </p:cBhvr>
                                      <p:tavLst>
                                        <p:tav tm="0" fmla="#ppt_y-sin(pi*$)/3">
                                          <p:val>
                                            <p:fltVal val="0.5"/>
                                          </p:val>
                                        </p:tav>
                                        <p:tav tm="100000">
                                          <p:val>
                                            <p:fltVal val="1"/>
                                          </p:val>
                                        </p:tav>
                                      </p:tavLst>
                                    </p:anim>
                                    <p:anim calcmode="lin" valueType="num">
                                      <p:cBhvr>
                                        <p:cTn id="92" dur="664" tmFilter="0, 0; 0.125,0.2665; 0.25,0.4; 0.375,0.465; 0.5,0.5;  0.625,0.535; 0.75,0.6; 0.875,0.7335; 1,1">
                                          <p:stCondLst>
                                            <p:cond delay="664"/>
                                          </p:stCondLst>
                                        </p:cTn>
                                        <p:tgtEl>
                                          <p:spTgt spid="166915">
                                            <p:txEl>
                                              <p:pRg st="5" end="5"/>
                                            </p:txEl>
                                          </p:spTgt>
                                        </p:tgtEl>
                                        <p:attrNameLst>
                                          <p:attrName>ppt_y</p:attrName>
                                        </p:attrNameLst>
                                      </p:cBhvr>
                                      <p:tavLst>
                                        <p:tav tm="0" fmla="#ppt_y-sin(pi*$)/9">
                                          <p:val>
                                            <p:fltVal val="0"/>
                                          </p:val>
                                        </p:tav>
                                        <p:tav tm="100000">
                                          <p:val>
                                            <p:fltVal val="1"/>
                                          </p:val>
                                        </p:tav>
                                      </p:tavLst>
                                    </p:anim>
                                    <p:anim calcmode="lin" valueType="num">
                                      <p:cBhvr>
                                        <p:cTn id="93" dur="332" tmFilter="0, 0; 0.125,0.2665; 0.25,0.4; 0.375,0.465; 0.5,0.5;  0.625,0.535; 0.75,0.6; 0.875,0.7335; 1,1">
                                          <p:stCondLst>
                                            <p:cond delay="1324"/>
                                          </p:stCondLst>
                                        </p:cTn>
                                        <p:tgtEl>
                                          <p:spTgt spid="166915">
                                            <p:txEl>
                                              <p:pRg st="5" end="5"/>
                                            </p:txEl>
                                          </p:spTgt>
                                        </p:tgtEl>
                                        <p:attrNameLst>
                                          <p:attrName>ppt_y</p:attrName>
                                        </p:attrNameLst>
                                      </p:cBhvr>
                                      <p:tavLst>
                                        <p:tav tm="0" fmla="#ppt_y-sin(pi*$)/27">
                                          <p:val>
                                            <p:fltVal val="0"/>
                                          </p:val>
                                        </p:tav>
                                        <p:tav tm="100000">
                                          <p:val>
                                            <p:fltVal val="1"/>
                                          </p:val>
                                        </p:tav>
                                      </p:tavLst>
                                    </p:anim>
                                    <p:anim calcmode="lin" valueType="num">
                                      <p:cBhvr>
                                        <p:cTn id="94" dur="164" tmFilter="0, 0; 0.125,0.2665; 0.25,0.4; 0.375,0.465; 0.5,0.5;  0.625,0.535; 0.75,0.6; 0.875,0.7335; 1,1">
                                          <p:stCondLst>
                                            <p:cond delay="1656"/>
                                          </p:stCondLst>
                                        </p:cTn>
                                        <p:tgtEl>
                                          <p:spTgt spid="166915">
                                            <p:txEl>
                                              <p:pRg st="5" end="5"/>
                                            </p:txEl>
                                          </p:spTgt>
                                        </p:tgtEl>
                                        <p:attrNameLst>
                                          <p:attrName>ppt_y</p:attrName>
                                        </p:attrNameLst>
                                      </p:cBhvr>
                                      <p:tavLst>
                                        <p:tav tm="0" fmla="#ppt_y-sin(pi*$)/81">
                                          <p:val>
                                            <p:fltVal val="0"/>
                                          </p:val>
                                        </p:tav>
                                        <p:tav tm="100000">
                                          <p:val>
                                            <p:fltVal val="1"/>
                                          </p:val>
                                        </p:tav>
                                      </p:tavLst>
                                    </p:anim>
                                    <p:animScale>
                                      <p:cBhvr>
                                        <p:cTn id="95" dur="26">
                                          <p:stCondLst>
                                            <p:cond delay="650"/>
                                          </p:stCondLst>
                                        </p:cTn>
                                        <p:tgtEl>
                                          <p:spTgt spid="166915">
                                            <p:txEl>
                                              <p:pRg st="5" end="5"/>
                                            </p:txEl>
                                          </p:spTgt>
                                        </p:tgtEl>
                                      </p:cBhvr>
                                      <p:to x="100000" y="60000"/>
                                    </p:animScale>
                                    <p:animScale>
                                      <p:cBhvr>
                                        <p:cTn id="96" dur="166" decel="50000">
                                          <p:stCondLst>
                                            <p:cond delay="676"/>
                                          </p:stCondLst>
                                        </p:cTn>
                                        <p:tgtEl>
                                          <p:spTgt spid="166915">
                                            <p:txEl>
                                              <p:pRg st="5" end="5"/>
                                            </p:txEl>
                                          </p:spTgt>
                                        </p:tgtEl>
                                      </p:cBhvr>
                                      <p:to x="100000" y="100000"/>
                                    </p:animScale>
                                    <p:animScale>
                                      <p:cBhvr>
                                        <p:cTn id="97" dur="26">
                                          <p:stCondLst>
                                            <p:cond delay="1312"/>
                                          </p:stCondLst>
                                        </p:cTn>
                                        <p:tgtEl>
                                          <p:spTgt spid="166915">
                                            <p:txEl>
                                              <p:pRg st="5" end="5"/>
                                            </p:txEl>
                                          </p:spTgt>
                                        </p:tgtEl>
                                      </p:cBhvr>
                                      <p:to x="100000" y="80000"/>
                                    </p:animScale>
                                    <p:animScale>
                                      <p:cBhvr>
                                        <p:cTn id="98" dur="166" decel="50000">
                                          <p:stCondLst>
                                            <p:cond delay="1338"/>
                                          </p:stCondLst>
                                        </p:cTn>
                                        <p:tgtEl>
                                          <p:spTgt spid="166915">
                                            <p:txEl>
                                              <p:pRg st="5" end="5"/>
                                            </p:txEl>
                                          </p:spTgt>
                                        </p:tgtEl>
                                      </p:cBhvr>
                                      <p:to x="100000" y="100000"/>
                                    </p:animScale>
                                    <p:animScale>
                                      <p:cBhvr>
                                        <p:cTn id="99" dur="26">
                                          <p:stCondLst>
                                            <p:cond delay="1642"/>
                                          </p:stCondLst>
                                        </p:cTn>
                                        <p:tgtEl>
                                          <p:spTgt spid="166915">
                                            <p:txEl>
                                              <p:pRg st="5" end="5"/>
                                            </p:txEl>
                                          </p:spTgt>
                                        </p:tgtEl>
                                      </p:cBhvr>
                                      <p:to x="100000" y="90000"/>
                                    </p:animScale>
                                    <p:animScale>
                                      <p:cBhvr>
                                        <p:cTn id="100" dur="166" decel="50000">
                                          <p:stCondLst>
                                            <p:cond delay="1668"/>
                                          </p:stCondLst>
                                        </p:cTn>
                                        <p:tgtEl>
                                          <p:spTgt spid="166915">
                                            <p:txEl>
                                              <p:pRg st="5" end="5"/>
                                            </p:txEl>
                                          </p:spTgt>
                                        </p:tgtEl>
                                      </p:cBhvr>
                                      <p:to x="100000" y="100000"/>
                                    </p:animScale>
                                    <p:animScale>
                                      <p:cBhvr>
                                        <p:cTn id="101" dur="26">
                                          <p:stCondLst>
                                            <p:cond delay="1808"/>
                                          </p:stCondLst>
                                        </p:cTn>
                                        <p:tgtEl>
                                          <p:spTgt spid="166915">
                                            <p:txEl>
                                              <p:pRg st="5" end="5"/>
                                            </p:txEl>
                                          </p:spTgt>
                                        </p:tgtEl>
                                      </p:cBhvr>
                                      <p:to x="100000" y="95000"/>
                                    </p:animScale>
                                    <p:animScale>
                                      <p:cBhvr>
                                        <p:cTn id="102" dur="166" decel="50000">
                                          <p:stCondLst>
                                            <p:cond delay="1834"/>
                                          </p:stCondLst>
                                        </p:cTn>
                                        <p:tgtEl>
                                          <p:spTgt spid="166915">
                                            <p:txEl>
                                              <p:pRg st="5" end="5"/>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5600" y="693296"/>
            <a:ext cx="6936094" cy="1016971"/>
          </a:xfrm>
        </p:spPr>
        <p:txBody>
          <a:bodyPr>
            <a:normAutofit/>
          </a:bodyPr>
          <a:lstStyle/>
          <a:p>
            <a:r>
              <a:rPr lang="en-GB" dirty="0" smtClean="0"/>
              <a:t>Questions to Ask Yourself </a:t>
            </a:r>
            <a:r>
              <a:rPr lang="pl-PL" dirty="0" smtClean="0"/>
              <a:t/>
            </a:r>
            <a:br>
              <a:rPr lang="pl-PL" dirty="0" smtClean="0"/>
            </a:br>
            <a:r>
              <a:rPr lang="en-GB" dirty="0" smtClean="0"/>
              <a:t>When </a:t>
            </a:r>
            <a:r>
              <a:rPr lang="pl-PL" dirty="0"/>
              <a:t> </a:t>
            </a:r>
            <a:r>
              <a:rPr lang="en-GB" dirty="0" smtClean="0"/>
              <a:t>Choosing:</a:t>
            </a:r>
            <a:endParaRPr lang="en-GB" dirty="0"/>
          </a:p>
        </p:txBody>
      </p:sp>
      <p:sp>
        <p:nvSpPr>
          <p:cNvPr id="3" name="Content Placeholder 2"/>
          <p:cNvSpPr>
            <a:spLocks noGrp="1"/>
          </p:cNvSpPr>
          <p:nvPr>
            <p:ph idx="1"/>
          </p:nvPr>
        </p:nvSpPr>
        <p:spPr/>
        <p:txBody>
          <a:bodyPr/>
          <a:lstStyle/>
          <a:p>
            <a:pPr>
              <a:spcBef>
                <a:spcPts val="600"/>
              </a:spcBef>
              <a:spcAft>
                <a:spcPts val="600"/>
              </a:spcAft>
              <a:buFont typeface="Arial" pitchFamily="34" charset="0"/>
              <a:buChar char="•"/>
            </a:pPr>
            <a:r>
              <a:rPr lang="en-GB" dirty="0" smtClean="0">
                <a:solidFill>
                  <a:srgbClr val="002147"/>
                </a:solidFill>
              </a:rPr>
              <a:t>What </a:t>
            </a:r>
            <a:r>
              <a:rPr lang="en-GB" dirty="0">
                <a:solidFill>
                  <a:srgbClr val="002147"/>
                </a:solidFill>
              </a:rPr>
              <a:t>are your most important factors when choosing a journal?</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resources do you use to research the journals you publish in?</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Which rankings do you use? How important are they?</a:t>
            </a:r>
            <a:endParaRPr lang="en-US" dirty="0">
              <a:solidFill>
                <a:srgbClr val="002147"/>
              </a:solidFill>
            </a:endParaRPr>
          </a:p>
          <a:p>
            <a:pPr>
              <a:spcBef>
                <a:spcPts val="600"/>
              </a:spcBef>
              <a:spcAft>
                <a:spcPts val="600"/>
              </a:spcAft>
              <a:buFont typeface="Arial" pitchFamily="34" charset="0"/>
              <a:buChar char="•"/>
            </a:pPr>
            <a:r>
              <a:rPr lang="en-GB" dirty="0">
                <a:solidFill>
                  <a:srgbClr val="002147"/>
                </a:solidFill>
              </a:rPr>
              <a:t>Who do you ask for advice?</a:t>
            </a:r>
            <a:r>
              <a:rPr lang="en-US" dirty="0">
                <a:solidFill>
                  <a:srgbClr val="002147"/>
                </a:solidFill>
              </a:rPr>
              <a:t> </a:t>
            </a:r>
          </a:p>
          <a:p>
            <a:pPr>
              <a:spcBef>
                <a:spcPts val="600"/>
              </a:spcBef>
              <a:spcAft>
                <a:spcPts val="600"/>
              </a:spcAft>
              <a:buFont typeface="Arial" pitchFamily="34" charset="0"/>
              <a:buChar char="•"/>
            </a:pPr>
            <a:r>
              <a:rPr lang="en-GB" dirty="0">
                <a:solidFill>
                  <a:srgbClr val="002147"/>
                </a:solidFill>
              </a:rPr>
              <a:t>What is the best journal in your field? Why?</a:t>
            </a:r>
            <a:r>
              <a:rPr lang="en-US" dirty="0">
                <a:solidFill>
                  <a:srgbClr val="002147"/>
                </a:solidFill>
              </a:rPr>
              <a:t> </a:t>
            </a:r>
          </a:p>
        </p:txBody>
      </p:sp>
    </p:spTree>
    <p:extLst>
      <p:ext uri="{BB962C8B-B14F-4D97-AF65-F5344CB8AC3E}">
        <p14:creationId xmlns:p14="http://schemas.microsoft.com/office/powerpoint/2010/main" val="2580415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par>
                                <p:cTn id="21" presetID="26" presetClass="entr" presetSubtype="0" fill="hold"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wipe(down)">
                                      <p:cBhvr>
                                        <p:cTn id="23" dur="580">
                                          <p:stCondLst>
                                            <p:cond delay="0"/>
                                          </p:stCondLst>
                                        </p:cTn>
                                        <p:tgtEl>
                                          <p:spTgt spid="3">
                                            <p:txEl>
                                              <p:pRg st="1" end="1"/>
                                            </p:txEl>
                                          </p:spTgt>
                                        </p:tgtEl>
                                      </p:cBhvr>
                                    </p:animEffect>
                                    <p:anim calcmode="lin" valueType="num">
                                      <p:cBhvr>
                                        <p:cTn id="24" dur="1822" tmFilter="0,0; 0.14,0.36; 0.43,0.73; 0.71,0.91; 1.0,1.0">
                                          <p:stCondLst>
                                            <p:cond delay="0"/>
                                          </p:stCondLst>
                                        </p:cTn>
                                        <p:tgtEl>
                                          <p:spTgt spid="3">
                                            <p:txEl>
                                              <p:pRg st="1" end="1"/>
                                            </p:txEl>
                                          </p:spTgt>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3">
                                            <p:txEl>
                                              <p:pRg st="1" end="1"/>
                                            </p:txEl>
                                          </p:spTgt>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3">
                                            <p:txEl>
                                              <p:pRg st="1" end="1"/>
                                            </p:txEl>
                                          </p:spTgt>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3">
                                            <p:txEl>
                                              <p:pRg st="1" end="1"/>
                                            </p:txEl>
                                          </p:spTgt>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3">
                                            <p:txEl>
                                              <p:pRg st="1" end="1"/>
                                            </p:txEl>
                                          </p:spTgt>
                                        </p:tgtEl>
                                        <p:attrNameLst>
                                          <p:attrName>ppt_y</p:attrName>
                                        </p:attrNameLst>
                                      </p:cBhvr>
                                      <p:tavLst>
                                        <p:tav tm="0" fmla="#ppt_y-sin(pi*$)/81">
                                          <p:val>
                                            <p:fltVal val="0"/>
                                          </p:val>
                                        </p:tav>
                                        <p:tav tm="100000">
                                          <p:val>
                                            <p:fltVal val="1"/>
                                          </p:val>
                                        </p:tav>
                                      </p:tavLst>
                                    </p:anim>
                                    <p:animScale>
                                      <p:cBhvr>
                                        <p:cTn id="29" dur="26">
                                          <p:stCondLst>
                                            <p:cond delay="650"/>
                                          </p:stCondLst>
                                        </p:cTn>
                                        <p:tgtEl>
                                          <p:spTgt spid="3">
                                            <p:txEl>
                                              <p:pRg st="1" end="1"/>
                                            </p:txEl>
                                          </p:spTgt>
                                        </p:tgtEl>
                                      </p:cBhvr>
                                      <p:to x="100000" y="60000"/>
                                    </p:animScale>
                                    <p:animScale>
                                      <p:cBhvr>
                                        <p:cTn id="30" dur="166" decel="50000">
                                          <p:stCondLst>
                                            <p:cond delay="676"/>
                                          </p:stCondLst>
                                        </p:cTn>
                                        <p:tgtEl>
                                          <p:spTgt spid="3">
                                            <p:txEl>
                                              <p:pRg st="1" end="1"/>
                                            </p:txEl>
                                          </p:spTgt>
                                        </p:tgtEl>
                                      </p:cBhvr>
                                      <p:to x="100000" y="100000"/>
                                    </p:animScale>
                                    <p:animScale>
                                      <p:cBhvr>
                                        <p:cTn id="31" dur="26">
                                          <p:stCondLst>
                                            <p:cond delay="1312"/>
                                          </p:stCondLst>
                                        </p:cTn>
                                        <p:tgtEl>
                                          <p:spTgt spid="3">
                                            <p:txEl>
                                              <p:pRg st="1" end="1"/>
                                            </p:txEl>
                                          </p:spTgt>
                                        </p:tgtEl>
                                      </p:cBhvr>
                                      <p:to x="100000" y="80000"/>
                                    </p:animScale>
                                    <p:animScale>
                                      <p:cBhvr>
                                        <p:cTn id="32" dur="166" decel="50000">
                                          <p:stCondLst>
                                            <p:cond delay="1338"/>
                                          </p:stCondLst>
                                        </p:cTn>
                                        <p:tgtEl>
                                          <p:spTgt spid="3">
                                            <p:txEl>
                                              <p:pRg st="1" end="1"/>
                                            </p:txEl>
                                          </p:spTgt>
                                        </p:tgtEl>
                                      </p:cBhvr>
                                      <p:to x="100000" y="100000"/>
                                    </p:animScale>
                                    <p:animScale>
                                      <p:cBhvr>
                                        <p:cTn id="33" dur="26">
                                          <p:stCondLst>
                                            <p:cond delay="1642"/>
                                          </p:stCondLst>
                                        </p:cTn>
                                        <p:tgtEl>
                                          <p:spTgt spid="3">
                                            <p:txEl>
                                              <p:pRg st="1" end="1"/>
                                            </p:txEl>
                                          </p:spTgt>
                                        </p:tgtEl>
                                      </p:cBhvr>
                                      <p:to x="100000" y="90000"/>
                                    </p:animScale>
                                    <p:animScale>
                                      <p:cBhvr>
                                        <p:cTn id="34" dur="166" decel="50000">
                                          <p:stCondLst>
                                            <p:cond delay="1668"/>
                                          </p:stCondLst>
                                        </p:cTn>
                                        <p:tgtEl>
                                          <p:spTgt spid="3">
                                            <p:txEl>
                                              <p:pRg st="1" end="1"/>
                                            </p:txEl>
                                          </p:spTgt>
                                        </p:tgtEl>
                                      </p:cBhvr>
                                      <p:to x="100000" y="100000"/>
                                    </p:animScale>
                                    <p:animScale>
                                      <p:cBhvr>
                                        <p:cTn id="35" dur="26">
                                          <p:stCondLst>
                                            <p:cond delay="1808"/>
                                          </p:stCondLst>
                                        </p:cTn>
                                        <p:tgtEl>
                                          <p:spTgt spid="3">
                                            <p:txEl>
                                              <p:pRg st="1" end="1"/>
                                            </p:txEl>
                                          </p:spTgt>
                                        </p:tgtEl>
                                      </p:cBhvr>
                                      <p:to x="100000" y="95000"/>
                                    </p:animScale>
                                    <p:animScale>
                                      <p:cBhvr>
                                        <p:cTn id="36" dur="166" decel="50000">
                                          <p:stCondLst>
                                            <p:cond delay="1834"/>
                                          </p:stCondLst>
                                        </p:cTn>
                                        <p:tgtEl>
                                          <p:spTgt spid="3">
                                            <p:txEl>
                                              <p:pRg st="1" end="1"/>
                                            </p:txEl>
                                          </p:spTgt>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wipe(down)">
                                      <p:cBhvr>
                                        <p:cTn id="39" dur="580">
                                          <p:stCondLst>
                                            <p:cond delay="0"/>
                                          </p:stCondLst>
                                        </p:cTn>
                                        <p:tgtEl>
                                          <p:spTgt spid="3">
                                            <p:txEl>
                                              <p:pRg st="2" end="2"/>
                                            </p:txEl>
                                          </p:spTgt>
                                        </p:tgtEl>
                                      </p:cBhvr>
                                    </p:animEffect>
                                    <p:anim calcmode="lin" valueType="num">
                                      <p:cBhvr>
                                        <p:cTn id="40"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45" dur="26">
                                          <p:stCondLst>
                                            <p:cond delay="650"/>
                                          </p:stCondLst>
                                        </p:cTn>
                                        <p:tgtEl>
                                          <p:spTgt spid="3">
                                            <p:txEl>
                                              <p:pRg st="2" end="2"/>
                                            </p:txEl>
                                          </p:spTgt>
                                        </p:tgtEl>
                                      </p:cBhvr>
                                      <p:to x="100000" y="60000"/>
                                    </p:animScale>
                                    <p:animScale>
                                      <p:cBhvr>
                                        <p:cTn id="46" dur="166" decel="50000">
                                          <p:stCondLst>
                                            <p:cond delay="676"/>
                                          </p:stCondLst>
                                        </p:cTn>
                                        <p:tgtEl>
                                          <p:spTgt spid="3">
                                            <p:txEl>
                                              <p:pRg st="2" end="2"/>
                                            </p:txEl>
                                          </p:spTgt>
                                        </p:tgtEl>
                                      </p:cBhvr>
                                      <p:to x="100000" y="100000"/>
                                    </p:animScale>
                                    <p:animScale>
                                      <p:cBhvr>
                                        <p:cTn id="47" dur="26">
                                          <p:stCondLst>
                                            <p:cond delay="1312"/>
                                          </p:stCondLst>
                                        </p:cTn>
                                        <p:tgtEl>
                                          <p:spTgt spid="3">
                                            <p:txEl>
                                              <p:pRg st="2" end="2"/>
                                            </p:txEl>
                                          </p:spTgt>
                                        </p:tgtEl>
                                      </p:cBhvr>
                                      <p:to x="100000" y="80000"/>
                                    </p:animScale>
                                    <p:animScale>
                                      <p:cBhvr>
                                        <p:cTn id="48" dur="166" decel="50000">
                                          <p:stCondLst>
                                            <p:cond delay="1338"/>
                                          </p:stCondLst>
                                        </p:cTn>
                                        <p:tgtEl>
                                          <p:spTgt spid="3">
                                            <p:txEl>
                                              <p:pRg st="2" end="2"/>
                                            </p:txEl>
                                          </p:spTgt>
                                        </p:tgtEl>
                                      </p:cBhvr>
                                      <p:to x="100000" y="100000"/>
                                    </p:animScale>
                                    <p:animScale>
                                      <p:cBhvr>
                                        <p:cTn id="49" dur="26">
                                          <p:stCondLst>
                                            <p:cond delay="1642"/>
                                          </p:stCondLst>
                                        </p:cTn>
                                        <p:tgtEl>
                                          <p:spTgt spid="3">
                                            <p:txEl>
                                              <p:pRg st="2" end="2"/>
                                            </p:txEl>
                                          </p:spTgt>
                                        </p:tgtEl>
                                      </p:cBhvr>
                                      <p:to x="100000" y="90000"/>
                                    </p:animScale>
                                    <p:animScale>
                                      <p:cBhvr>
                                        <p:cTn id="50" dur="166" decel="50000">
                                          <p:stCondLst>
                                            <p:cond delay="1668"/>
                                          </p:stCondLst>
                                        </p:cTn>
                                        <p:tgtEl>
                                          <p:spTgt spid="3">
                                            <p:txEl>
                                              <p:pRg st="2" end="2"/>
                                            </p:txEl>
                                          </p:spTgt>
                                        </p:tgtEl>
                                      </p:cBhvr>
                                      <p:to x="100000" y="100000"/>
                                    </p:animScale>
                                    <p:animScale>
                                      <p:cBhvr>
                                        <p:cTn id="51" dur="26">
                                          <p:stCondLst>
                                            <p:cond delay="1808"/>
                                          </p:stCondLst>
                                        </p:cTn>
                                        <p:tgtEl>
                                          <p:spTgt spid="3">
                                            <p:txEl>
                                              <p:pRg st="2" end="2"/>
                                            </p:txEl>
                                          </p:spTgt>
                                        </p:tgtEl>
                                      </p:cBhvr>
                                      <p:to x="100000" y="95000"/>
                                    </p:animScale>
                                    <p:animScale>
                                      <p:cBhvr>
                                        <p:cTn id="52" dur="166" decel="50000">
                                          <p:stCondLst>
                                            <p:cond delay="1834"/>
                                          </p:stCondLst>
                                        </p:cTn>
                                        <p:tgtEl>
                                          <p:spTgt spid="3">
                                            <p:txEl>
                                              <p:pRg st="2" end="2"/>
                                            </p:txEl>
                                          </p:spTgt>
                                        </p:tgtEl>
                                      </p:cBhvr>
                                      <p:to x="100000" y="100000"/>
                                    </p:animScale>
                                  </p:childTnLst>
                                </p:cTn>
                              </p:par>
                              <p:par>
                                <p:cTn id="53" presetID="26" presetClass="entr" presetSubtype="0" fill="hold" nodeType="withEffect">
                                  <p:stCondLst>
                                    <p:cond delay="0"/>
                                  </p:stCondLst>
                                  <p:childTnLst>
                                    <p:set>
                                      <p:cBhvr>
                                        <p:cTn id="54" dur="1" fill="hold">
                                          <p:stCondLst>
                                            <p:cond delay="0"/>
                                          </p:stCondLst>
                                        </p:cTn>
                                        <p:tgtEl>
                                          <p:spTgt spid="3">
                                            <p:txEl>
                                              <p:pRg st="3" end="3"/>
                                            </p:txEl>
                                          </p:spTgt>
                                        </p:tgtEl>
                                        <p:attrNameLst>
                                          <p:attrName>style.visibility</p:attrName>
                                        </p:attrNameLst>
                                      </p:cBhvr>
                                      <p:to>
                                        <p:strVal val="visible"/>
                                      </p:to>
                                    </p:set>
                                    <p:animEffect transition="in" filter="wipe(down)">
                                      <p:cBhvr>
                                        <p:cTn id="55" dur="580">
                                          <p:stCondLst>
                                            <p:cond delay="0"/>
                                          </p:stCondLst>
                                        </p:cTn>
                                        <p:tgtEl>
                                          <p:spTgt spid="3">
                                            <p:txEl>
                                              <p:pRg st="3" end="3"/>
                                            </p:txEl>
                                          </p:spTgt>
                                        </p:tgtEl>
                                      </p:cBhvr>
                                    </p:animEffect>
                                    <p:anim calcmode="lin" valueType="num">
                                      <p:cBhvr>
                                        <p:cTn id="56"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61" dur="26">
                                          <p:stCondLst>
                                            <p:cond delay="650"/>
                                          </p:stCondLst>
                                        </p:cTn>
                                        <p:tgtEl>
                                          <p:spTgt spid="3">
                                            <p:txEl>
                                              <p:pRg st="3" end="3"/>
                                            </p:txEl>
                                          </p:spTgt>
                                        </p:tgtEl>
                                      </p:cBhvr>
                                      <p:to x="100000" y="60000"/>
                                    </p:animScale>
                                    <p:animScale>
                                      <p:cBhvr>
                                        <p:cTn id="62" dur="166" decel="50000">
                                          <p:stCondLst>
                                            <p:cond delay="676"/>
                                          </p:stCondLst>
                                        </p:cTn>
                                        <p:tgtEl>
                                          <p:spTgt spid="3">
                                            <p:txEl>
                                              <p:pRg st="3" end="3"/>
                                            </p:txEl>
                                          </p:spTgt>
                                        </p:tgtEl>
                                      </p:cBhvr>
                                      <p:to x="100000" y="100000"/>
                                    </p:animScale>
                                    <p:animScale>
                                      <p:cBhvr>
                                        <p:cTn id="63" dur="26">
                                          <p:stCondLst>
                                            <p:cond delay="1312"/>
                                          </p:stCondLst>
                                        </p:cTn>
                                        <p:tgtEl>
                                          <p:spTgt spid="3">
                                            <p:txEl>
                                              <p:pRg st="3" end="3"/>
                                            </p:txEl>
                                          </p:spTgt>
                                        </p:tgtEl>
                                      </p:cBhvr>
                                      <p:to x="100000" y="80000"/>
                                    </p:animScale>
                                    <p:animScale>
                                      <p:cBhvr>
                                        <p:cTn id="64" dur="166" decel="50000">
                                          <p:stCondLst>
                                            <p:cond delay="1338"/>
                                          </p:stCondLst>
                                        </p:cTn>
                                        <p:tgtEl>
                                          <p:spTgt spid="3">
                                            <p:txEl>
                                              <p:pRg st="3" end="3"/>
                                            </p:txEl>
                                          </p:spTgt>
                                        </p:tgtEl>
                                      </p:cBhvr>
                                      <p:to x="100000" y="100000"/>
                                    </p:animScale>
                                    <p:animScale>
                                      <p:cBhvr>
                                        <p:cTn id="65" dur="26">
                                          <p:stCondLst>
                                            <p:cond delay="1642"/>
                                          </p:stCondLst>
                                        </p:cTn>
                                        <p:tgtEl>
                                          <p:spTgt spid="3">
                                            <p:txEl>
                                              <p:pRg st="3" end="3"/>
                                            </p:txEl>
                                          </p:spTgt>
                                        </p:tgtEl>
                                      </p:cBhvr>
                                      <p:to x="100000" y="90000"/>
                                    </p:animScale>
                                    <p:animScale>
                                      <p:cBhvr>
                                        <p:cTn id="66" dur="166" decel="50000">
                                          <p:stCondLst>
                                            <p:cond delay="1668"/>
                                          </p:stCondLst>
                                        </p:cTn>
                                        <p:tgtEl>
                                          <p:spTgt spid="3">
                                            <p:txEl>
                                              <p:pRg st="3" end="3"/>
                                            </p:txEl>
                                          </p:spTgt>
                                        </p:tgtEl>
                                      </p:cBhvr>
                                      <p:to x="100000" y="100000"/>
                                    </p:animScale>
                                    <p:animScale>
                                      <p:cBhvr>
                                        <p:cTn id="67" dur="26">
                                          <p:stCondLst>
                                            <p:cond delay="1808"/>
                                          </p:stCondLst>
                                        </p:cTn>
                                        <p:tgtEl>
                                          <p:spTgt spid="3">
                                            <p:txEl>
                                              <p:pRg st="3" end="3"/>
                                            </p:txEl>
                                          </p:spTgt>
                                        </p:tgtEl>
                                      </p:cBhvr>
                                      <p:to x="100000" y="95000"/>
                                    </p:animScale>
                                    <p:animScale>
                                      <p:cBhvr>
                                        <p:cTn id="68" dur="166" decel="50000">
                                          <p:stCondLst>
                                            <p:cond delay="1834"/>
                                          </p:stCondLst>
                                        </p:cTn>
                                        <p:tgtEl>
                                          <p:spTgt spid="3">
                                            <p:txEl>
                                              <p:pRg st="3" end="3"/>
                                            </p:txEl>
                                          </p:spTgt>
                                        </p:tgtEl>
                                      </p:cBhvr>
                                      <p:to x="100000" y="100000"/>
                                    </p:animScale>
                                  </p:childTnLst>
                                </p:cTn>
                              </p:par>
                              <p:par>
                                <p:cTn id="69" presetID="26" presetClass="entr" presetSubtype="0" fill="hold" nodeType="withEffect">
                                  <p:stCondLst>
                                    <p:cond delay="0"/>
                                  </p:stCondLst>
                                  <p:childTnLst>
                                    <p:set>
                                      <p:cBhvr>
                                        <p:cTn id="70" dur="1" fill="hold">
                                          <p:stCondLst>
                                            <p:cond delay="0"/>
                                          </p:stCondLst>
                                        </p:cTn>
                                        <p:tgtEl>
                                          <p:spTgt spid="3">
                                            <p:txEl>
                                              <p:pRg st="4" end="4"/>
                                            </p:txEl>
                                          </p:spTgt>
                                        </p:tgtEl>
                                        <p:attrNameLst>
                                          <p:attrName>style.visibility</p:attrName>
                                        </p:attrNameLst>
                                      </p:cBhvr>
                                      <p:to>
                                        <p:strVal val="visible"/>
                                      </p:to>
                                    </p:set>
                                    <p:animEffect transition="in" filter="wipe(down)">
                                      <p:cBhvr>
                                        <p:cTn id="71" dur="580">
                                          <p:stCondLst>
                                            <p:cond delay="0"/>
                                          </p:stCondLst>
                                        </p:cTn>
                                        <p:tgtEl>
                                          <p:spTgt spid="3">
                                            <p:txEl>
                                              <p:pRg st="4" end="4"/>
                                            </p:txEl>
                                          </p:spTgt>
                                        </p:tgtEl>
                                      </p:cBhvr>
                                    </p:animEffect>
                                    <p:anim calcmode="lin" valueType="num">
                                      <p:cBhvr>
                                        <p:cTn id="72"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73"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74"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75"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76"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77" dur="26">
                                          <p:stCondLst>
                                            <p:cond delay="650"/>
                                          </p:stCondLst>
                                        </p:cTn>
                                        <p:tgtEl>
                                          <p:spTgt spid="3">
                                            <p:txEl>
                                              <p:pRg st="4" end="4"/>
                                            </p:txEl>
                                          </p:spTgt>
                                        </p:tgtEl>
                                      </p:cBhvr>
                                      <p:to x="100000" y="60000"/>
                                    </p:animScale>
                                    <p:animScale>
                                      <p:cBhvr>
                                        <p:cTn id="78" dur="166" decel="50000">
                                          <p:stCondLst>
                                            <p:cond delay="676"/>
                                          </p:stCondLst>
                                        </p:cTn>
                                        <p:tgtEl>
                                          <p:spTgt spid="3">
                                            <p:txEl>
                                              <p:pRg st="4" end="4"/>
                                            </p:txEl>
                                          </p:spTgt>
                                        </p:tgtEl>
                                      </p:cBhvr>
                                      <p:to x="100000" y="100000"/>
                                    </p:animScale>
                                    <p:animScale>
                                      <p:cBhvr>
                                        <p:cTn id="79" dur="26">
                                          <p:stCondLst>
                                            <p:cond delay="1312"/>
                                          </p:stCondLst>
                                        </p:cTn>
                                        <p:tgtEl>
                                          <p:spTgt spid="3">
                                            <p:txEl>
                                              <p:pRg st="4" end="4"/>
                                            </p:txEl>
                                          </p:spTgt>
                                        </p:tgtEl>
                                      </p:cBhvr>
                                      <p:to x="100000" y="80000"/>
                                    </p:animScale>
                                    <p:animScale>
                                      <p:cBhvr>
                                        <p:cTn id="80" dur="166" decel="50000">
                                          <p:stCondLst>
                                            <p:cond delay="1338"/>
                                          </p:stCondLst>
                                        </p:cTn>
                                        <p:tgtEl>
                                          <p:spTgt spid="3">
                                            <p:txEl>
                                              <p:pRg st="4" end="4"/>
                                            </p:txEl>
                                          </p:spTgt>
                                        </p:tgtEl>
                                      </p:cBhvr>
                                      <p:to x="100000" y="100000"/>
                                    </p:animScale>
                                    <p:animScale>
                                      <p:cBhvr>
                                        <p:cTn id="81" dur="26">
                                          <p:stCondLst>
                                            <p:cond delay="1642"/>
                                          </p:stCondLst>
                                        </p:cTn>
                                        <p:tgtEl>
                                          <p:spTgt spid="3">
                                            <p:txEl>
                                              <p:pRg st="4" end="4"/>
                                            </p:txEl>
                                          </p:spTgt>
                                        </p:tgtEl>
                                      </p:cBhvr>
                                      <p:to x="100000" y="90000"/>
                                    </p:animScale>
                                    <p:animScale>
                                      <p:cBhvr>
                                        <p:cTn id="82" dur="166" decel="50000">
                                          <p:stCondLst>
                                            <p:cond delay="1668"/>
                                          </p:stCondLst>
                                        </p:cTn>
                                        <p:tgtEl>
                                          <p:spTgt spid="3">
                                            <p:txEl>
                                              <p:pRg st="4" end="4"/>
                                            </p:txEl>
                                          </p:spTgt>
                                        </p:tgtEl>
                                      </p:cBhvr>
                                      <p:to x="100000" y="100000"/>
                                    </p:animScale>
                                    <p:animScale>
                                      <p:cBhvr>
                                        <p:cTn id="83" dur="26">
                                          <p:stCondLst>
                                            <p:cond delay="1808"/>
                                          </p:stCondLst>
                                        </p:cTn>
                                        <p:tgtEl>
                                          <p:spTgt spid="3">
                                            <p:txEl>
                                              <p:pRg st="4" end="4"/>
                                            </p:txEl>
                                          </p:spTgt>
                                        </p:tgtEl>
                                      </p:cBhvr>
                                      <p:to x="100000" y="95000"/>
                                    </p:animScale>
                                    <p:animScale>
                                      <p:cBhvr>
                                        <p:cTn id="84" dur="166" decel="50000">
                                          <p:stCondLst>
                                            <p:cond delay="1834"/>
                                          </p:stCondLst>
                                        </p:cTn>
                                        <p:tgtEl>
                                          <p:spTgt spid="3">
                                            <p:txEl>
                                              <p:pRg st="4" end="4"/>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578784"/>
            <a:ext cx="8229600" cy="555749"/>
          </a:xfrm>
        </p:spPr>
        <p:txBody>
          <a:bodyPr>
            <a:normAutofit/>
          </a:bodyPr>
          <a:lstStyle/>
          <a:p>
            <a:r>
              <a:rPr lang="en-GB" sz="2800" dirty="0" smtClean="0">
                <a:latin typeface="+mn-lt"/>
                <a:cs typeface="Aharoni" pitchFamily="2" charset="-79"/>
              </a:rPr>
              <a:t>PROCESS!!!!!</a:t>
            </a:r>
            <a:endParaRPr lang="en-GB" sz="2800" dirty="0">
              <a:latin typeface="+mn-lt"/>
              <a:cs typeface="Aharoni" pitchFamily="2" charset="-79"/>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13902" y="4094004"/>
            <a:ext cx="6038850" cy="2428875"/>
          </a:xfrm>
        </p:spPr>
      </p:pic>
      <p:sp>
        <p:nvSpPr>
          <p:cNvPr id="7" name="TextBox 6"/>
          <p:cNvSpPr txBox="1"/>
          <p:nvPr/>
        </p:nvSpPr>
        <p:spPr>
          <a:xfrm rot="21030850">
            <a:off x="287264" y="2743344"/>
            <a:ext cx="8279354" cy="523220"/>
          </a:xfrm>
          <a:prstGeom prst="rect">
            <a:avLst/>
          </a:prstGeom>
          <a:noFill/>
        </p:spPr>
        <p:txBody>
          <a:bodyPr wrap="square" rtlCol="0">
            <a:spAutoFit/>
          </a:bodyPr>
          <a:lstStyle/>
          <a:p>
            <a:r>
              <a:rPr lang="en-GB" sz="2800" dirty="0" smtClean="0">
                <a:solidFill>
                  <a:srgbClr val="FF0000"/>
                </a:solidFill>
                <a:latin typeface="Aharoni" pitchFamily="2" charset="-79"/>
                <a:cs typeface="Aharoni" pitchFamily="2" charset="-79"/>
              </a:rPr>
              <a:t>Putting A and B together to build up your work</a:t>
            </a:r>
            <a:endParaRPr lang="en-GB" sz="2800" dirty="0">
              <a:solidFill>
                <a:srgbClr val="FF0000"/>
              </a:solidFill>
              <a:latin typeface="Aharoni" pitchFamily="2" charset="-79"/>
              <a:cs typeface="Aharoni" pitchFamily="2" charset="-79"/>
            </a:endParaRPr>
          </a:p>
        </p:txBody>
      </p:sp>
    </p:spTree>
    <p:extLst>
      <p:ext uri="{BB962C8B-B14F-4D97-AF65-F5344CB8AC3E}">
        <p14:creationId xmlns:p14="http://schemas.microsoft.com/office/powerpoint/2010/main" val="2620922932"/>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13163" y="2835424"/>
            <a:ext cx="6493165" cy="1738938"/>
          </a:xfrm>
          <a:prstGeom prst="rect">
            <a:avLst/>
          </a:prstGeom>
        </p:spPr>
        <p:txBody>
          <a:bodyPr wrap="square">
            <a:spAutoFit/>
          </a:bodyPr>
          <a:lstStyle/>
          <a:p>
            <a:r>
              <a:rPr lang="en-GB" sz="4800" dirty="0"/>
              <a:t>Surviving peer </a:t>
            </a:r>
            <a:r>
              <a:rPr lang="en-GB" sz="4800" dirty="0" smtClean="0"/>
              <a:t>review</a:t>
            </a:r>
            <a:endParaRPr lang="pl-PL" sz="4800" dirty="0" smtClean="0"/>
          </a:p>
          <a:p>
            <a:endParaRPr lang="pl-PL" sz="4800" dirty="0"/>
          </a:p>
          <a:p>
            <a:pPr algn="ctr"/>
            <a:r>
              <a:rPr lang="pl-PL" sz="1100" dirty="0" smtClean="0"/>
              <a:t>Not always straight forward proccess</a:t>
            </a:r>
            <a:endParaRPr lang="en-GB" sz="1100" dirty="0"/>
          </a:p>
        </p:txBody>
      </p:sp>
    </p:spTree>
    <p:extLst>
      <p:ext uri="{BB962C8B-B14F-4D97-AF65-F5344CB8AC3E}">
        <p14:creationId xmlns:p14="http://schemas.microsoft.com/office/powerpoint/2010/main" val="411201799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2"/>
          <p:cNvSpPr>
            <a:spLocks noGrp="1" noChangeArrowheads="1"/>
          </p:cNvSpPr>
          <p:nvPr>
            <p:ph type="title"/>
          </p:nvPr>
        </p:nvSpPr>
        <p:spPr/>
        <p:txBody>
          <a:bodyPr/>
          <a:lstStyle/>
          <a:p>
            <a:r>
              <a:rPr lang="en-GB"/>
              <a:t>Research is all about peer review</a:t>
            </a:r>
            <a:endParaRPr lang="en-US"/>
          </a:p>
        </p:txBody>
      </p:sp>
      <p:sp>
        <p:nvSpPr>
          <p:cNvPr id="215043" name="Rectangle 3"/>
          <p:cNvSpPr>
            <a:spLocks noGrp="1" noChangeArrowheads="1"/>
          </p:cNvSpPr>
          <p:nvPr>
            <p:ph type="body" idx="1"/>
          </p:nvPr>
        </p:nvSpPr>
        <p:spPr>
          <a:xfrm>
            <a:off x="5364163" y="2170113"/>
            <a:ext cx="3600450" cy="4379912"/>
          </a:xfrm>
        </p:spPr>
        <p:txBody>
          <a:bodyPr/>
          <a:lstStyle/>
          <a:p>
            <a:pPr marL="552450" indent="-552450">
              <a:buFontTx/>
              <a:buAutoNum type="arabicPeriod"/>
            </a:pPr>
            <a:r>
              <a:rPr lang="en-GB"/>
              <a:t>You need to avoid a desk reject</a:t>
            </a:r>
          </a:p>
          <a:p>
            <a:pPr marL="552450" indent="-552450">
              <a:buFontTx/>
              <a:buAutoNum type="arabicPeriod"/>
            </a:pPr>
            <a:r>
              <a:rPr lang="en-GB"/>
              <a:t>You may need to revise and resubmit</a:t>
            </a:r>
          </a:p>
          <a:p>
            <a:pPr marL="552450" indent="-552450">
              <a:buFontTx/>
              <a:buAutoNum type="arabicPeriod"/>
            </a:pPr>
            <a:r>
              <a:rPr lang="en-GB"/>
              <a:t>You will almost certainly need to alter your paper</a:t>
            </a:r>
            <a:endParaRPr lang="en-US"/>
          </a:p>
        </p:txBody>
      </p:sp>
      <p:pic>
        <p:nvPicPr>
          <p:cNvPr id="21504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000" y="2170113"/>
            <a:ext cx="4762500" cy="4176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740320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8" name="Title 1"/>
          <p:cNvSpPr>
            <a:spLocks noGrp="1"/>
          </p:cNvSpPr>
          <p:nvPr>
            <p:ph type="title" idx="4294967295"/>
          </p:nvPr>
        </p:nvSpPr>
        <p:spPr>
          <a:xfrm>
            <a:off x="288000" y="581890"/>
            <a:ext cx="6936094" cy="688025"/>
          </a:xfrm>
        </p:spPr>
        <p:txBody>
          <a:bodyPr lIns="91440" tIns="45720" rIns="91440" bIns="45720" anchor="ctr"/>
          <a:lstStyle/>
          <a:p>
            <a:r>
              <a:rPr lang="en-US" dirty="0"/>
              <a:t>The Process</a:t>
            </a:r>
          </a:p>
        </p:txBody>
      </p:sp>
      <p:sp>
        <p:nvSpPr>
          <p:cNvPr id="3" name="Content Placeholder 2"/>
          <p:cNvSpPr>
            <a:spLocks noGrp="1"/>
          </p:cNvSpPr>
          <p:nvPr>
            <p:ph idx="4294967295"/>
          </p:nvPr>
        </p:nvSpPr>
        <p:spPr/>
        <p:txBody>
          <a:bodyPr lIns="91440" tIns="45720" rIns="91440" bIns="45720">
            <a:normAutofit/>
          </a:bodyPr>
          <a:lstStyle/>
          <a:p>
            <a:pPr>
              <a:lnSpc>
                <a:spcPct val="90000"/>
              </a:lnSpc>
            </a:pPr>
            <a:r>
              <a:rPr lang="en-US" sz="2300" dirty="0"/>
              <a:t>Submission is an important step on the road to being published</a:t>
            </a:r>
          </a:p>
          <a:p>
            <a:pPr>
              <a:lnSpc>
                <a:spcPct val="90000"/>
              </a:lnSpc>
            </a:pPr>
            <a:r>
              <a:rPr lang="en-US" sz="2300" dirty="0"/>
              <a:t>Reviewers are selected for their expertise by the Editors</a:t>
            </a:r>
          </a:p>
          <a:p>
            <a:pPr>
              <a:lnSpc>
                <a:spcPct val="90000"/>
              </a:lnSpc>
            </a:pPr>
            <a:r>
              <a:rPr lang="en-US" sz="2300" dirty="0"/>
              <a:t>They do sometimes make mistakes and their opinions may not be valid</a:t>
            </a:r>
          </a:p>
          <a:p>
            <a:pPr>
              <a:lnSpc>
                <a:spcPct val="90000"/>
              </a:lnSpc>
            </a:pPr>
            <a:r>
              <a:rPr lang="en-US" sz="2300" dirty="0"/>
              <a:t>But generally they raise genuine concerns about the work – conceptualization, execution and/or interpretation of the work</a:t>
            </a:r>
          </a:p>
          <a:p>
            <a:pPr>
              <a:lnSpc>
                <a:spcPct val="90000"/>
              </a:lnSpc>
            </a:pPr>
            <a:endParaRPr lang="en-US" dirty="0"/>
          </a:p>
        </p:txBody>
      </p:sp>
    </p:spTree>
    <p:extLst>
      <p:ext uri="{BB962C8B-B14F-4D97-AF65-F5344CB8AC3E}">
        <p14:creationId xmlns:p14="http://schemas.microsoft.com/office/powerpoint/2010/main" val="27092982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Title 1"/>
          <p:cNvSpPr>
            <a:spLocks noGrp="1"/>
          </p:cNvSpPr>
          <p:nvPr>
            <p:ph type="title" idx="4294967295"/>
          </p:nvPr>
        </p:nvSpPr>
        <p:spPr>
          <a:xfrm>
            <a:off x="288000" y="600364"/>
            <a:ext cx="6936094" cy="669552"/>
          </a:xfrm>
        </p:spPr>
        <p:txBody>
          <a:bodyPr lIns="91440" tIns="45720" rIns="91440" bIns="45720" anchor="ctr"/>
          <a:lstStyle/>
          <a:p>
            <a:r>
              <a:rPr lang="en-US" dirty="0"/>
              <a:t>The Process</a:t>
            </a:r>
          </a:p>
        </p:txBody>
      </p:sp>
      <p:sp>
        <p:nvSpPr>
          <p:cNvPr id="286723" name="Content Placeholder 2"/>
          <p:cNvSpPr>
            <a:spLocks noGrp="1"/>
          </p:cNvSpPr>
          <p:nvPr>
            <p:ph idx="4294967295"/>
          </p:nvPr>
        </p:nvSpPr>
        <p:spPr/>
        <p:txBody>
          <a:bodyPr lIns="91440" tIns="45720" rIns="91440" bIns="45720">
            <a:normAutofit/>
          </a:bodyPr>
          <a:lstStyle/>
          <a:p>
            <a:r>
              <a:rPr lang="en-US" sz="2300" dirty="0"/>
              <a:t>Their comments are aimed at maintaining the quality of papers publish in the journal, the overall journal reputation and ultimately at improving your work to attain a high standard of academic writing. </a:t>
            </a:r>
          </a:p>
        </p:txBody>
      </p:sp>
    </p:spTree>
    <p:extLst>
      <p:ext uri="{BB962C8B-B14F-4D97-AF65-F5344CB8AC3E}">
        <p14:creationId xmlns:p14="http://schemas.microsoft.com/office/powerpoint/2010/main" val="1689941327"/>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711200"/>
            <a:ext cx="6936094" cy="474132"/>
          </a:xfrm>
        </p:spPr>
        <p:txBody>
          <a:bodyPr>
            <a:normAutofit/>
          </a:bodyPr>
          <a:lstStyle/>
          <a:p>
            <a:r>
              <a:rPr lang="en-GB" dirty="0" smtClean="0">
                <a:latin typeface="+mn-lt"/>
                <a:cs typeface="Aharoni" pitchFamily="2" charset="-79"/>
              </a:rPr>
              <a:t>Process Conclusion:</a:t>
            </a:r>
            <a:endParaRPr lang="en-GB" dirty="0">
              <a:latin typeface="+mn-lt"/>
              <a:cs typeface="Aharoni" pitchFamily="2" charset="-79"/>
            </a:endParaRPr>
          </a:p>
        </p:txBody>
      </p:sp>
      <p:sp>
        <p:nvSpPr>
          <p:cNvPr id="3" name="Content Placeholder 2"/>
          <p:cNvSpPr>
            <a:spLocks noGrp="1"/>
          </p:cNvSpPr>
          <p:nvPr>
            <p:ph idx="1"/>
          </p:nvPr>
        </p:nvSpPr>
        <p:spPr>
          <a:xfrm>
            <a:off x="288000" y="2076308"/>
            <a:ext cx="8572904" cy="4375291"/>
          </a:xfrm>
        </p:spPr>
        <p:txBody>
          <a:bodyPr>
            <a:noAutofit/>
          </a:bodyPr>
          <a:lstStyle/>
          <a:p>
            <a:pPr>
              <a:spcBef>
                <a:spcPts val="600"/>
              </a:spcBef>
              <a:spcAft>
                <a:spcPts val="600"/>
              </a:spcAft>
              <a:buFont typeface="Arial" pitchFamily="34" charset="0"/>
              <a:buChar char="•"/>
            </a:pPr>
            <a:r>
              <a:rPr lang="en-GB" sz="2300" dirty="0">
                <a:solidFill>
                  <a:schemeClr val="tx1"/>
                </a:solidFill>
                <a:ea typeface="+mj-ea"/>
                <a:cs typeface="Aharoni" pitchFamily="2" charset="-79"/>
              </a:rPr>
              <a:t>Identify a few possible target journals but be realistic</a:t>
            </a:r>
          </a:p>
          <a:p>
            <a:pPr>
              <a:spcBef>
                <a:spcPts val="600"/>
              </a:spcBef>
              <a:spcAft>
                <a:spcPts val="600"/>
              </a:spcAft>
              <a:buFont typeface="Arial" pitchFamily="34" charset="0"/>
              <a:buChar char="•"/>
            </a:pPr>
            <a:r>
              <a:rPr lang="en-GB" sz="2300" dirty="0">
                <a:solidFill>
                  <a:schemeClr val="tx1"/>
                </a:solidFill>
                <a:ea typeface="+mj-ea"/>
                <a:cs typeface="Aharoni" pitchFamily="2" charset="-79"/>
              </a:rPr>
              <a:t>Follow the Author Guidelines: scope, type of paper, word length, references style, etc.</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Find where to send your paper (editor, regional editor, subject area editor) …</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 and how to send it (email, hard copy, online submission)</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Send an outline or abstract to editor: is it suitable? how can it be made so?</a:t>
            </a:r>
          </a:p>
          <a:p>
            <a:pPr algn="just">
              <a:spcBef>
                <a:spcPts val="600"/>
              </a:spcBef>
              <a:spcAft>
                <a:spcPts val="600"/>
              </a:spcAft>
              <a:buFont typeface="Arial" pitchFamily="34" charset="0"/>
              <a:buChar char="•"/>
            </a:pPr>
            <a:r>
              <a:rPr lang="en-GB" sz="2300" dirty="0">
                <a:solidFill>
                  <a:schemeClr val="tx1"/>
                </a:solidFill>
                <a:ea typeface="+mj-ea"/>
                <a:cs typeface="Aharoni" pitchFamily="2" charset="-79"/>
              </a:rPr>
              <a:t>Read at least one issue of the journal</a:t>
            </a:r>
            <a:endParaRPr lang="en-US" sz="2300" dirty="0">
              <a:solidFill>
                <a:schemeClr val="tx1"/>
              </a:solidFill>
              <a:ea typeface="+mj-ea"/>
              <a:cs typeface="Aharoni" pitchFamily="2" charset="-79"/>
            </a:endParaRPr>
          </a:p>
        </p:txBody>
      </p:sp>
    </p:spTree>
    <p:extLst>
      <p:ext uri="{BB962C8B-B14F-4D97-AF65-F5344CB8AC3E}">
        <p14:creationId xmlns:p14="http://schemas.microsoft.com/office/powerpoint/2010/main" val="2474460517"/>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Discoverability and the Oxford Index / Robert Faber</a:t>
            </a:r>
            <a:endParaRPr lang="en-US">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78</a:t>
            </a:fld>
            <a:endParaRPr lang="en-US">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659112"/>
            <a:ext cx="15163523" cy="852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6281058" y="2862943"/>
            <a:ext cx="1349828" cy="22860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001853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Discoverability and the Oxford Index / Robert Faber</a:t>
            </a:r>
            <a:endParaRPr lang="en-US">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79</a:t>
            </a:fld>
            <a:endParaRPr lang="en-US">
              <a:solidFill>
                <a:srgbClr val="0000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07746" y="-696686"/>
            <a:ext cx="16287801" cy="916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Oval 6"/>
          <p:cNvSpPr/>
          <p:nvPr/>
        </p:nvSpPr>
        <p:spPr>
          <a:xfrm>
            <a:off x="54429" y="1926771"/>
            <a:ext cx="1349828" cy="391885"/>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ounded Rectangle 5"/>
          <p:cNvSpPr/>
          <p:nvPr/>
        </p:nvSpPr>
        <p:spPr>
          <a:xfrm>
            <a:off x="54429" y="2425572"/>
            <a:ext cx="4441370" cy="4341914"/>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12" name="Rounded Rectangle 11"/>
          <p:cNvSpPr/>
          <p:nvPr/>
        </p:nvSpPr>
        <p:spPr>
          <a:xfrm>
            <a:off x="4865915" y="3352799"/>
            <a:ext cx="1905000" cy="3414687"/>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096766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 calcmode="lin" valueType="num">
                                      <p:cBhvr>
                                        <p:cTn id="23" dur="1000" fill="hold"/>
                                        <p:tgtEl>
                                          <p:spTgt spid="12"/>
                                        </p:tgtEl>
                                        <p:attrNameLst>
                                          <p:attrName>ppt_w</p:attrName>
                                        </p:attrNameLst>
                                      </p:cBhvr>
                                      <p:tavLst>
                                        <p:tav tm="0">
                                          <p:val>
                                            <p:fltVal val="0"/>
                                          </p:val>
                                        </p:tav>
                                        <p:tav tm="100000">
                                          <p:val>
                                            <p:strVal val="#ppt_w"/>
                                          </p:val>
                                        </p:tav>
                                      </p:tavLst>
                                    </p:anim>
                                    <p:anim calcmode="lin" valueType="num">
                                      <p:cBhvr>
                                        <p:cTn id="24" dur="1000" fill="hold"/>
                                        <p:tgtEl>
                                          <p:spTgt spid="12"/>
                                        </p:tgtEl>
                                        <p:attrNameLst>
                                          <p:attrName>ppt_h</p:attrName>
                                        </p:attrNameLst>
                                      </p:cBhvr>
                                      <p:tavLst>
                                        <p:tav tm="0">
                                          <p:val>
                                            <p:fltVal val="0"/>
                                          </p:val>
                                        </p:tav>
                                        <p:tav tm="100000">
                                          <p:val>
                                            <p:strVal val="#ppt_h"/>
                                          </p:val>
                                        </p:tav>
                                      </p:tavLst>
                                    </p:anim>
                                    <p:anim calcmode="lin" valueType="num">
                                      <p:cBhvr>
                                        <p:cTn id="25" dur="1000" fill="hold"/>
                                        <p:tgtEl>
                                          <p:spTgt spid="12"/>
                                        </p:tgtEl>
                                        <p:attrNameLst>
                                          <p:attrName>style.rotation</p:attrName>
                                        </p:attrNameLst>
                                      </p:cBhvr>
                                      <p:tavLst>
                                        <p:tav tm="0">
                                          <p:val>
                                            <p:fltVal val="90"/>
                                          </p:val>
                                        </p:tav>
                                        <p:tav tm="100000">
                                          <p:val>
                                            <p:fltVal val="0"/>
                                          </p:val>
                                        </p:tav>
                                      </p:tavLst>
                                    </p:anim>
                                    <p:animEffect transition="in" filter="fade">
                                      <p:cBhvr>
                                        <p:cTn id="2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6" grpId="0" animBg="1"/>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p:cNvSpPr>
            <a:spLocks noGrp="1"/>
          </p:cNvSpPr>
          <p:nvPr>
            <p:ph type="title"/>
          </p:nvPr>
        </p:nvSpPr>
        <p:spPr>
          <a:xfrm>
            <a:off x="457200" y="5486400"/>
            <a:ext cx="7391400" cy="990600"/>
          </a:xfrm>
        </p:spPr>
        <p:txBody>
          <a:bodyPr>
            <a:normAutofit/>
          </a:bodyPr>
          <a:lstStyle/>
          <a:p>
            <a:pPr eaLnBrk="1" hangingPunct="1">
              <a:spcBef>
                <a:spcPts val="1200"/>
              </a:spcBef>
              <a:spcAft>
                <a:spcPts val="1200"/>
              </a:spcAft>
              <a:defRPr/>
            </a:pPr>
            <a:r>
              <a:rPr lang="en-GB" sz="2200" dirty="0" smtClean="0">
                <a:latin typeface="Calibri" pitchFamily="34" charset="0"/>
                <a:ea typeface="ＭＳ Ｐゴシック" pitchFamily="34" charset="-128"/>
                <a:cs typeface="Calibri" pitchFamily="34" charset="0"/>
              </a:rPr>
              <a:t/>
            </a:r>
            <a:br>
              <a:rPr lang="en-GB" sz="2200" dirty="0" smtClean="0">
                <a:latin typeface="Calibri" pitchFamily="34" charset="0"/>
                <a:ea typeface="ＭＳ Ｐゴシック" pitchFamily="34" charset="-128"/>
                <a:cs typeface="Calibri" pitchFamily="34" charset="0"/>
              </a:rPr>
            </a:br>
            <a:endParaRPr lang="en-US" sz="4100" dirty="0" smtClean="0">
              <a:latin typeface="Calibri" pitchFamily="34" charset="0"/>
              <a:ea typeface="ＭＳ Ｐゴシック" pitchFamily="34" charset="-128"/>
              <a:cs typeface="Calibri" pitchFamily="34" charset="0"/>
            </a:endParaRPr>
          </a:p>
        </p:txBody>
      </p:sp>
      <p:sp>
        <p:nvSpPr>
          <p:cNvPr id="2" name="TextBox 1"/>
          <p:cNvSpPr txBox="1"/>
          <p:nvPr/>
        </p:nvSpPr>
        <p:spPr>
          <a:xfrm>
            <a:off x="304800" y="2575565"/>
            <a:ext cx="8305799" cy="1692771"/>
          </a:xfrm>
          <a:prstGeom prst="rect">
            <a:avLst/>
          </a:prstGeom>
          <a:noFill/>
        </p:spPr>
        <p:txBody>
          <a:bodyPr wrap="square" rtlCol="0">
            <a:spAutoFit/>
          </a:bodyPr>
          <a:lstStyle/>
          <a:p>
            <a:pPr algn="ctr"/>
            <a:r>
              <a:rPr lang="en-US" sz="3200" b="1" dirty="0" smtClean="0">
                <a:solidFill>
                  <a:schemeClr val="tx1">
                    <a:lumMod val="75000"/>
                    <a:lumOff val="25000"/>
                  </a:schemeClr>
                </a:solidFill>
                <a:effectLst>
                  <a:outerShdw blurRad="38100" dist="38100" dir="2700000" algn="tl">
                    <a:srgbClr val="000000">
                      <a:alpha val="43137"/>
                    </a:srgbClr>
                  </a:outerShdw>
                </a:effectLst>
              </a:rPr>
              <a:t>Oxford </a:t>
            </a:r>
            <a:r>
              <a:rPr lang="pl-PL" sz="3200" b="1" dirty="0" smtClean="0">
                <a:solidFill>
                  <a:schemeClr val="tx1">
                    <a:lumMod val="75000"/>
                    <a:lumOff val="25000"/>
                  </a:schemeClr>
                </a:solidFill>
                <a:effectLst>
                  <a:outerShdw blurRad="38100" dist="38100" dir="2700000" algn="tl">
                    <a:srgbClr val="000000">
                      <a:alpha val="43137"/>
                    </a:srgbClr>
                  </a:outerShdw>
                </a:effectLst>
              </a:rPr>
              <a:t>Journals</a:t>
            </a:r>
            <a:endParaRPr lang="en-US" sz="3200" b="1" dirty="0" smtClean="0">
              <a:solidFill>
                <a:schemeClr val="tx1">
                  <a:lumMod val="75000"/>
                  <a:lumOff val="25000"/>
                </a:schemeClr>
              </a:solidFill>
              <a:effectLst>
                <a:outerShdw blurRad="38100" dist="38100" dir="2700000" algn="tl">
                  <a:srgbClr val="000000">
                    <a:alpha val="43137"/>
                  </a:srgbClr>
                </a:outerShdw>
              </a:effectLst>
            </a:endParaRPr>
          </a:p>
          <a:p>
            <a:endParaRPr lang="pl-PL" sz="2400" b="1" dirty="0" smtClean="0">
              <a:solidFill>
                <a:schemeClr val="tx1">
                  <a:lumMod val="75000"/>
                  <a:lumOff val="25000"/>
                </a:schemeClr>
              </a:solidFill>
            </a:endParaRPr>
          </a:p>
          <a:p>
            <a:endParaRPr lang="en-US" sz="2400" b="1" dirty="0" smtClean="0">
              <a:solidFill>
                <a:schemeClr val="tx1">
                  <a:lumMod val="75000"/>
                  <a:lumOff val="25000"/>
                </a:schemeClr>
              </a:solidFill>
            </a:endParaRPr>
          </a:p>
          <a:p>
            <a:r>
              <a:rPr lang="pl-PL" sz="2400" b="1" dirty="0" smtClean="0">
                <a:solidFill>
                  <a:schemeClr val="tx1">
                    <a:lumMod val="75000"/>
                    <a:lumOff val="25000"/>
                  </a:schemeClr>
                </a:solidFill>
              </a:rPr>
              <a:t>Supporting Researchers and Research Communities</a:t>
            </a:r>
            <a:endParaRPr lang="en-US" sz="2000" dirty="0">
              <a:solidFill>
                <a:schemeClr val="tx1">
                  <a:lumMod val="75000"/>
                  <a:lumOff val="25000"/>
                </a:schemeClr>
              </a:solidFill>
            </a:endParaRPr>
          </a:p>
        </p:txBody>
      </p:sp>
    </p:spTree>
    <p:extLst>
      <p:ext uri="{BB962C8B-B14F-4D97-AF65-F5344CB8AC3E}">
        <p14:creationId xmlns:p14="http://schemas.microsoft.com/office/powerpoint/2010/main" val="154291842"/>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Discoverability and the Oxford Index / Robert Faber</a:t>
            </a:r>
            <a:endParaRPr lang="en-US">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80</a:t>
            </a:fld>
            <a:endParaRPr lang="en-US">
              <a:solidFill>
                <a:srgbClr val="000000"/>
              </a:solidFill>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5601" y="-659112"/>
            <a:ext cx="15163523" cy="852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3336332" y="2384478"/>
            <a:ext cx="1349828" cy="22860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585764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Discoverability and the Oxford Index / Robert Faber</a:t>
            </a:r>
            <a:endParaRPr lang="en-US">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81</a:t>
            </a:fld>
            <a:endParaRPr lang="en-US">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6126" y="-638287"/>
            <a:ext cx="15229114" cy="85663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Oval 5"/>
          <p:cNvSpPr/>
          <p:nvPr/>
        </p:nvSpPr>
        <p:spPr>
          <a:xfrm>
            <a:off x="0" y="5680699"/>
            <a:ext cx="2200939" cy="228600"/>
          </a:xfrm>
          <a:prstGeom prst="ellipse">
            <a:avLst/>
          </a:prstGeom>
          <a:noFill/>
          <a:ln w="2222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396619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Discoverability and the Oxford Index / Robert Faber</a:t>
            </a:r>
            <a:endParaRPr lang="en-US">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82</a:t>
            </a:fld>
            <a:endParaRPr lang="en-US">
              <a:solidFill>
                <a:srgbClr val="000000"/>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7515" y="-600083"/>
            <a:ext cx="13890423" cy="7813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982333" y="2416881"/>
            <a:ext cx="2566244" cy="2569789"/>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ounded Rectangle 5"/>
          <p:cNvSpPr/>
          <p:nvPr/>
        </p:nvSpPr>
        <p:spPr>
          <a:xfrm>
            <a:off x="6857999" y="4997303"/>
            <a:ext cx="1690577" cy="531500"/>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ounded Rectangle 6"/>
          <p:cNvSpPr/>
          <p:nvPr/>
        </p:nvSpPr>
        <p:spPr>
          <a:xfrm>
            <a:off x="5798288" y="5528803"/>
            <a:ext cx="1690577" cy="1424890"/>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ounded Rectangle 7"/>
          <p:cNvSpPr/>
          <p:nvPr/>
        </p:nvSpPr>
        <p:spPr>
          <a:xfrm>
            <a:off x="120502" y="5149703"/>
            <a:ext cx="5248940" cy="815162"/>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127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1000" fill="hold"/>
                                        <p:tgtEl>
                                          <p:spTgt spid="6"/>
                                        </p:tgtEl>
                                        <p:attrNameLst>
                                          <p:attrName>ppt_w</p:attrName>
                                        </p:attrNameLst>
                                      </p:cBhvr>
                                      <p:tavLst>
                                        <p:tav tm="0">
                                          <p:val>
                                            <p:fltVal val="0"/>
                                          </p:val>
                                        </p:tav>
                                        <p:tav tm="100000">
                                          <p:val>
                                            <p:strVal val="#ppt_w"/>
                                          </p:val>
                                        </p:tav>
                                      </p:tavLst>
                                    </p:anim>
                                    <p:anim calcmode="lin" valueType="num">
                                      <p:cBhvr>
                                        <p:cTn id="16" dur="1000" fill="hold"/>
                                        <p:tgtEl>
                                          <p:spTgt spid="6"/>
                                        </p:tgtEl>
                                        <p:attrNameLst>
                                          <p:attrName>ppt_h</p:attrName>
                                        </p:attrNameLst>
                                      </p:cBhvr>
                                      <p:tavLst>
                                        <p:tav tm="0">
                                          <p:val>
                                            <p:fltVal val="0"/>
                                          </p:val>
                                        </p:tav>
                                        <p:tav tm="100000">
                                          <p:val>
                                            <p:strVal val="#ppt_h"/>
                                          </p:val>
                                        </p:tav>
                                      </p:tavLst>
                                    </p:anim>
                                    <p:anim calcmode="lin" valueType="num">
                                      <p:cBhvr>
                                        <p:cTn id="17" dur="1000" fill="hold"/>
                                        <p:tgtEl>
                                          <p:spTgt spid="6"/>
                                        </p:tgtEl>
                                        <p:attrNameLst>
                                          <p:attrName>style.rotation</p:attrName>
                                        </p:attrNameLst>
                                      </p:cBhvr>
                                      <p:tavLst>
                                        <p:tav tm="0">
                                          <p:val>
                                            <p:fltVal val="90"/>
                                          </p:val>
                                        </p:tav>
                                        <p:tav tm="100000">
                                          <p:val>
                                            <p:fltVal val="0"/>
                                          </p:val>
                                        </p:tav>
                                      </p:tavLst>
                                    </p:anim>
                                    <p:animEffect transition="in" filter="fade">
                                      <p:cBhvr>
                                        <p:cTn id="18" dur="10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p:cTn id="31" dur="1000" fill="hold"/>
                                        <p:tgtEl>
                                          <p:spTgt spid="8"/>
                                        </p:tgtEl>
                                        <p:attrNameLst>
                                          <p:attrName>ppt_w</p:attrName>
                                        </p:attrNameLst>
                                      </p:cBhvr>
                                      <p:tavLst>
                                        <p:tav tm="0">
                                          <p:val>
                                            <p:fltVal val="0"/>
                                          </p:val>
                                        </p:tav>
                                        <p:tav tm="100000">
                                          <p:val>
                                            <p:strVal val="#ppt_w"/>
                                          </p:val>
                                        </p:tav>
                                      </p:tavLst>
                                    </p:anim>
                                    <p:anim calcmode="lin" valueType="num">
                                      <p:cBhvr>
                                        <p:cTn id="32" dur="1000" fill="hold"/>
                                        <p:tgtEl>
                                          <p:spTgt spid="8"/>
                                        </p:tgtEl>
                                        <p:attrNameLst>
                                          <p:attrName>ppt_h</p:attrName>
                                        </p:attrNameLst>
                                      </p:cBhvr>
                                      <p:tavLst>
                                        <p:tav tm="0">
                                          <p:val>
                                            <p:fltVal val="0"/>
                                          </p:val>
                                        </p:tav>
                                        <p:tav tm="100000">
                                          <p:val>
                                            <p:strVal val="#ppt_h"/>
                                          </p:val>
                                        </p:tav>
                                      </p:tavLst>
                                    </p:anim>
                                    <p:anim calcmode="lin" valueType="num">
                                      <p:cBhvr>
                                        <p:cTn id="33" dur="1000" fill="hold"/>
                                        <p:tgtEl>
                                          <p:spTgt spid="8"/>
                                        </p:tgtEl>
                                        <p:attrNameLst>
                                          <p:attrName>style.rotation</p:attrName>
                                        </p:attrNameLst>
                                      </p:cBhvr>
                                      <p:tavLst>
                                        <p:tav tm="0">
                                          <p:val>
                                            <p:fltVal val="90"/>
                                          </p:val>
                                        </p:tav>
                                        <p:tav tm="100000">
                                          <p:val>
                                            <p:fltVal val="0"/>
                                          </p:val>
                                        </p:tav>
                                      </p:tavLst>
                                    </p:anim>
                                    <p:animEffect transition="in" filter="fade">
                                      <p:cBhvr>
                                        <p:cTn id="3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Discoverability and the Oxford Index / Robert Faber</a:t>
            </a:r>
            <a:endParaRPr lang="en-US">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83</a:t>
            </a:fld>
            <a:endParaRPr lang="en-US">
              <a:solidFill>
                <a:srgbClr val="000000"/>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759" y="-583019"/>
            <a:ext cx="14514286" cy="816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5982333" y="2416881"/>
            <a:ext cx="2566244" cy="2963193"/>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6" name="Rounded Rectangle 5"/>
          <p:cNvSpPr/>
          <p:nvPr/>
        </p:nvSpPr>
        <p:spPr>
          <a:xfrm>
            <a:off x="288000" y="5050465"/>
            <a:ext cx="1929349" cy="467833"/>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ounded Rectangle 6"/>
          <p:cNvSpPr/>
          <p:nvPr/>
        </p:nvSpPr>
        <p:spPr>
          <a:xfrm>
            <a:off x="6166884" y="3129517"/>
            <a:ext cx="2286000" cy="233916"/>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50037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p:cTn id="15" dur="1000" fill="hold"/>
                                        <p:tgtEl>
                                          <p:spTgt spid="5"/>
                                        </p:tgtEl>
                                        <p:attrNameLst>
                                          <p:attrName>ppt_w</p:attrName>
                                        </p:attrNameLst>
                                      </p:cBhvr>
                                      <p:tavLst>
                                        <p:tav tm="0">
                                          <p:val>
                                            <p:fltVal val="0"/>
                                          </p:val>
                                        </p:tav>
                                        <p:tav tm="100000">
                                          <p:val>
                                            <p:strVal val="#ppt_w"/>
                                          </p:val>
                                        </p:tav>
                                      </p:tavLst>
                                    </p:anim>
                                    <p:anim calcmode="lin" valueType="num">
                                      <p:cBhvr>
                                        <p:cTn id="16" dur="1000" fill="hold"/>
                                        <p:tgtEl>
                                          <p:spTgt spid="5"/>
                                        </p:tgtEl>
                                        <p:attrNameLst>
                                          <p:attrName>ppt_h</p:attrName>
                                        </p:attrNameLst>
                                      </p:cBhvr>
                                      <p:tavLst>
                                        <p:tav tm="0">
                                          <p:val>
                                            <p:fltVal val="0"/>
                                          </p:val>
                                        </p:tav>
                                        <p:tav tm="100000">
                                          <p:val>
                                            <p:strVal val="#ppt_h"/>
                                          </p:val>
                                        </p:tav>
                                      </p:tavLst>
                                    </p:anim>
                                    <p:anim calcmode="lin" valueType="num">
                                      <p:cBhvr>
                                        <p:cTn id="17" dur="1000" fill="hold"/>
                                        <p:tgtEl>
                                          <p:spTgt spid="5"/>
                                        </p:tgtEl>
                                        <p:attrNameLst>
                                          <p:attrName>style.rotation</p:attrName>
                                        </p:attrNameLst>
                                      </p:cBhvr>
                                      <p:tavLst>
                                        <p:tav tm="0">
                                          <p:val>
                                            <p:fltVal val="90"/>
                                          </p:val>
                                        </p:tav>
                                        <p:tav tm="100000">
                                          <p:val>
                                            <p:fltVal val="0"/>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1000" fill="hold"/>
                                        <p:tgtEl>
                                          <p:spTgt spid="7"/>
                                        </p:tgtEl>
                                        <p:attrNameLst>
                                          <p:attrName>ppt_w</p:attrName>
                                        </p:attrNameLst>
                                      </p:cBhvr>
                                      <p:tavLst>
                                        <p:tav tm="0">
                                          <p:val>
                                            <p:fltVal val="0"/>
                                          </p:val>
                                        </p:tav>
                                        <p:tav tm="100000">
                                          <p:val>
                                            <p:strVal val="#ppt_w"/>
                                          </p:val>
                                        </p:tav>
                                      </p:tavLst>
                                    </p:anim>
                                    <p:anim calcmode="lin" valueType="num">
                                      <p:cBhvr>
                                        <p:cTn id="24" dur="1000" fill="hold"/>
                                        <p:tgtEl>
                                          <p:spTgt spid="7"/>
                                        </p:tgtEl>
                                        <p:attrNameLst>
                                          <p:attrName>ppt_h</p:attrName>
                                        </p:attrNameLst>
                                      </p:cBhvr>
                                      <p:tavLst>
                                        <p:tav tm="0">
                                          <p:val>
                                            <p:fltVal val="0"/>
                                          </p:val>
                                        </p:tav>
                                        <p:tav tm="100000">
                                          <p:val>
                                            <p:strVal val="#ppt_h"/>
                                          </p:val>
                                        </p:tav>
                                      </p:tavLst>
                                    </p:anim>
                                    <p:anim calcmode="lin" valueType="num">
                                      <p:cBhvr>
                                        <p:cTn id="25" dur="1000" fill="hold"/>
                                        <p:tgtEl>
                                          <p:spTgt spid="7"/>
                                        </p:tgtEl>
                                        <p:attrNameLst>
                                          <p:attrName>style.rotation</p:attrName>
                                        </p:attrNameLst>
                                      </p:cBhvr>
                                      <p:tavLst>
                                        <p:tav tm="0">
                                          <p:val>
                                            <p:fltVal val="90"/>
                                          </p:val>
                                        </p:tav>
                                        <p:tav tm="100000">
                                          <p:val>
                                            <p:fltVal val="0"/>
                                          </p:val>
                                        </p:tav>
                                      </p:tavLst>
                                    </p:anim>
                                    <p:animEffect transition="in" filter="fade">
                                      <p:cBhvr>
                                        <p:cTn id="2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p:cNvSpPr>
            <a:spLocks noGrp="1"/>
          </p:cNvSpPr>
          <p:nvPr>
            <p:ph type="ftr" sz="quarter" idx="11"/>
          </p:nvPr>
        </p:nvSpPr>
        <p:spPr/>
        <p:txBody>
          <a:bodyPr/>
          <a:lstStyle/>
          <a:p>
            <a:r>
              <a:rPr lang="en-GB" smtClean="0">
                <a:solidFill>
                  <a:srgbClr val="000000"/>
                </a:solidFill>
              </a:rPr>
              <a:t>Discoverability and the Oxford Index / Robert Faber</a:t>
            </a:r>
            <a:endParaRPr lang="en-US">
              <a:solidFill>
                <a:srgbClr val="000000"/>
              </a:solidFill>
            </a:endParaRPr>
          </a:p>
        </p:txBody>
      </p:sp>
      <p:sp>
        <p:nvSpPr>
          <p:cNvPr id="3" name="Slide Number Placeholder 2"/>
          <p:cNvSpPr>
            <a:spLocks noGrp="1"/>
          </p:cNvSpPr>
          <p:nvPr>
            <p:ph type="sldNum" sz="quarter" idx="12"/>
          </p:nvPr>
        </p:nvSpPr>
        <p:spPr/>
        <p:txBody>
          <a:bodyPr/>
          <a:lstStyle/>
          <a:p>
            <a:fld id="{4408A2BF-FF92-463F-BED7-EDF79EB6B61F}" type="slidenum">
              <a:rPr lang="en-US" smtClean="0">
                <a:solidFill>
                  <a:srgbClr val="000000"/>
                </a:solidFill>
              </a:rPr>
              <a:pPr/>
              <a:t>84</a:t>
            </a:fld>
            <a:endParaRPr lang="en-US">
              <a:solidFill>
                <a:srgbClr val="000000"/>
              </a:solidFill>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4769" y="-414670"/>
            <a:ext cx="10809514" cy="7570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ounded Rectangle 4"/>
          <p:cNvSpPr/>
          <p:nvPr/>
        </p:nvSpPr>
        <p:spPr>
          <a:xfrm>
            <a:off x="914400" y="694661"/>
            <a:ext cx="2286000" cy="233916"/>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7" name="Rounded Rectangle 6"/>
          <p:cNvSpPr/>
          <p:nvPr/>
        </p:nvSpPr>
        <p:spPr>
          <a:xfrm>
            <a:off x="914400" y="3512289"/>
            <a:ext cx="2286000" cy="233916"/>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8" name="Rounded Rectangle 7"/>
          <p:cNvSpPr/>
          <p:nvPr/>
        </p:nvSpPr>
        <p:spPr>
          <a:xfrm>
            <a:off x="914400" y="4947684"/>
            <a:ext cx="2286000" cy="233916"/>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ounded Rectangle 8"/>
          <p:cNvSpPr/>
          <p:nvPr/>
        </p:nvSpPr>
        <p:spPr>
          <a:xfrm>
            <a:off x="5301850" y="450110"/>
            <a:ext cx="1905000" cy="6301488"/>
          </a:xfrm>
          <a:prstGeom prst="round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56211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fltVal val="0"/>
                                          </p:val>
                                        </p:tav>
                                        <p:tav tm="100000">
                                          <p:val>
                                            <p:strVal val="#ppt_w"/>
                                          </p:val>
                                        </p:tav>
                                      </p:tavLst>
                                    </p:anim>
                                    <p:anim calcmode="lin" valueType="num">
                                      <p:cBhvr>
                                        <p:cTn id="16" dur="1000" fill="hold"/>
                                        <p:tgtEl>
                                          <p:spTgt spid="7"/>
                                        </p:tgtEl>
                                        <p:attrNameLst>
                                          <p:attrName>ppt_h</p:attrName>
                                        </p:attrNameLst>
                                      </p:cBhvr>
                                      <p:tavLst>
                                        <p:tav tm="0">
                                          <p:val>
                                            <p:fltVal val="0"/>
                                          </p:val>
                                        </p:tav>
                                        <p:tav tm="100000">
                                          <p:val>
                                            <p:strVal val="#ppt_h"/>
                                          </p:val>
                                        </p:tav>
                                      </p:tavLst>
                                    </p:anim>
                                    <p:anim calcmode="lin" valueType="num">
                                      <p:cBhvr>
                                        <p:cTn id="17" dur="1000" fill="hold"/>
                                        <p:tgtEl>
                                          <p:spTgt spid="7"/>
                                        </p:tgtEl>
                                        <p:attrNameLst>
                                          <p:attrName>style.rotation</p:attrName>
                                        </p:attrNameLst>
                                      </p:cBhvr>
                                      <p:tavLst>
                                        <p:tav tm="0">
                                          <p:val>
                                            <p:fltVal val="90"/>
                                          </p:val>
                                        </p:tav>
                                        <p:tav tm="100000">
                                          <p:val>
                                            <p:fltVal val="0"/>
                                          </p:val>
                                        </p:tav>
                                      </p:tavLst>
                                    </p:anim>
                                    <p:animEffect transition="in" filter="fade">
                                      <p:cBhvr>
                                        <p:cTn id="18" dur="10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 calcmode="lin" valueType="num">
                                      <p:cBhvr>
                                        <p:cTn id="23" dur="1000" fill="hold"/>
                                        <p:tgtEl>
                                          <p:spTgt spid="8"/>
                                        </p:tgtEl>
                                        <p:attrNameLst>
                                          <p:attrName>ppt_w</p:attrName>
                                        </p:attrNameLst>
                                      </p:cBhvr>
                                      <p:tavLst>
                                        <p:tav tm="0">
                                          <p:val>
                                            <p:fltVal val="0"/>
                                          </p:val>
                                        </p:tav>
                                        <p:tav tm="100000">
                                          <p:val>
                                            <p:strVal val="#ppt_w"/>
                                          </p:val>
                                        </p:tav>
                                      </p:tavLst>
                                    </p:anim>
                                    <p:anim calcmode="lin" valueType="num">
                                      <p:cBhvr>
                                        <p:cTn id="24" dur="1000" fill="hold"/>
                                        <p:tgtEl>
                                          <p:spTgt spid="8"/>
                                        </p:tgtEl>
                                        <p:attrNameLst>
                                          <p:attrName>ppt_h</p:attrName>
                                        </p:attrNameLst>
                                      </p:cBhvr>
                                      <p:tavLst>
                                        <p:tav tm="0">
                                          <p:val>
                                            <p:fltVal val="0"/>
                                          </p:val>
                                        </p:tav>
                                        <p:tav tm="100000">
                                          <p:val>
                                            <p:strVal val="#ppt_h"/>
                                          </p:val>
                                        </p:tav>
                                      </p:tavLst>
                                    </p:anim>
                                    <p:anim calcmode="lin" valueType="num">
                                      <p:cBhvr>
                                        <p:cTn id="25" dur="1000" fill="hold"/>
                                        <p:tgtEl>
                                          <p:spTgt spid="8"/>
                                        </p:tgtEl>
                                        <p:attrNameLst>
                                          <p:attrName>style.rotation</p:attrName>
                                        </p:attrNameLst>
                                      </p:cBhvr>
                                      <p:tavLst>
                                        <p:tav tm="0">
                                          <p:val>
                                            <p:fltVal val="90"/>
                                          </p:val>
                                        </p:tav>
                                        <p:tav tm="100000">
                                          <p:val>
                                            <p:fltVal val="0"/>
                                          </p:val>
                                        </p:tav>
                                      </p:tavLst>
                                    </p:anim>
                                    <p:animEffect transition="in" filter="fade">
                                      <p:cBhvr>
                                        <p:cTn id="26" dur="1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ppt_w</p:attrName>
                                        </p:attrNameLst>
                                      </p:cBhvr>
                                      <p:tavLst>
                                        <p:tav tm="0">
                                          <p:val>
                                            <p:fltVal val="0"/>
                                          </p:val>
                                        </p:tav>
                                        <p:tav tm="100000">
                                          <p:val>
                                            <p:strVal val="#ppt_w"/>
                                          </p:val>
                                        </p:tav>
                                      </p:tavLst>
                                    </p:anim>
                                    <p:anim calcmode="lin" valueType="num">
                                      <p:cBhvr>
                                        <p:cTn id="32" dur="1000" fill="hold"/>
                                        <p:tgtEl>
                                          <p:spTgt spid="9"/>
                                        </p:tgtEl>
                                        <p:attrNameLst>
                                          <p:attrName>ppt_h</p:attrName>
                                        </p:attrNameLst>
                                      </p:cBhvr>
                                      <p:tavLst>
                                        <p:tav tm="0">
                                          <p:val>
                                            <p:fltVal val="0"/>
                                          </p:val>
                                        </p:tav>
                                        <p:tav tm="100000">
                                          <p:val>
                                            <p:strVal val="#ppt_h"/>
                                          </p:val>
                                        </p:tav>
                                      </p:tavLst>
                                    </p:anim>
                                    <p:anim calcmode="lin" valueType="num">
                                      <p:cBhvr>
                                        <p:cTn id="33" dur="1000" fill="hold"/>
                                        <p:tgtEl>
                                          <p:spTgt spid="9"/>
                                        </p:tgtEl>
                                        <p:attrNameLst>
                                          <p:attrName>style.rotation</p:attrName>
                                        </p:attrNameLst>
                                      </p:cBhvr>
                                      <p:tavLst>
                                        <p:tav tm="0">
                                          <p:val>
                                            <p:fltVal val="90"/>
                                          </p:val>
                                        </p:tav>
                                        <p:tav tm="100000">
                                          <p:val>
                                            <p:fltVal val="0"/>
                                          </p:val>
                                        </p:tav>
                                      </p:tavLst>
                                    </p:anim>
                                    <p:animEffect transition="in" filter="fade">
                                      <p:cBhvr>
                                        <p:cTn id="34"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a:xfrm>
            <a:off x="395288" y="491067"/>
            <a:ext cx="7239000" cy="944033"/>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What makes a good paper?</a:t>
            </a:r>
            <a:br>
              <a:rPr lang="en-GB" dirty="0"/>
            </a:br>
            <a:r>
              <a:rPr lang="en-GB" dirty="0"/>
              <a:t>HINT: Editors and reviewers look for …</a:t>
            </a:r>
          </a:p>
        </p:txBody>
      </p:sp>
      <p:sp>
        <p:nvSpPr>
          <p:cNvPr id="256003" name="Rectangle 3"/>
          <p:cNvSpPr>
            <a:spLocks noGrp="1" noChangeArrowheads="1"/>
          </p:cNvSpPr>
          <p:nvPr>
            <p:ph type="body" idx="1"/>
          </p:nvPr>
        </p:nvSpPr>
        <p:spPr>
          <a:xfrm>
            <a:off x="395288" y="2032001"/>
            <a:ext cx="8604250" cy="5390621"/>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Originality – what’s </a:t>
            </a:r>
            <a:r>
              <a:rPr lang="en-GB" sz="1900" b="1" dirty="0"/>
              <a:t>new </a:t>
            </a:r>
            <a:r>
              <a:rPr lang="en-GB" sz="1900" dirty="0"/>
              <a:t>about subject, treatment or results?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Relevance to and extension of existing knowledge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Research methodology – are conclusions valid and objective?</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Clarity, structure and quality of writing – does it communicate well?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Sound, logical progression of argument</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pl-PL" sz="1900" dirty="0" smtClean="0"/>
              <a:t>S</a:t>
            </a:r>
            <a:r>
              <a:rPr lang="en-GB" sz="1900" dirty="0" smtClean="0"/>
              <a:t>o </a:t>
            </a:r>
            <a:r>
              <a:rPr lang="en-GB" sz="1900" dirty="0"/>
              <a:t>what?’ factors</a:t>
            </a:r>
            <a:r>
              <a:rPr lang="en-GB" sz="1900" dirty="0" smtClean="0"/>
              <a:t>!</a:t>
            </a:r>
            <a:endParaRPr lang="en-GB" sz="1900" dirty="0"/>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err="1"/>
              <a:t>Recency</a:t>
            </a:r>
            <a:r>
              <a:rPr lang="en-GB" sz="1900" dirty="0"/>
              <a:t> and relevance of references</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b="1" dirty="0" smtClean="0"/>
              <a:t>Adherence </a:t>
            </a:r>
            <a:r>
              <a:rPr lang="en-GB" sz="1900" b="1" dirty="0"/>
              <a:t>to the editorial scope</a:t>
            </a:r>
            <a:r>
              <a:rPr lang="en-GB" sz="1900" dirty="0"/>
              <a:t> </a:t>
            </a:r>
            <a:r>
              <a:rPr lang="en-GB" sz="1900" b="1" dirty="0"/>
              <a:t>and objectives</a:t>
            </a:r>
            <a:r>
              <a:rPr lang="en-GB" sz="1900" dirty="0"/>
              <a:t> of the journal</a:t>
            </a:r>
          </a:p>
          <a:p>
            <a:pPr marL="336550" indent="-336550" algn="just" defTabSz="449263">
              <a:lnSpc>
                <a:spcPct val="90000"/>
              </a:lnSpc>
              <a:spcBef>
                <a:spcPts val="1313"/>
              </a:spcBef>
              <a:tabLst>
                <a:tab pos="336550" algn="l"/>
                <a:tab pos="441325" algn="l"/>
                <a:tab pos="890588" algn="l"/>
                <a:tab pos="1339850" algn="l"/>
                <a:tab pos="1789113" algn="l"/>
                <a:tab pos="2238375" algn="l"/>
                <a:tab pos="2687638" algn="l"/>
                <a:tab pos="3136900" algn="l"/>
                <a:tab pos="3586163" algn="l"/>
                <a:tab pos="4035425" algn="l"/>
                <a:tab pos="4484688" algn="l"/>
                <a:tab pos="4933950" algn="l"/>
                <a:tab pos="5383213" algn="l"/>
                <a:tab pos="5832475" algn="l"/>
                <a:tab pos="6281738" algn="l"/>
                <a:tab pos="6731000" algn="l"/>
                <a:tab pos="7180263" algn="l"/>
                <a:tab pos="7629525" algn="l"/>
                <a:tab pos="8078788" algn="l"/>
                <a:tab pos="8528050" algn="l"/>
                <a:tab pos="8977313" algn="l"/>
              </a:tabLst>
            </a:pPr>
            <a:r>
              <a:rPr lang="en-GB" sz="1900" dirty="0"/>
              <a:t>A good title, keywords and a well written abstract</a:t>
            </a:r>
          </a:p>
        </p:txBody>
      </p:sp>
    </p:spTree>
    <p:extLst>
      <p:ext uri="{BB962C8B-B14F-4D97-AF65-F5344CB8AC3E}">
        <p14:creationId xmlns:p14="http://schemas.microsoft.com/office/powerpoint/2010/main" val="3477581754"/>
      </p:ext>
    </p:extLst>
  </p:cSld>
  <p:clrMapOvr>
    <a:masterClrMapping/>
  </p:clrMapOvr>
  <p:transition/>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2438" y="581890"/>
            <a:ext cx="6924675" cy="628073"/>
          </a:xfrm>
        </p:spPr>
        <p:txBody>
          <a:bodyPr>
            <a:normAutofit/>
          </a:bodyPr>
          <a:lstStyle/>
          <a:p>
            <a:r>
              <a:rPr lang="en-GB" dirty="0"/>
              <a:t>Co-authorship?</a:t>
            </a:r>
            <a:endParaRPr lang="en-US" dirty="0"/>
          </a:p>
        </p:txBody>
      </p:sp>
      <p:sp>
        <p:nvSpPr>
          <p:cNvPr id="53251" name="Rectangle 3"/>
          <p:cNvSpPr>
            <a:spLocks noGrp="1" noChangeArrowheads="1"/>
          </p:cNvSpPr>
          <p:nvPr>
            <p:ph type="body" idx="1"/>
          </p:nvPr>
        </p:nvSpPr>
        <p:spPr>
          <a:xfrm>
            <a:off x="452438" y="2182859"/>
            <a:ext cx="8351837" cy="4148667"/>
          </a:xfrm>
        </p:spPr>
        <p:txBody>
          <a:bodyPr>
            <a:normAutofit/>
          </a:bodyPr>
          <a:lstStyle/>
          <a:p>
            <a:pPr>
              <a:lnSpc>
                <a:spcPct val="80000"/>
              </a:lnSpc>
            </a:pPr>
            <a:r>
              <a:rPr lang="en-GB" sz="2300" dirty="0"/>
              <a:t>With supervisor, different departments or institutions</a:t>
            </a:r>
          </a:p>
          <a:p>
            <a:pPr>
              <a:lnSpc>
                <a:spcPct val="80000"/>
              </a:lnSpc>
            </a:pPr>
            <a:r>
              <a:rPr lang="en-GB" sz="2300" dirty="0"/>
              <a:t>Exploits individual strengths</a:t>
            </a:r>
          </a:p>
          <a:p>
            <a:pPr>
              <a:lnSpc>
                <a:spcPct val="80000"/>
              </a:lnSpc>
            </a:pPr>
            <a:r>
              <a:rPr lang="en-GB" sz="2300" dirty="0"/>
              <a:t>Especially useful for cross-disciplinary research </a:t>
            </a:r>
          </a:p>
          <a:p>
            <a:pPr>
              <a:lnSpc>
                <a:spcPct val="80000"/>
              </a:lnSpc>
            </a:pPr>
            <a:r>
              <a:rPr lang="en-GB" sz="2300" dirty="0"/>
              <a:t>Demonstrates the authority and rigour of the research</a:t>
            </a:r>
          </a:p>
          <a:p>
            <a:pPr>
              <a:lnSpc>
                <a:spcPct val="80000"/>
              </a:lnSpc>
            </a:pPr>
            <a:r>
              <a:rPr lang="en-GB" sz="2300" dirty="0"/>
              <a:t>Increases potential pool of </a:t>
            </a:r>
            <a:r>
              <a:rPr lang="en-GB" sz="2300" dirty="0" smtClean="0"/>
              <a:t>citations</a:t>
            </a:r>
            <a:endParaRPr lang="pl-PL" sz="2300" dirty="0" smtClean="0"/>
          </a:p>
          <a:p>
            <a:pPr marL="0" indent="0">
              <a:lnSpc>
                <a:spcPct val="80000"/>
              </a:lnSpc>
              <a:buNone/>
            </a:pPr>
            <a:endParaRPr lang="en-GB" sz="2300" dirty="0"/>
          </a:p>
          <a:p>
            <a:pPr>
              <a:lnSpc>
                <a:spcPct val="80000"/>
              </a:lnSpc>
              <a:buFontTx/>
              <a:buNone/>
            </a:pPr>
            <a:r>
              <a:rPr lang="en-GB" sz="2300" b="1" dirty="0"/>
              <a:t>But </a:t>
            </a:r>
            <a:r>
              <a:rPr lang="en-GB" sz="2300" b="1" dirty="0" smtClean="0"/>
              <a:t>remember</a:t>
            </a:r>
            <a:endParaRPr lang="pl-PL" sz="2300" b="1" dirty="0" smtClean="0"/>
          </a:p>
          <a:p>
            <a:pPr>
              <a:lnSpc>
                <a:spcPct val="80000"/>
              </a:lnSpc>
              <a:buFontTx/>
              <a:buNone/>
            </a:pPr>
            <a:endParaRPr lang="en-GB" sz="2300" b="1" dirty="0"/>
          </a:p>
          <a:p>
            <a:pPr>
              <a:lnSpc>
                <a:spcPct val="80000"/>
              </a:lnSpc>
            </a:pPr>
            <a:r>
              <a:rPr lang="en-GB" sz="2300" dirty="0"/>
              <a:t>Ensure paper is edited so that it reads as one voice</a:t>
            </a:r>
          </a:p>
          <a:p>
            <a:pPr>
              <a:lnSpc>
                <a:spcPct val="80000"/>
              </a:lnSpc>
            </a:pPr>
            <a:r>
              <a:rPr lang="en-GB" sz="2300" dirty="0"/>
              <a:t>Identify the person responsible for closing the project</a:t>
            </a:r>
          </a:p>
          <a:p>
            <a:pPr>
              <a:lnSpc>
                <a:spcPct val="80000"/>
              </a:lnSpc>
            </a:pPr>
            <a:r>
              <a:rPr lang="en-GB" sz="2300" dirty="0"/>
              <a:t>Agree and clarify order of appearance of authors</a:t>
            </a:r>
            <a:endParaRPr lang="en-US" sz="2300" dirty="0"/>
          </a:p>
        </p:txBody>
      </p:sp>
    </p:spTree>
    <p:extLst>
      <p:ext uri="{BB962C8B-B14F-4D97-AF65-F5344CB8AC3E}">
        <p14:creationId xmlns:p14="http://schemas.microsoft.com/office/powerpoint/2010/main" val="2523237290"/>
      </p:ext>
    </p:extLst>
  </p:cSld>
  <p:clrMapOvr>
    <a:masterClrMapping/>
  </p:clrMapOvr>
  <p:transition/>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300" y="694267"/>
            <a:ext cx="6936094" cy="487988"/>
          </a:xfrm>
        </p:spPr>
        <p:txBody>
          <a:bodyPr>
            <a:normAutofit/>
          </a:bodyPr>
          <a:lstStyle/>
          <a:p>
            <a:r>
              <a:rPr lang="en-GB" sz="2800" dirty="0" smtClean="0"/>
              <a:t>Peer Review:</a:t>
            </a:r>
            <a:endParaRPr lang="en-GB" sz="2800" dirty="0"/>
          </a:p>
        </p:txBody>
      </p:sp>
      <p:sp>
        <p:nvSpPr>
          <p:cNvPr id="3" name="Content Placeholder 2"/>
          <p:cNvSpPr>
            <a:spLocks noGrp="1"/>
          </p:cNvSpPr>
          <p:nvPr>
            <p:ph idx="1"/>
          </p:nvPr>
        </p:nvSpPr>
        <p:spPr>
          <a:xfrm>
            <a:off x="288000" y="2099591"/>
            <a:ext cx="8572904" cy="4047209"/>
          </a:xfrm>
        </p:spPr>
        <p:txBody>
          <a:bodyPr>
            <a:normAutofit/>
          </a:bodyPr>
          <a:lstStyle/>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Peer Review is important to assess your work before submitting it.</a:t>
            </a:r>
          </a:p>
          <a:p>
            <a:pPr>
              <a:lnSpc>
                <a:spcPct val="110000"/>
              </a:lnSpc>
              <a:spcBef>
                <a:spcPts val="600"/>
              </a:spcBef>
              <a:spcAft>
                <a:spcPts val="600"/>
              </a:spcAft>
              <a:buFont typeface="Arial" pitchFamily="34" charset="0"/>
              <a:buChar char="•"/>
            </a:pPr>
            <a:r>
              <a:rPr lang="en-GB" sz="2300" dirty="0">
                <a:solidFill>
                  <a:srgbClr val="002147"/>
                </a:solidFill>
                <a:latin typeface="+mj-lt"/>
                <a:ea typeface="+mj-ea"/>
                <a:cs typeface="+mj-cs"/>
              </a:rPr>
              <a:t>Have fellow colleagues, tutors, scholars look at your work and give you feedback to avoid desk rejection. You do not want to be refused by appearing uninformed concerning your submission.</a:t>
            </a:r>
          </a:p>
          <a:p>
            <a:pPr defTabSz="914400">
              <a:lnSpc>
                <a:spcPct val="110000"/>
              </a:lnSpc>
              <a:spcBef>
                <a:spcPts val="600"/>
              </a:spcBef>
              <a:spcAft>
                <a:spcPts val="600"/>
              </a:spcAft>
              <a:buFont typeface="Arial" pitchFamily="34" charset="0"/>
              <a:buChar char="•"/>
              <a:defRPr/>
            </a:pPr>
            <a:r>
              <a:rPr lang="en-GB" sz="2300" dirty="0">
                <a:solidFill>
                  <a:srgbClr val="002147"/>
                </a:solidFill>
                <a:latin typeface="+mj-lt"/>
                <a:ea typeface="+mj-ea"/>
                <a:cs typeface="+mj-cs"/>
              </a:rPr>
              <a:t>Always expect that you would have to amend, alter and revise your paper to submit a more accurate version. </a:t>
            </a:r>
          </a:p>
          <a:p>
            <a:endParaRPr lang="en-GB" dirty="0"/>
          </a:p>
        </p:txBody>
      </p:sp>
    </p:spTree>
    <p:extLst>
      <p:ext uri="{BB962C8B-B14F-4D97-AF65-F5344CB8AC3E}">
        <p14:creationId xmlns:p14="http://schemas.microsoft.com/office/powerpoint/2010/main" val="47169366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82" name="Rectangle 2"/>
          <p:cNvSpPr>
            <a:spLocks noGrp="1" noChangeArrowheads="1"/>
          </p:cNvSpPr>
          <p:nvPr>
            <p:ph type="title"/>
          </p:nvPr>
        </p:nvSpPr>
        <p:spPr>
          <a:xfrm>
            <a:off x="381000" y="665018"/>
            <a:ext cx="7240588" cy="498764"/>
          </a:xfrm>
          <a:ln/>
          <a:extLst>
            <a:ext uri="{91240B29-F687-4F45-9708-019B960494DF}">
              <a14:hiddenLine xmlns:a14="http://schemas.microsoft.com/office/drawing/2010/main" w="9525">
                <a:solidFill>
                  <a:srgbClr val="000000"/>
                </a:solidFill>
                <a:round/>
                <a:headEnd/>
                <a:tailEnd/>
              </a14:hiddenLine>
            </a:ext>
          </a:extLst>
        </p:spPr>
        <p:txBody>
          <a:bodyPr/>
          <a:lstStyle/>
          <a:p>
            <a:pPr defTabSz="449263">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dirty="0"/>
              <a:t>Plagiarism and referencing</a:t>
            </a:r>
          </a:p>
        </p:txBody>
      </p:sp>
      <p:sp>
        <p:nvSpPr>
          <p:cNvPr id="225283" name="Rectangle 3"/>
          <p:cNvSpPr>
            <a:spLocks noGrp="1" noChangeArrowheads="1"/>
          </p:cNvSpPr>
          <p:nvPr>
            <p:ph type="body" idx="1"/>
          </p:nvPr>
        </p:nvSpPr>
        <p:spPr>
          <a:xfrm>
            <a:off x="179388" y="2201333"/>
            <a:ext cx="7826928" cy="3136212"/>
          </a:xfrm>
          <a:ln/>
          <a:extLst>
            <a:ext uri="{91240B29-F687-4F45-9708-019B960494DF}">
              <a14:hiddenLine xmlns:a14="http://schemas.microsoft.com/office/drawing/2010/main" w="9525">
                <a:solidFill>
                  <a:srgbClr val="000000"/>
                </a:solidFill>
                <a:round/>
                <a:headEnd/>
                <a:tailEnd/>
              </a14:hiddenLine>
            </a:ext>
          </a:extLst>
        </p:spPr>
        <p:txBody>
          <a:bodyPr>
            <a:normAutofit/>
          </a:bodyPr>
          <a:lstStyle/>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Plagiarism (from the Latin </a:t>
            </a:r>
            <a:r>
              <a:rPr lang="en-GB" sz="2300" i="1" dirty="0" err="1"/>
              <a:t>plagium</a:t>
            </a:r>
            <a:r>
              <a:rPr lang="en-GB" sz="2300" i="1" dirty="0"/>
              <a:t> </a:t>
            </a:r>
            <a:r>
              <a:rPr lang="en-GB" sz="2300" dirty="0"/>
              <a:t>meaning ‘a kidnapping’)</a:t>
            </a:r>
            <a:r>
              <a:rPr lang="en-GB" sz="2300" i="1" dirty="0"/>
              <a:t> </a:t>
            </a:r>
            <a:r>
              <a:rPr lang="en-GB" sz="2300" dirty="0"/>
              <a:t>is the act of taking someone else’s work and pretending it is yours. It is considered fraud!</a:t>
            </a:r>
          </a:p>
          <a:p>
            <a:pPr indent="-341313" defTabSz="449263">
              <a:lnSpc>
                <a:spcPct val="90000"/>
              </a:lnSpc>
              <a:spcBef>
                <a:spcPts val="1313"/>
              </a:spcBef>
              <a:tabLst>
                <a:tab pos="34290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en-GB" sz="2300" dirty="0"/>
              <a:t>It isn’t always detected in peer review but electronic tools can </a:t>
            </a:r>
            <a:r>
              <a:rPr lang="en-GB" sz="2300" dirty="0" smtClean="0"/>
              <a:t>help</a:t>
            </a:r>
            <a:endParaRPr lang="en-GB" sz="2300" dirty="0"/>
          </a:p>
        </p:txBody>
      </p:sp>
    </p:spTree>
    <p:extLst>
      <p:ext uri="{BB962C8B-B14F-4D97-AF65-F5344CB8AC3E}">
        <p14:creationId xmlns:p14="http://schemas.microsoft.com/office/powerpoint/2010/main" val="1363711264"/>
      </p:ext>
    </p:extLst>
  </p:cSld>
  <p:clrMapOvr>
    <a:masterClrMapping/>
  </p:clrMapOvr>
  <p:transition/>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381000" y="236538"/>
            <a:ext cx="7239000" cy="720725"/>
          </a:xfrm>
        </p:spPr>
        <p:txBody>
          <a:bodyPr/>
          <a:lstStyle/>
          <a:p>
            <a:r>
              <a:rPr lang="en-GB"/>
              <a:t>Revising</a:t>
            </a:r>
            <a:endParaRPr lang="en-US"/>
          </a:p>
        </p:txBody>
      </p:sp>
      <p:sp>
        <p:nvSpPr>
          <p:cNvPr id="57347" name="Rectangle 3"/>
          <p:cNvSpPr>
            <a:spLocks noGrp="1" noChangeArrowheads="1"/>
          </p:cNvSpPr>
          <p:nvPr>
            <p:ph type="body" idx="1"/>
          </p:nvPr>
        </p:nvSpPr>
        <p:spPr>
          <a:xfrm>
            <a:off x="381000" y="2198183"/>
            <a:ext cx="8353425" cy="4097866"/>
          </a:xfrm>
        </p:spPr>
        <p:txBody>
          <a:bodyPr/>
          <a:lstStyle/>
          <a:p>
            <a:r>
              <a:rPr lang="en-GB" sz="2400" dirty="0"/>
              <a:t>A request for revision is good news! </a:t>
            </a:r>
          </a:p>
          <a:p>
            <a:pPr lvl="1"/>
            <a:r>
              <a:rPr lang="en-GB" sz="2000" dirty="0"/>
              <a:t>You’ve avoided a desk reject and you are in the publishing cycle</a:t>
            </a:r>
          </a:p>
          <a:p>
            <a:pPr lvl="1"/>
            <a:r>
              <a:rPr lang="en-GB" sz="2000" dirty="0"/>
              <a:t>Nearly every published paper is revised at least once</a:t>
            </a:r>
          </a:p>
          <a:p>
            <a:pPr lvl="1"/>
            <a:r>
              <a:rPr lang="en-GB" sz="2000" dirty="0"/>
              <a:t>So now, </a:t>
            </a:r>
            <a:r>
              <a:rPr lang="en-GB" sz="2000" i="1" dirty="0"/>
              <a:t>close the deal</a:t>
            </a:r>
            <a:r>
              <a:rPr lang="en-GB" sz="2000" dirty="0"/>
              <a:t>!</a:t>
            </a:r>
          </a:p>
          <a:p>
            <a:r>
              <a:rPr lang="en-GB" sz="2400" b="1" dirty="0"/>
              <a:t>Acknowledge</a:t>
            </a:r>
            <a:r>
              <a:rPr lang="en-GB" sz="2400" dirty="0"/>
              <a:t> the editor and set a revision deadline</a:t>
            </a:r>
          </a:p>
          <a:p>
            <a:r>
              <a:rPr lang="en-GB" sz="2400" b="1" dirty="0"/>
              <a:t>Clarify </a:t>
            </a:r>
            <a:r>
              <a:rPr lang="en-GB" sz="2400" dirty="0"/>
              <a:t>if in doubt – ‘This is what I understand your comments to mean…’</a:t>
            </a:r>
          </a:p>
          <a:p>
            <a:r>
              <a:rPr lang="en-GB" sz="2400" dirty="0"/>
              <a:t>Meet the revision </a:t>
            </a:r>
            <a:r>
              <a:rPr lang="en-GB" sz="2400" b="1" dirty="0"/>
              <a:t>deadline</a:t>
            </a:r>
            <a:endParaRPr lang="en-GB" sz="2400" dirty="0"/>
          </a:p>
          <a:p>
            <a:r>
              <a:rPr lang="en-GB" sz="2400" dirty="0"/>
              <a:t>Attach a </a:t>
            </a:r>
            <a:r>
              <a:rPr lang="en-GB" sz="2400" b="1" dirty="0"/>
              <a:t>covering letter</a:t>
            </a:r>
            <a:r>
              <a:rPr lang="en-GB" sz="2400" dirty="0"/>
              <a:t> showing how you met the reviewers’ requests (or if not, why not)</a:t>
            </a:r>
          </a:p>
        </p:txBody>
      </p:sp>
    </p:spTree>
    <p:extLst>
      <p:ext uri="{BB962C8B-B14F-4D97-AF65-F5344CB8AC3E}">
        <p14:creationId xmlns:p14="http://schemas.microsoft.com/office/powerpoint/2010/main" val="2312281262"/>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495300" y="1601788"/>
            <a:ext cx="8229600" cy="762000"/>
          </a:xfrm>
        </p:spPr>
        <p:txBody>
          <a:bodyPr/>
          <a:lstStyle/>
          <a:p>
            <a:pPr eaLnBrk="1" hangingPunct="1"/>
            <a:r>
              <a:rPr lang="en-US" dirty="0" smtClean="0"/>
              <a:t>2014 Oxford Journals Collection</a:t>
            </a:r>
            <a:endParaRPr lang="en-GB" dirty="0" smtClean="0"/>
          </a:p>
        </p:txBody>
      </p:sp>
      <p:sp>
        <p:nvSpPr>
          <p:cNvPr id="5123" name="Text Placeholder 10"/>
          <p:cNvSpPr txBox="1">
            <a:spLocks/>
          </p:cNvSpPr>
          <p:nvPr/>
        </p:nvSpPr>
        <p:spPr bwMode="auto">
          <a:xfrm>
            <a:off x="293688" y="2843213"/>
            <a:ext cx="8266112" cy="353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eaLnBrk="0" hangingPunct="0">
              <a:defRPr>
                <a:solidFill>
                  <a:schemeClr val="tx1"/>
                </a:solidFill>
                <a:latin typeface="Calibri" pitchFamily="34" charset="0"/>
                <a:cs typeface="Arial" charset="0"/>
              </a:defRPr>
            </a:lvl1pPr>
            <a:lvl2pPr marL="701675" indent="-34290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lvl="1" eaLnBrk="1" fontAlgn="base" hangingPunct="1">
              <a:spcBef>
                <a:spcPct val="20000"/>
              </a:spcBef>
              <a:spcAft>
                <a:spcPct val="0"/>
              </a:spcAft>
              <a:buFont typeface="Arial" charset="0"/>
              <a:buChar char="•"/>
            </a:pPr>
            <a:r>
              <a:rPr lang="en-US" sz="2800" dirty="0" smtClean="0">
                <a:solidFill>
                  <a:prstClr val="black"/>
                </a:solidFill>
              </a:rPr>
              <a:t>Over 300 </a:t>
            </a:r>
            <a:r>
              <a:rPr lang="en-US" sz="2800" dirty="0">
                <a:solidFill>
                  <a:prstClr val="black"/>
                </a:solidFill>
              </a:rPr>
              <a:t>titles, </a:t>
            </a:r>
            <a:r>
              <a:rPr lang="en-US" sz="2800" dirty="0" smtClean="0">
                <a:solidFill>
                  <a:prstClr val="black"/>
                </a:solidFill>
              </a:rPr>
              <a:t>over 25 titles to be added in 2015</a:t>
            </a:r>
            <a:endParaRPr lang="en-US" sz="2800" dirty="0">
              <a:solidFill>
                <a:prstClr val="black"/>
              </a:solidFill>
            </a:endParaRPr>
          </a:p>
          <a:p>
            <a:pPr lvl="1" eaLnBrk="1" fontAlgn="base" hangingPunct="1">
              <a:spcBef>
                <a:spcPct val="20000"/>
              </a:spcBef>
              <a:spcAft>
                <a:spcPct val="0"/>
              </a:spcAft>
              <a:buFont typeface="Arial" charset="0"/>
              <a:buChar char="•"/>
            </a:pPr>
            <a:r>
              <a:rPr lang="en-US" sz="2800" dirty="0" smtClean="0">
                <a:solidFill>
                  <a:prstClr val="black"/>
                </a:solidFill>
              </a:rPr>
              <a:t>Access </a:t>
            </a:r>
            <a:r>
              <a:rPr lang="en-US" sz="2800" dirty="0">
                <a:solidFill>
                  <a:prstClr val="black"/>
                </a:solidFill>
              </a:rPr>
              <a:t>to content dating back to 1996</a:t>
            </a:r>
          </a:p>
          <a:p>
            <a:pPr lvl="1" eaLnBrk="1" fontAlgn="base" hangingPunct="1">
              <a:spcBef>
                <a:spcPct val="20000"/>
              </a:spcBef>
              <a:spcAft>
                <a:spcPct val="0"/>
              </a:spcAft>
              <a:buFont typeface="Arial" charset="0"/>
              <a:buChar char="•"/>
            </a:pPr>
            <a:r>
              <a:rPr lang="en-US" sz="2800" dirty="0">
                <a:solidFill>
                  <a:prstClr val="black"/>
                </a:solidFill>
              </a:rPr>
              <a:t>Impressive online functionality with </a:t>
            </a:r>
            <a:r>
              <a:rPr lang="en-US" sz="2800" dirty="0" err="1">
                <a:solidFill>
                  <a:prstClr val="black"/>
                </a:solidFill>
              </a:rPr>
              <a:t>HighWire</a:t>
            </a:r>
            <a:r>
              <a:rPr lang="en-US" sz="2800" dirty="0">
                <a:solidFill>
                  <a:prstClr val="black"/>
                </a:solidFill>
              </a:rPr>
              <a:t> Press</a:t>
            </a:r>
          </a:p>
          <a:p>
            <a:pPr eaLnBrk="1" fontAlgn="base" hangingPunct="1">
              <a:spcBef>
                <a:spcPct val="20000"/>
              </a:spcBef>
              <a:spcAft>
                <a:spcPct val="0"/>
              </a:spcAft>
            </a:pPr>
            <a:endParaRPr lang="en-US" sz="3200" dirty="0">
              <a:solidFill>
                <a:prstClr val="black"/>
              </a:solidFill>
            </a:endParaRPr>
          </a:p>
        </p:txBody>
      </p:sp>
      <p:sp>
        <p:nvSpPr>
          <p:cNvPr id="5" name="Text Placeholder 5"/>
          <p:cNvSpPr txBox="1">
            <a:spLocks/>
          </p:cNvSpPr>
          <p:nvPr/>
        </p:nvSpPr>
        <p:spPr>
          <a:xfrm>
            <a:off x="495300" y="2246313"/>
            <a:ext cx="6937375" cy="596900"/>
          </a:xfrm>
          <a:prstGeom prst="rect">
            <a:avLst/>
          </a:prstGeom>
        </p:spPr>
        <p:txBody>
          <a:bodyPr/>
          <a:lst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defRPr/>
            </a:pPr>
            <a:endParaRPr lang="en-GB" sz="3600" b="1" dirty="0">
              <a:solidFill>
                <a:prstClr val="white">
                  <a:lumMod val="50000"/>
                </a:prstClr>
              </a:solidFill>
            </a:endParaRPr>
          </a:p>
        </p:txBody>
      </p:sp>
    </p:spTree>
    <p:extLst>
      <p:ext uri="{BB962C8B-B14F-4D97-AF65-F5344CB8AC3E}">
        <p14:creationId xmlns:p14="http://schemas.microsoft.com/office/powerpoint/2010/main" val="134130369"/>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Title 1"/>
          <p:cNvSpPr>
            <a:spLocks noGrp="1"/>
          </p:cNvSpPr>
          <p:nvPr>
            <p:ph type="title" idx="4294967295"/>
          </p:nvPr>
        </p:nvSpPr>
        <p:spPr>
          <a:xfrm>
            <a:off x="288000" y="716450"/>
            <a:ext cx="6936094" cy="485817"/>
          </a:xfrm>
        </p:spPr>
        <p:txBody>
          <a:bodyPr lIns="91440" tIns="45720" rIns="91440" bIns="45720" anchor="ctr">
            <a:normAutofit fontScale="90000"/>
          </a:bodyPr>
          <a:lstStyle/>
          <a:p>
            <a:r>
              <a:rPr lang="en-US" sz="2800" dirty="0">
                <a:latin typeface="+mn-lt"/>
                <a:cs typeface="Aharoni" pitchFamily="2" charset="-79"/>
              </a:rPr>
              <a:t>Dealing with the </a:t>
            </a:r>
            <a:r>
              <a:rPr lang="en-US" sz="2800" dirty="0" smtClean="0">
                <a:latin typeface="+mn-lt"/>
                <a:cs typeface="Aharoni" pitchFamily="2" charset="-79"/>
              </a:rPr>
              <a:t>comments:</a:t>
            </a:r>
            <a:endParaRPr lang="en-US" sz="2800" dirty="0">
              <a:latin typeface="+mn-lt"/>
              <a:cs typeface="Aharoni" pitchFamily="2" charset="-79"/>
            </a:endParaRPr>
          </a:p>
        </p:txBody>
      </p:sp>
      <p:sp>
        <p:nvSpPr>
          <p:cNvPr id="3" name="Content Placeholder 2"/>
          <p:cNvSpPr>
            <a:spLocks noGrp="1"/>
          </p:cNvSpPr>
          <p:nvPr>
            <p:ph idx="4294967295"/>
          </p:nvPr>
        </p:nvSpPr>
        <p:spPr>
          <a:xfrm>
            <a:off x="288000" y="2048791"/>
            <a:ext cx="8741700" cy="4402809"/>
          </a:xfrm>
        </p:spPr>
        <p:txBody>
          <a:bodyPr lIns="91440" tIns="45720" rIns="91440" bIns="45720">
            <a:normAutofit/>
          </a:bodyPr>
          <a:lstStyle/>
          <a:p>
            <a:pPr>
              <a:spcBef>
                <a:spcPts val="600"/>
              </a:spcBef>
              <a:spcAft>
                <a:spcPts val="600"/>
              </a:spcAft>
              <a:buFont typeface="Arial" pitchFamily="34" charset="0"/>
              <a:buChar char="•"/>
            </a:pPr>
            <a:r>
              <a:rPr lang="en-US" sz="2300" dirty="0">
                <a:solidFill>
                  <a:schemeClr val="tx1"/>
                </a:solidFill>
              </a:rPr>
              <a:t>Answer as completely as possible</a:t>
            </a:r>
          </a:p>
          <a:p>
            <a:pPr>
              <a:spcBef>
                <a:spcPts val="600"/>
              </a:spcBef>
              <a:spcAft>
                <a:spcPts val="600"/>
              </a:spcAft>
              <a:buFont typeface="Arial" pitchFamily="34" charset="0"/>
              <a:buChar char="•"/>
            </a:pPr>
            <a:r>
              <a:rPr lang="en-US" sz="2300" dirty="0">
                <a:solidFill>
                  <a:schemeClr val="tx1"/>
                </a:solidFill>
              </a:rPr>
              <a:t>Answer politely, be </a:t>
            </a:r>
            <a:r>
              <a:rPr lang="en-US" sz="2300" dirty="0" smtClean="0">
                <a:solidFill>
                  <a:schemeClr val="tx1"/>
                </a:solidFill>
              </a:rPr>
              <a:t>tactful and not with emotive language</a:t>
            </a:r>
            <a:endParaRPr lang="en-US" sz="2300" dirty="0">
              <a:solidFill>
                <a:schemeClr val="tx1"/>
              </a:solidFill>
            </a:endParaRPr>
          </a:p>
          <a:p>
            <a:pPr>
              <a:spcBef>
                <a:spcPts val="600"/>
              </a:spcBef>
              <a:spcAft>
                <a:spcPts val="600"/>
              </a:spcAft>
              <a:buFont typeface="Arial" pitchFamily="34" charset="0"/>
              <a:buChar char="•"/>
            </a:pPr>
            <a:r>
              <a:rPr lang="en-US" sz="2300" dirty="0">
                <a:solidFill>
                  <a:schemeClr val="tx1"/>
                </a:solidFill>
              </a:rPr>
              <a:t>Answer with evidence</a:t>
            </a:r>
          </a:p>
          <a:p>
            <a:pPr>
              <a:spcBef>
                <a:spcPts val="600"/>
              </a:spcBef>
              <a:spcAft>
                <a:spcPts val="600"/>
              </a:spcAft>
              <a:buFont typeface="Arial" pitchFamily="34" charset="0"/>
              <a:buChar char="•"/>
            </a:pPr>
            <a:r>
              <a:rPr lang="en-US" sz="2300" dirty="0">
                <a:solidFill>
                  <a:schemeClr val="tx1"/>
                </a:solidFill>
              </a:rPr>
              <a:t>If you feel the reviewer has misunderstood then address the point with a good argument explaining why the reviewer is mistaken</a:t>
            </a:r>
          </a:p>
          <a:p>
            <a:pPr lvl="1">
              <a:spcBef>
                <a:spcPts val="600"/>
              </a:spcBef>
              <a:spcAft>
                <a:spcPts val="600"/>
              </a:spcAft>
              <a:buFont typeface="Arial" pitchFamily="34" charset="0"/>
              <a:buChar char="•"/>
            </a:pPr>
            <a:r>
              <a:rPr lang="en-US" sz="2300" dirty="0">
                <a:solidFill>
                  <a:schemeClr val="tx1"/>
                </a:solidFill>
              </a:rPr>
              <a:t>It may be the reviewers are conflicted on a point</a:t>
            </a:r>
          </a:p>
          <a:p>
            <a:pPr lvl="1">
              <a:spcBef>
                <a:spcPts val="600"/>
              </a:spcBef>
              <a:spcAft>
                <a:spcPts val="600"/>
              </a:spcAft>
              <a:buFont typeface="Arial" pitchFamily="34" charset="0"/>
              <a:buChar char="•"/>
            </a:pPr>
            <a:r>
              <a:rPr lang="en-US" sz="2300" dirty="0">
                <a:solidFill>
                  <a:schemeClr val="tx1"/>
                </a:solidFill>
              </a:rPr>
              <a:t>It is ok to use one reviewer to argue against another</a:t>
            </a:r>
          </a:p>
        </p:txBody>
      </p:sp>
    </p:spTree>
    <p:extLst>
      <p:ext uri="{BB962C8B-B14F-4D97-AF65-F5344CB8AC3E}">
        <p14:creationId xmlns:p14="http://schemas.microsoft.com/office/powerpoint/2010/main" val="1114825206"/>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43467"/>
            <a:ext cx="6936094" cy="508000"/>
          </a:xfrm>
        </p:spPr>
        <p:txBody>
          <a:bodyPr>
            <a:normAutofit/>
          </a:bodyPr>
          <a:lstStyle/>
          <a:p>
            <a:r>
              <a:rPr lang="en-GB" sz="2800" dirty="0" smtClean="0">
                <a:latin typeface="+mn-lt"/>
                <a:cs typeface="Aharoni" pitchFamily="2" charset="-79"/>
              </a:rPr>
              <a:t>In case of rejection:</a:t>
            </a:r>
            <a:endParaRPr lang="en-GB" sz="2800" dirty="0">
              <a:latin typeface="+mn-lt"/>
              <a:cs typeface="Aharoni" pitchFamily="2" charset="-79"/>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9726" y="2291830"/>
            <a:ext cx="4689873" cy="4267785"/>
          </a:xfrm>
          <a:prstGeom prst="rect">
            <a:avLst/>
          </a:prstGeom>
        </p:spPr>
      </p:pic>
    </p:spTree>
    <p:extLst>
      <p:ext uri="{BB962C8B-B14F-4D97-AF65-F5344CB8AC3E}">
        <p14:creationId xmlns:p14="http://schemas.microsoft.com/office/powerpoint/2010/main" val="1244360697"/>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3999" cy="6858000"/>
          </a:xfrm>
          <a:prstGeom prst="rect">
            <a:avLst/>
          </a:prstGeom>
        </p:spPr>
      </p:pic>
    </p:spTree>
    <p:extLst>
      <p:ext uri="{BB962C8B-B14F-4D97-AF65-F5344CB8AC3E}">
        <p14:creationId xmlns:p14="http://schemas.microsoft.com/office/powerpoint/2010/main" val="3558599177"/>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80484"/>
            <a:ext cx="6936094" cy="467832"/>
          </a:xfrm>
        </p:spPr>
        <p:txBody>
          <a:bodyPr/>
          <a:lstStyle/>
          <a:p>
            <a:r>
              <a:rPr lang="pl-PL" dirty="0" smtClean="0"/>
              <a:t>If your article is rejected</a:t>
            </a:r>
            <a:endParaRPr lang="en-GB" dirty="0"/>
          </a:p>
        </p:txBody>
      </p:sp>
      <p:sp>
        <p:nvSpPr>
          <p:cNvPr id="3" name="Content Placeholder 2"/>
          <p:cNvSpPr>
            <a:spLocks noGrp="1"/>
          </p:cNvSpPr>
          <p:nvPr>
            <p:ph idx="1"/>
          </p:nvPr>
        </p:nvSpPr>
        <p:spPr>
          <a:xfrm>
            <a:off x="195132" y="2098803"/>
            <a:ext cx="8572904" cy="3954427"/>
          </a:xfrm>
        </p:spPr>
        <p:txBody>
          <a:bodyPr/>
          <a:lstStyle/>
          <a:p>
            <a:r>
              <a:rPr lang="en-GB" b="1" dirty="0"/>
              <a:t>Ask why</a:t>
            </a:r>
            <a:r>
              <a:rPr lang="en-GB" dirty="0"/>
              <a:t>, and listen carefully!</a:t>
            </a:r>
            <a:br>
              <a:rPr lang="en-GB" dirty="0"/>
            </a:br>
            <a:r>
              <a:rPr lang="en-GB" dirty="0"/>
              <a:t>Most editors will give detailed comments about a rejected paper. Take a deep breath, and listen to what is being said</a:t>
            </a:r>
          </a:p>
          <a:p>
            <a:r>
              <a:rPr lang="en-GB" b="1" dirty="0"/>
              <a:t>Try again!</a:t>
            </a:r>
            <a:br>
              <a:rPr lang="en-GB" b="1" dirty="0"/>
            </a:br>
            <a:r>
              <a:rPr lang="en-GB" dirty="0"/>
              <a:t>Try to improve the paper, and re-submit elsewhere. Do your homework and target your paper as closely as possible</a:t>
            </a:r>
          </a:p>
          <a:p>
            <a:r>
              <a:rPr lang="en-GB" b="1" dirty="0"/>
              <a:t>Don’t give up!</a:t>
            </a:r>
            <a:br>
              <a:rPr lang="en-GB" b="1" dirty="0"/>
            </a:br>
            <a:r>
              <a:rPr lang="en-GB" dirty="0"/>
              <a:t>At least 50% of papers </a:t>
            </a:r>
            <a:r>
              <a:rPr lang="en-GB" dirty="0" smtClean="0"/>
              <a:t>don’t </a:t>
            </a:r>
            <a:r>
              <a:rPr lang="en-GB" dirty="0"/>
              <a:t>get published. Everybody has been rejected at least once </a:t>
            </a:r>
          </a:p>
          <a:p>
            <a:r>
              <a:rPr lang="en-GB" b="1" dirty="0"/>
              <a:t>Keep trying!</a:t>
            </a:r>
            <a:endParaRPr lang="en-US" dirty="0"/>
          </a:p>
          <a:p>
            <a:endParaRPr lang="en-GB" dirty="0"/>
          </a:p>
        </p:txBody>
      </p:sp>
      <p:sp>
        <p:nvSpPr>
          <p:cNvPr id="4" name="Footer Placeholder 3"/>
          <p:cNvSpPr>
            <a:spLocks noGrp="1"/>
          </p:cNvSpPr>
          <p:nvPr>
            <p:ph type="ftr" sz="quarter" idx="11"/>
          </p:nvPr>
        </p:nvSpPr>
        <p:spPr/>
        <p:txBody>
          <a:bodyPr/>
          <a:lstStyle/>
          <a:p>
            <a:endParaRPr lang="en-GB"/>
          </a:p>
        </p:txBody>
      </p:sp>
    </p:spTree>
    <p:extLst>
      <p:ext uri="{BB962C8B-B14F-4D97-AF65-F5344CB8AC3E}">
        <p14:creationId xmlns:p14="http://schemas.microsoft.com/office/powerpoint/2010/main" val="239750206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000" y="659219"/>
            <a:ext cx="6936094" cy="489098"/>
          </a:xfrm>
        </p:spPr>
        <p:txBody>
          <a:bodyPr/>
          <a:lstStyle/>
          <a:p>
            <a:r>
              <a:rPr lang="pl-PL" dirty="0" smtClean="0"/>
              <a:t>How to sell your work</a:t>
            </a:r>
            <a:endParaRPr lang="en-GB" dirty="0"/>
          </a:p>
        </p:txBody>
      </p:sp>
      <p:sp>
        <p:nvSpPr>
          <p:cNvPr id="3" name="Content Placeholder 2"/>
          <p:cNvSpPr>
            <a:spLocks noGrp="1"/>
          </p:cNvSpPr>
          <p:nvPr>
            <p:ph idx="1"/>
          </p:nvPr>
        </p:nvSpPr>
        <p:spPr>
          <a:xfrm>
            <a:off x="288000" y="2169830"/>
            <a:ext cx="8572904" cy="4455041"/>
          </a:xfrm>
        </p:spPr>
        <p:txBody>
          <a:bodyPr>
            <a:normAutofit/>
          </a:bodyPr>
          <a:lstStyle/>
          <a:p>
            <a:pPr>
              <a:lnSpc>
                <a:spcPct val="90000"/>
              </a:lnSpc>
            </a:pPr>
            <a:r>
              <a:rPr lang="en-GB" dirty="0"/>
              <a:t>Use a </a:t>
            </a:r>
            <a:r>
              <a:rPr lang="en-GB" b="1" dirty="0"/>
              <a:t>short descriptive</a:t>
            </a:r>
            <a:r>
              <a:rPr lang="en-GB" dirty="0"/>
              <a:t> title containing main keyword – don’t mislead</a:t>
            </a:r>
          </a:p>
          <a:p>
            <a:pPr>
              <a:lnSpc>
                <a:spcPct val="90000"/>
              </a:lnSpc>
            </a:pPr>
            <a:r>
              <a:rPr lang="en-GB" dirty="0"/>
              <a:t>Write a clear and descriptive abstract containing the main keywords and following any instructions as to content and length</a:t>
            </a:r>
          </a:p>
          <a:p>
            <a:pPr>
              <a:lnSpc>
                <a:spcPct val="90000"/>
              </a:lnSpc>
            </a:pPr>
            <a:r>
              <a:rPr lang="en-GB" dirty="0"/>
              <a:t>Provide </a:t>
            </a:r>
            <a:r>
              <a:rPr lang="en-GB" b="1" dirty="0"/>
              <a:t>relevant and known</a:t>
            </a:r>
            <a:r>
              <a:rPr lang="en-GB" dirty="0"/>
              <a:t> keywords – not obscure new jargon</a:t>
            </a:r>
          </a:p>
          <a:p>
            <a:pPr>
              <a:lnSpc>
                <a:spcPct val="90000"/>
              </a:lnSpc>
            </a:pPr>
            <a:r>
              <a:rPr lang="en-GB" dirty="0"/>
              <a:t>Make your references </a:t>
            </a:r>
            <a:r>
              <a:rPr lang="en-GB" b="1" dirty="0"/>
              <a:t>complete and correct</a:t>
            </a:r>
            <a:r>
              <a:rPr lang="en-GB" dirty="0"/>
              <a:t> – vital for reference linking and citation indices</a:t>
            </a:r>
          </a:p>
          <a:p>
            <a:pPr>
              <a:lnSpc>
                <a:spcPct val="90000"/>
              </a:lnSpc>
            </a:pPr>
            <a:r>
              <a:rPr lang="en-GB" dirty="0"/>
              <a:t>All of this will make your paper more discoverable which means more dissemination and possibly more citation</a:t>
            </a:r>
          </a:p>
          <a:p>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endParaRPr lang="en-GB" dirty="0"/>
          </a:p>
        </p:txBody>
      </p:sp>
    </p:spTree>
    <p:extLst>
      <p:ext uri="{BB962C8B-B14F-4D97-AF65-F5344CB8AC3E}">
        <p14:creationId xmlns:p14="http://schemas.microsoft.com/office/powerpoint/2010/main" val="1062943073"/>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4"/>
          </p:nvPr>
        </p:nvSpPr>
        <p:spPr>
          <a:xfrm>
            <a:off x="293688" y="2982389"/>
            <a:ext cx="8566150" cy="1361011"/>
          </a:xfrm>
        </p:spPr>
        <p:txBody>
          <a:bodyPr anchor="ctr">
            <a:normAutofit/>
          </a:bodyPr>
          <a:lstStyle/>
          <a:p>
            <a:pPr marL="0" indent="0" algn="ctr">
              <a:buNone/>
            </a:pPr>
            <a:r>
              <a:rPr lang="en-GB" sz="4800" b="1" dirty="0" smtClean="0">
                <a:solidFill>
                  <a:srgbClr val="002147"/>
                </a:solidFill>
              </a:rPr>
              <a:t>YOU DID IT!!!!!!!</a:t>
            </a:r>
            <a:endParaRPr lang="en-GB" sz="4800" b="1" dirty="0">
              <a:solidFill>
                <a:srgbClr val="002147"/>
              </a:solidFill>
            </a:endParaRPr>
          </a:p>
        </p:txBody>
      </p:sp>
    </p:spTree>
    <p:extLst>
      <p:ext uri="{BB962C8B-B14F-4D97-AF65-F5344CB8AC3E}">
        <p14:creationId xmlns:p14="http://schemas.microsoft.com/office/powerpoint/2010/main" val="342958887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3"/>
          </p:nvPr>
        </p:nvSpPr>
        <p:spPr/>
        <p:txBody>
          <a:bodyPr/>
          <a:lstStyle/>
          <a:p>
            <a:endParaRPr lang="en-GB"/>
          </a:p>
        </p:txBody>
      </p:sp>
      <p:sp>
        <p:nvSpPr>
          <p:cNvPr id="3" name="Text Placeholder 2"/>
          <p:cNvSpPr>
            <a:spLocks noGrp="1"/>
          </p:cNvSpPr>
          <p:nvPr>
            <p:ph type="body" sz="quarter" idx="14"/>
          </p:nvPr>
        </p:nvSpPr>
        <p:spPr/>
        <p:txBody>
          <a:bodyPr/>
          <a:lstStyle/>
          <a:p>
            <a:pPr marL="0" indent="0" algn="ctr">
              <a:buNone/>
            </a:pPr>
            <a:endParaRPr lang="en-GB" dirty="0" smtClean="0"/>
          </a:p>
          <a:p>
            <a:pPr marL="0" indent="0" algn="ctr">
              <a:buNone/>
            </a:pPr>
            <a:r>
              <a:rPr lang="pl-PL" sz="6000" dirty="0" smtClean="0"/>
              <a:t>OUP </a:t>
            </a:r>
          </a:p>
          <a:p>
            <a:pPr marL="0" indent="0" algn="ctr">
              <a:buNone/>
            </a:pPr>
            <a:r>
              <a:rPr lang="pl-PL" sz="6000" dirty="0" smtClean="0"/>
              <a:t>SUPPORTING </a:t>
            </a:r>
            <a:r>
              <a:rPr lang="en-GB" sz="6000" dirty="0" smtClean="0"/>
              <a:t>ACADEMIC </a:t>
            </a:r>
            <a:r>
              <a:rPr lang="pl-PL" sz="6000" dirty="0" smtClean="0"/>
              <a:t>RESEARCH</a:t>
            </a:r>
            <a:endParaRPr lang="en-GB" sz="6000" dirty="0"/>
          </a:p>
        </p:txBody>
      </p:sp>
    </p:spTree>
    <p:extLst>
      <p:ext uri="{BB962C8B-B14F-4D97-AF65-F5344CB8AC3E}">
        <p14:creationId xmlns:p14="http://schemas.microsoft.com/office/powerpoint/2010/main" val="2359874118"/>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24075"/>
            <a:ext cx="3216275" cy="2343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123" name="Text Placeholder 4"/>
          <p:cNvSpPr txBox="1">
            <a:spLocks/>
          </p:cNvSpPr>
          <p:nvPr/>
        </p:nvSpPr>
        <p:spPr bwMode="auto">
          <a:xfrm>
            <a:off x="3187700" y="6245225"/>
            <a:ext cx="5811838"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Bef>
                <a:spcPct val="20000"/>
              </a:spcBef>
              <a:buFont typeface="Arial" charset="0"/>
              <a:buChar char="•"/>
              <a:defRPr sz="2400">
                <a:solidFill>
                  <a:srgbClr val="000000"/>
                </a:solidFill>
                <a:latin typeface="Arial" charset="0"/>
                <a:ea typeface="ＭＳ Ｐゴシック" pitchFamily="34" charset="-128"/>
              </a:defRPr>
            </a:lvl1pPr>
            <a:lvl2pPr marL="625475" indent="-358775" eaLnBrk="0" hangingPunct="0">
              <a:spcBef>
                <a:spcPct val="20000"/>
              </a:spcBef>
              <a:buFont typeface="Arial" charset="0"/>
              <a:buChar char="–"/>
              <a:defRPr sz="2400">
                <a:solidFill>
                  <a:srgbClr val="000000"/>
                </a:solidFill>
                <a:latin typeface="Arial" charset="0"/>
                <a:ea typeface="ＭＳ Ｐゴシック" pitchFamily="34" charset="-128"/>
              </a:defRPr>
            </a:lvl2pPr>
            <a:lvl3pPr marL="892175" indent="-266700" eaLnBrk="0" hangingPunct="0">
              <a:spcBef>
                <a:spcPct val="20000"/>
              </a:spcBef>
              <a:buFont typeface="Arial" charset="0"/>
              <a:buChar char="•"/>
              <a:defRPr sz="2000">
                <a:solidFill>
                  <a:srgbClr val="000000"/>
                </a:solidFill>
                <a:latin typeface="Arial" charset="0"/>
                <a:ea typeface="ＭＳ Ｐゴシック" pitchFamily="34" charset="-128"/>
              </a:defRPr>
            </a:lvl3pPr>
            <a:lvl4pPr marL="1168400" indent="-276225" eaLnBrk="0" hangingPunct="0">
              <a:spcBef>
                <a:spcPct val="20000"/>
              </a:spcBef>
              <a:buFont typeface="Arial" charset="0"/>
              <a:buChar char="–"/>
              <a:defRPr sz="2000">
                <a:solidFill>
                  <a:srgbClr val="000000"/>
                </a:solidFill>
                <a:latin typeface="Arial" charset="0"/>
                <a:ea typeface="ＭＳ Ｐゴシック" pitchFamily="34" charset="-128"/>
              </a:defRPr>
            </a:lvl4pPr>
            <a:lvl5pPr marL="1343025" indent="-174625" eaLnBrk="0" hangingPunct="0">
              <a:spcBef>
                <a:spcPct val="20000"/>
              </a:spcBef>
              <a:buFont typeface="Arial" charset="0"/>
              <a:buChar char="»"/>
              <a:defRPr sz="1600">
                <a:solidFill>
                  <a:srgbClr val="000000"/>
                </a:solidFill>
                <a:latin typeface="Arial" charset="0"/>
                <a:ea typeface="ＭＳ Ｐゴシック" pitchFamily="34" charset="-128"/>
              </a:defRPr>
            </a:lvl5pPr>
            <a:lvl6pPr marL="18002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6pPr>
            <a:lvl7pPr marL="22574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7pPr>
            <a:lvl8pPr marL="27146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8pPr>
            <a:lvl9pPr marL="3171825" indent="-174625"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9pPr>
          </a:lstStyle>
          <a:p>
            <a:pPr>
              <a:spcBef>
                <a:spcPct val="0"/>
              </a:spcBef>
              <a:buFont typeface="Arial" charset="0"/>
              <a:buNone/>
            </a:pPr>
            <a:r>
              <a:rPr lang="en-US" altLang="ru-RU" sz="2800" b="1">
                <a:solidFill>
                  <a:srgbClr val="223C76"/>
                </a:solidFill>
                <a:sym typeface="Arial" charset="0"/>
              </a:rPr>
              <a:t>www.oxfordlanguageediting.com</a:t>
            </a:r>
          </a:p>
        </p:txBody>
      </p:sp>
      <p:sp>
        <p:nvSpPr>
          <p:cNvPr id="5124" name="Rectangle 1"/>
          <p:cNvSpPr>
            <a:spLocks noChangeArrowheads="1"/>
          </p:cNvSpPr>
          <p:nvPr/>
        </p:nvSpPr>
        <p:spPr bwMode="auto">
          <a:xfrm>
            <a:off x="3830638" y="3608388"/>
            <a:ext cx="5000625"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2400">
                <a:solidFill>
                  <a:srgbClr val="000000"/>
                </a:solidFill>
                <a:latin typeface="Arial" charset="0"/>
                <a:ea typeface="ＭＳ Ｐゴシック" pitchFamily="34" charset="-128"/>
              </a:defRPr>
            </a:lvl1pPr>
            <a:lvl2pPr marL="742950" indent="-285750" eaLnBrk="0" hangingPunct="0">
              <a:spcBef>
                <a:spcPct val="20000"/>
              </a:spcBef>
              <a:buFont typeface="Arial" charset="0"/>
              <a:buChar char="–"/>
              <a:defRPr sz="2400">
                <a:solidFill>
                  <a:srgbClr val="000000"/>
                </a:solidFill>
                <a:latin typeface="Arial" charset="0"/>
                <a:ea typeface="ＭＳ Ｐゴシック" pitchFamily="34" charset="-128"/>
              </a:defRPr>
            </a:lvl2pPr>
            <a:lvl3pPr marL="1143000" indent="-228600" eaLnBrk="0" hangingPunct="0">
              <a:spcBef>
                <a:spcPct val="20000"/>
              </a:spcBef>
              <a:buFont typeface="Arial" charset="0"/>
              <a:buChar char="•"/>
              <a:defRPr sz="2000">
                <a:solidFill>
                  <a:srgbClr val="000000"/>
                </a:solidFill>
                <a:latin typeface="Arial" charset="0"/>
                <a:ea typeface="ＭＳ Ｐゴシック" pitchFamily="34" charset="-128"/>
              </a:defRPr>
            </a:lvl3pPr>
            <a:lvl4pPr marL="1600200" indent="-228600" eaLnBrk="0" hangingPunct="0">
              <a:spcBef>
                <a:spcPct val="20000"/>
              </a:spcBef>
              <a:buFont typeface="Arial" charset="0"/>
              <a:buChar char="–"/>
              <a:defRPr sz="2000">
                <a:solidFill>
                  <a:srgbClr val="000000"/>
                </a:solidFill>
                <a:latin typeface="Arial" charset="0"/>
                <a:ea typeface="ＭＳ Ｐゴシック" pitchFamily="34" charset="-128"/>
              </a:defRPr>
            </a:lvl4pPr>
            <a:lvl5pPr marL="2057400" indent="-228600" eaLnBrk="0" hangingPunct="0">
              <a:spcBef>
                <a:spcPct val="20000"/>
              </a:spcBef>
              <a:buFont typeface="Arial" charset="0"/>
              <a:buChar char="»"/>
              <a:defRPr sz="16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9pPr>
          </a:lstStyle>
          <a:p>
            <a:pPr algn="r">
              <a:spcBef>
                <a:spcPct val="0"/>
              </a:spcBef>
              <a:buFont typeface="Arial" charset="0"/>
              <a:buNone/>
            </a:pPr>
            <a:r>
              <a:rPr lang="en-US" altLang="ru-RU" sz="1600" i="1">
                <a:solidFill>
                  <a:srgbClr val="223C76"/>
                </a:solidFill>
                <a:sym typeface="Arial" charset="0"/>
              </a:rPr>
              <a:t>«По-настоящему позитивный опыт. Меня более чем удовлетворило редактирование моей статьи – особенно мне понравились скорость работы и дружеская манера общения».</a:t>
            </a:r>
          </a:p>
        </p:txBody>
      </p:sp>
    </p:spTree>
    <p:extLst>
      <p:ext uri="{BB962C8B-B14F-4D97-AF65-F5344CB8AC3E}">
        <p14:creationId xmlns:p14="http://schemas.microsoft.com/office/powerpoint/2010/main" val="39527721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 Placeholder 3"/>
          <p:cNvSpPr>
            <a:spLocks noGrp="1"/>
          </p:cNvSpPr>
          <p:nvPr>
            <p:ph type="body" sz="quarter" idx="14"/>
          </p:nvPr>
        </p:nvSpPr>
        <p:spPr>
          <a:xfrm>
            <a:off x="287338" y="2141538"/>
            <a:ext cx="8566150" cy="3789362"/>
          </a:xfrm>
        </p:spPr>
        <p:txBody>
          <a:bodyPr/>
          <a:lstStyle/>
          <a:p>
            <a:pPr algn="just"/>
            <a:r>
              <a:rPr lang="en-US" altLang="ru-RU" sz="2000" smtClean="0">
                <a:solidFill>
                  <a:srgbClr val="223C76"/>
                </a:solidFill>
                <a:ea typeface="ＭＳ Ｐゴシック" pitchFamily="34" charset="-128"/>
                <a:sym typeface="Arial" charset="0"/>
              </a:rPr>
              <a:t>Услуга англоязычного редактирования для иностранных ученых позволяет им получить свой текст на превосходном английском языке.</a:t>
            </a:r>
          </a:p>
          <a:p>
            <a:pPr algn="just"/>
            <a:endParaRPr lang="en-US" altLang="ru-RU" sz="2000" smtClean="0">
              <a:solidFill>
                <a:srgbClr val="223C76"/>
              </a:solidFill>
              <a:ea typeface="ＭＳ Ｐゴシック" pitchFamily="34" charset="-128"/>
              <a:sym typeface="Arial" charset="0"/>
            </a:endParaRPr>
          </a:p>
          <a:p>
            <a:pPr algn="just"/>
            <a:r>
              <a:rPr lang="en-US" altLang="ru-RU" sz="2000" smtClean="0">
                <a:solidFill>
                  <a:srgbClr val="223C76"/>
                </a:solidFill>
                <a:ea typeface="ＭＳ Ｐゴシック" pitchFamily="34" charset="-128"/>
                <a:sym typeface="Arial" charset="0"/>
              </a:rPr>
              <a:t>Мы редактируем журнальные рефераты и статьи, письма, доклады и книги по всем научным дисциплинам.</a:t>
            </a:r>
          </a:p>
          <a:p>
            <a:pPr algn="just"/>
            <a:endParaRPr lang="en-US" altLang="ru-RU" sz="2000" smtClean="0">
              <a:solidFill>
                <a:srgbClr val="223C76"/>
              </a:solidFill>
              <a:ea typeface="ＭＳ Ｐゴシック" pitchFamily="34" charset="-128"/>
              <a:sym typeface="Arial" charset="0"/>
            </a:endParaRPr>
          </a:p>
          <a:p>
            <a:pPr algn="just"/>
            <a:r>
              <a:rPr lang="en-US" altLang="ru-RU" sz="2000" smtClean="0">
                <a:solidFill>
                  <a:srgbClr val="223C76"/>
                </a:solidFill>
                <a:ea typeface="ＭＳ Ｐゴシック" pitchFamily="34" charset="-128"/>
                <a:sym typeface="Arial" charset="0"/>
              </a:rPr>
              <a:t>Услуга Oxford Language Editing </a:t>
            </a:r>
            <a:r>
              <a:rPr lang="ru-RU" altLang="ru-RU" sz="2000" smtClean="0">
                <a:solidFill>
                  <a:srgbClr val="223C76"/>
                </a:solidFill>
                <a:ea typeface="ＭＳ Ｐゴシック" pitchFamily="34" charset="-128"/>
                <a:sym typeface="Arial" charset="0"/>
              </a:rPr>
              <a:t>адресована </a:t>
            </a:r>
            <a:r>
              <a:rPr lang="en-US" altLang="ru-RU" sz="2000" smtClean="0">
                <a:solidFill>
                  <a:srgbClr val="223C76"/>
                </a:solidFill>
                <a:ea typeface="ＭＳ Ｐゴシック" pitchFamily="34" charset="-128"/>
                <a:sym typeface="Arial" charset="0"/>
              </a:rPr>
              <a:t>учены</a:t>
            </a:r>
            <a:r>
              <a:rPr lang="ru-RU" altLang="ru-RU" sz="2000" smtClean="0">
                <a:solidFill>
                  <a:srgbClr val="223C76"/>
                </a:solidFill>
                <a:ea typeface="ＭＳ Ｐゴシック" pitchFamily="34" charset="-128"/>
                <a:sym typeface="Arial" charset="0"/>
              </a:rPr>
              <a:t>м</a:t>
            </a:r>
            <a:r>
              <a:rPr lang="en-US" altLang="ru-RU" sz="2000" smtClean="0">
                <a:solidFill>
                  <a:srgbClr val="223C76"/>
                </a:solidFill>
                <a:ea typeface="ＭＳ Ｐゴシック" pitchFamily="34" charset="-128"/>
                <a:sym typeface="Arial" charset="0"/>
              </a:rPr>
              <a:t> во всем мире</a:t>
            </a:r>
            <a:r>
              <a:rPr lang="ru-RU" altLang="ru-RU" sz="2000" smtClean="0">
                <a:ea typeface="ＭＳ Ｐゴシック" pitchFamily="34" charset="-128"/>
                <a:sym typeface="Arial" charset="0"/>
              </a:rPr>
              <a:t> –</a:t>
            </a:r>
            <a:r>
              <a:rPr lang="en-US" altLang="ru-RU" sz="2000" smtClean="0">
                <a:solidFill>
                  <a:srgbClr val="223C76"/>
                </a:solidFill>
                <a:ea typeface="ＭＳ Ｐゴシック" pitchFamily="34" charset="-128"/>
                <a:sym typeface="Arial" charset="0"/>
              </a:rPr>
              <a:t>независимо от того, где именно они хотят публиковаться.</a:t>
            </a:r>
          </a:p>
        </p:txBody>
      </p:sp>
      <p:sp>
        <p:nvSpPr>
          <p:cNvPr id="6147" name="Title 1"/>
          <p:cNvSpPr>
            <a:spLocks noGrp="1"/>
          </p:cNvSpPr>
          <p:nvPr>
            <p:ph type="title"/>
          </p:nvPr>
        </p:nvSpPr>
        <p:spPr>
          <a:xfrm>
            <a:off x="287338" y="312738"/>
            <a:ext cx="6937375" cy="1270000"/>
          </a:xfrm>
        </p:spPr>
        <p:txBody>
          <a:bodyPr/>
          <a:lstStyle/>
          <a:p>
            <a:r>
              <a:rPr lang="en-US" altLang="ru-RU" sz="2400" smtClean="0">
                <a:solidFill>
                  <a:srgbClr val="223C76"/>
                </a:solidFill>
                <a:ea typeface="ＭＳ Ｐゴシック" pitchFamily="34" charset="-128"/>
                <a:sym typeface="Arial" charset="0"/>
              </a:rPr>
              <a:t>Наш</a:t>
            </a:r>
            <a:r>
              <a:rPr lang="ru-RU" altLang="ru-RU" sz="2400" smtClean="0">
                <a:solidFill>
                  <a:srgbClr val="223C76"/>
                </a:solidFill>
                <a:ea typeface="ＭＳ Ｐゴシック" pitchFamily="34" charset="-128"/>
                <a:sym typeface="Arial" charset="0"/>
              </a:rPr>
              <a:t>а </a:t>
            </a:r>
            <a:r>
              <a:rPr lang="en-US" altLang="ru-RU" sz="2400" smtClean="0">
                <a:solidFill>
                  <a:srgbClr val="223C76"/>
                </a:solidFill>
                <a:ea typeface="ＭＳ Ｐゴシック" pitchFamily="34" charset="-128"/>
                <a:sym typeface="Arial" charset="0"/>
              </a:rPr>
              <a:t>услуг</a:t>
            </a:r>
            <a:r>
              <a:rPr lang="ru-RU" altLang="ru-RU" sz="2400" smtClean="0">
                <a:solidFill>
                  <a:srgbClr val="223C76"/>
                </a:solidFill>
                <a:ea typeface="ＭＳ Ｐゴシック" pitchFamily="34" charset="-128"/>
                <a:sym typeface="Arial" charset="0"/>
              </a:rPr>
              <a:t>а</a:t>
            </a:r>
            <a:endParaRPr lang="en-US" altLang="ru-RU" sz="2400" smtClean="0">
              <a:solidFill>
                <a:srgbClr val="223C76"/>
              </a:solidFill>
              <a:ea typeface="ＭＳ Ｐゴシック" pitchFamily="34" charset="-128"/>
              <a:sym typeface="Arial" charset="0"/>
            </a:endParaRPr>
          </a:p>
        </p:txBody>
      </p:sp>
      <p:pic>
        <p:nvPicPr>
          <p:cNvPr id="6148"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048375"/>
            <a:ext cx="40973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8852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287338" y="312738"/>
            <a:ext cx="6937375" cy="1270000"/>
          </a:xfrm>
        </p:spPr>
        <p:txBody>
          <a:bodyPr/>
          <a:lstStyle/>
          <a:p>
            <a:r>
              <a:rPr lang="en-US" altLang="ru-RU" smtClean="0">
                <a:solidFill>
                  <a:srgbClr val="223C76"/>
                </a:solidFill>
                <a:ea typeface="ＭＳ Ｐゴシック" pitchFamily="34" charset="-128"/>
                <a:sym typeface="Arial" charset="0"/>
              </a:rPr>
              <a:t>Наши редакторы</a:t>
            </a:r>
          </a:p>
        </p:txBody>
      </p:sp>
      <p:sp>
        <p:nvSpPr>
          <p:cNvPr id="7171" name="TextBox 2"/>
          <p:cNvSpPr txBox="1">
            <a:spLocks noChangeArrowheads="1"/>
          </p:cNvSpPr>
          <p:nvPr/>
        </p:nvSpPr>
        <p:spPr bwMode="auto">
          <a:xfrm>
            <a:off x="406400" y="2252663"/>
            <a:ext cx="8374063" cy="286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spcBef>
                <a:spcPct val="20000"/>
              </a:spcBef>
              <a:buFont typeface="Arial" charset="0"/>
              <a:buChar char="•"/>
              <a:defRPr sz="2400">
                <a:solidFill>
                  <a:srgbClr val="000000"/>
                </a:solidFill>
                <a:latin typeface="Arial" charset="0"/>
                <a:ea typeface="ＭＳ Ｐゴシック" pitchFamily="34" charset="-128"/>
              </a:defRPr>
            </a:lvl1pPr>
            <a:lvl2pPr marL="800100" indent="-342900" eaLnBrk="0" hangingPunct="0">
              <a:spcBef>
                <a:spcPct val="20000"/>
              </a:spcBef>
              <a:buFont typeface="Arial" charset="0"/>
              <a:buChar char="–"/>
              <a:defRPr sz="2400">
                <a:solidFill>
                  <a:srgbClr val="000000"/>
                </a:solidFill>
                <a:latin typeface="Arial" charset="0"/>
                <a:ea typeface="ＭＳ Ｐゴシック" pitchFamily="34" charset="-128"/>
              </a:defRPr>
            </a:lvl2pPr>
            <a:lvl3pPr marL="1143000" indent="-228600" eaLnBrk="0" hangingPunct="0">
              <a:spcBef>
                <a:spcPct val="20000"/>
              </a:spcBef>
              <a:buFont typeface="Arial" charset="0"/>
              <a:buChar char="•"/>
              <a:defRPr sz="2000">
                <a:solidFill>
                  <a:srgbClr val="000000"/>
                </a:solidFill>
                <a:latin typeface="Arial" charset="0"/>
                <a:ea typeface="ＭＳ Ｐゴシック" pitchFamily="34" charset="-128"/>
              </a:defRPr>
            </a:lvl3pPr>
            <a:lvl4pPr marL="1600200" indent="-228600" eaLnBrk="0" hangingPunct="0">
              <a:spcBef>
                <a:spcPct val="20000"/>
              </a:spcBef>
              <a:buFont typeface="Arial" charset="0"/>
              <a:buChar char="–"/>
              <a:defRPr sz="2000">
                <a:solidFill>
                  <a:srgbClr val="000000"/>
                </a:solidFill>
                <a:latin typeface="Arial" charset="0"/>
                <a:ea typeface="ＭＳ Ｐゴシック" pitchFamily="34" charset="-128"/>
              </a:defRPr>
            </a:lvl4pPr>
            <a:lvl5pPr marL="2057400" indent="-228600" eaLnBrk="0" hangingPunct="0">
              <a:spcBef>
                <a:spcPct val="20000"/>
              </a:spcBef>
              <a:buFont typeface="Arial" charset="0"/>
              <a:buChar char="»"/>
              <a:defRPr sz="1600">
                <a:solidFill>
                  <a:srgbClr val="000000"/>
                </a:solidFill>
                <a:latin typeface="Arial" charset="0"/>
                <a:ea typeface="ＭＳ Ｐゴシック" pitchFamily="34" charset="-128"/>
              </a:defRPr>
            </a:lvl5pPr>
            <a:lvl6pPr marL="25146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6pPr>
            <a:lvl7pPr marL="29718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7pPr>
            <a:lvl8pPr marL="34290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8pPr>
            <a:lvl9pPr marL="3886200" indent="-228600" defTabSz="457200" eaLnBrk="0" fontAlgn="base" hangingPunct="0">
              <a:spcBef>
                <a:spcPct val="20000"/>
              </a:spcBef>
              <a:spcAft>
                <a:spcPct val="0"/>
              </a:spcAft>
              <a:buFont typeface="Arial" charset="0"/>
              <a:buChar char="»"/>
              <a:defRPr sz="1600">
                <a:solidFill>
                  <a:srgbClr val="000000"/>
                </a:solidFill>
                <a:latin typeface="Arial" charset="0"/>
                <a:ea typeface="ＭＳ Ｐゴシック" pitchFamily="34" charset="-128"/>
              </a:defRPr>
            </a:lvl9pPr>
          </a:lstStyle>
          <a:p>
            <a:pPr>
              <a:spcBef>
                <a:spcPct val="0"/>
              </a:spcBef>
            </a:pPr>
            <a:r>
              <a:rPr lang="ru-RU" altLang="ru-RU" sz="2000">
                <a:solidFill>
                  <a:srgbClr val="223C76"/>
                </a:solidFill>
                <a:sym typeface="Arial" charset="0"/>
              </a:rPr>
              <a:t>Профильная команда из </a:t>
            </a:r>
            <a:r>
              <a:rPr lang="en-US" altLang="ru-RU" sz="2000">
                <a:solidFill>
                  <a:srgbClr val="223C76"/>
                </a:solidFill>
                <a:sym typeface="Arial" charset="0"/>
              </a:rPr>
              <a:t>150 редакторов-фрилансеров</a:t>
            </a:r>
          </a:p>
          <a:p>
            <a:pPr>
              <a:spcBef>
                <a:spcPct val="0"/>
              </a:spcBef>
            </a:pPr>
            <a:endParaRPr lang="en-US" altLang="ru-RU" sz="2000">
              <a:solidFill>
                <a:srgbClr val="223C76"/>
              </a:solidFill>
              <a:sym typeface="Arial" charset="0"/>
            </a:endParaRPr>
          </a:p>
          <a:p>
            <a:pPr>
              <a:spcBef>
                <a:spcPct val="0"/>
              </a:spcBef>
            </a:pPr>
            <a:r>
              <a:rPr lang="en-US" altLang="ru-RU" sz="2000">
                <a:solidFill>
                  <a:srgbClr val="223C76"/>
                </a:solidFill>
                <a:sym typeface="Arial" charset="0"/>
              </a:rPr>
              <a:t>Носители английского языка</a:t>
            </a:r>
          </a:p>
          <a:p>
            <a:pPr>
              <a:spcBef>
                <a:spcPct val="0"/>
              </a:spcBef>
            </a:pPr>
            <a:endParaRPr lang="en-US" altLang="ru-RU" sz="2000">
              <a:solidFill>
                <a:srgbClr val="223C76"/>
              </a:solidFill>
              <a:sym typeface="Arial" charset="0"/>
            </a:endParaRPr>
          </a:p>
          <a:p>
            <a:pPr>
              <a:spcBef>
                <a:spcPct val="0"/>
              </a:spcBef>
            </a:pPr>
            <a:r>
              <a:rPr lang="en-US" altLang="ru-RU" sz="2000">
                <a:solidFill>
                  <a:srgbClr val="223C76"/>
                </a:solidFill>
                <a:sym typeface="Arial" charset="0"/>
              </a:rPr>
              <a:t>Высокая квалификация в своих дисциплинах</a:t>
            </a:r>
          </a:p>
          <a:p>
            <a:pPr>
              <a:spcBef>
                <a:spcPct val="0"/>
              </a:spcBef>
            </a:pPr>
            <a:endParaRPr lang="en-US" altLang="ru-RU" sz="2000">
              <a:solidFill>
                <a:srgbClr val="223C76"/>
              </a:solidFill>
              <a:sym typeface="Arial" charset="0"/>
            </a:endParaRPr>
          </a:p>
          <a:p>
            <a:pPr>
              <a:spcBef>
                <a:spcPct val="0"/>
              </a:spcBef>
            </a:pPr>
            <a:r>
              <a:rPr lang="en-US" altLang="ru-RU" sz="2000">
                <a:solidFill>
                  <a:srgbClr val="223C76"/>
                </a:solidFill>
                <a:sym typeface="Arial" charset="0"/>
              </a:rPr>
              <a:t>Убедительный список публикаций</a:t>
            </a:r>
          </a:p>
          <a:p>
            <a:pPr>
              <a:spcBef>
                <a:spcPct val="0"/>
              </a:spcBef>
            </a:pPr>
            <a:endParaRPr lang="en-US" altLang="ru-RU" sz="2000">
              <a:solidFill>
                <a:srgbClr val="223C76"/>
              </a:solidFill>
              <a:sym typeface="Arial" charset="0"/>
            </a:endParaRPr>
          </a:p>
          <a:p>
            <a:pPr>
              <a:spcBef>
                <a:spcPct val="0"/>
              </a:spcBef>
            </a:pPr>
            <a:r>
              <a:rPr lang="en-US" altLang="ru-RU" sz="2000">
                <a:solidFill>
                  <a:srgbClr val="223C76"/>
                </a:solidFill>
                <a:sym typeface="Arial" charset="0"/>
              </a:rPr>
              <a:t>Предыдущий опыт редактирования</a:t>
            </a:r>
          </a:p>
        </p:txBody>
      </p:sp>
      <p:pic>
        <p:nvPicPr>
          <p:cNvPr id="7172"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6048375"/>
            <a:ext cx="4097338" cy="62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154739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New Look">
  <a:themeElements>
    <a:clrScheme name="OUP">
      <a:dk1>
        <a:srgbClr val="002147"/>
      </a:dk1>
      <a:lt1>
        <a:sysClr val="window" lastClr="FFFFFF"/>
      </a:lt1>
      <a:dk2>
        <a:srgbClr val="000000"/>
      </a:dk2>
      <a:lt2>
        <a:srgbClr val="E7E7E7"/>
      </a:lt2>
      <a:accent1>
        <a:srgbClr val="0082C0"/>
      </a:accent1>
      <a:accent2>
        <a:srgbClr val="9C132E"/>
      </a:accent2>
      <a:accent3>
        <a:srgbClr val="5D4B0A"/>
      </a:accent3>
      <a:accent4>
        <a:srgbClr val="898A17"/>
      </a:accent4>
      <a:accent5>
        <a:srgbClr val="4B3242"/>
      </a:accent5>
      <a:accent6>
        <a:srgbClr val="BD7824"/>
      </a:accent6>
      <a:hlink>
        <a:srgbClr val="E7B513"/>
      </a:hlink>
      <a:folHlink>
        <a:srgbClr val="DC91A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7622</TotalTime>
  <Words>4116</Words>
  <Application>Microsoft Office PowerPoint</Application>
  <PresentationFormat>On-screen Show (4:3)</PresentationFormat>
  <Paragraphs>709</Paragraphs>
  <Slides>124</Slides>
  <Notes>45</Notes>
  <HiddenSlides>0</HiddenSlides>
  <MMClips>0</MMClips>
  <ScaleCrop>false</ScaleCrop>
  <HeadingPairs>
    <vt:vector size="4" baseType="variant">
      <vt:variant>
        <vt:lpstr>Theme</vt:lpstr>
      </vt:variant>
      <vt:variant>
        <vt:i4>1</vt:i4>
      </vt:variant>
      <vt:variant>
        <vt:lpstr>Slide Titles</vt:lpstr>
      </vt:variant>
      <vt:variant>
        <vt:i4>124</vt:i4>
      </vt:variant>
    </vt:vector>
  </HeadingPairs>
  <TitlesOfParts>
    <vt:vector size="125" baseType="lpstr">
      <vt:lpstr>New Look</vt:lpstr>
      <vt:lpstr>PowerPoint Presentation</vt:lpstr>
      <vt:lpstr>Agenda for the session</vt:lpstr>
      <vt:lpstr>PowerPoint Presentation</vt:lpstr>
      <vt:lpstr>Oxford University Press (OUP) </vt:lpstr>
      <vt:lpstr>Digital publishing </vt:lpstr>
      <vt:lpstr>We support each stage of higher education</vt:lpstr>
      <vt:lpstr>PowerPoint Presentation</vt:lpstr>
      <vt:lpstr> </vt:lpstr>
      <vt:lpstr>2014 Oxford Journals Collection</vt:lpstr>
      <vt:lpstr>Oxford Journals</vt:lpstr>
      <vt:lpstr>PowerPoint Presentation</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Oxford Handbook Series</vt:lpstr>
      <vt:lpstr>Editors in Chief and Editorial Boards</vt:lpstr>
      <vt:lpstr>PowerPoint Presentation</vt:lpstr>
      <vt:lpstr>Economics and Finance - Oxford Handbooks</vt:lpstr>
      <vt:lpstr>Business and Management - Oxford Handbooks</vt:lpstr>
      <vt:lpstr>Oxford Handbook of Strategy - Oxford Handbooks</vt:lpstr>
      <vt:lpstr> </vt:lpstr>
      <vt:lpstr>PowerPoint Presentation</vt:lpstr>
      <vt:lpstr>PowerPoint Presentation</vt:lpstr>
      <vt:lpstr>PowerPoint Presentation</vt:lpstr>
      <vt:lpstr>PowerPoint Presentation</vt:lpstr>
      <vt:lpstr>PowerPoint Presentation</vt:lpstr>
      <vt:lpstr>Business and Management - University Press Scholarship</vt:lpstr>
      <vt:lpstr>Economics and Finance - University Press Scholarship</vt:lpstr>
      <vt:lpstr>Very Short Introductions (VSI) Online</vt:lpstr>
      <vt:lpstr>What is a VSI?</vt:lpstr>
      <vt:lpstr>Business and Management - Very Short Introductions</vt:lpstr>
      <vt:lpstr>PowerPoint Presentation</vt:lpstr>
      <vt:lpstr>PowerPoint Presentation</vt:lpstr>
      <vt:lpstr>PowerPoint Presentation</vt:lpstr>
      <vt:lpstr>Management - Oxford Bibliographies </vt:lpstr>
      <vt:lpstr>Articles and Contributors</vt:lpstr>
      <vt:lpstr>PowerPoint Presentation</vt:lpstr>
      <vt:lpstr>Forthcoming Articles</vt:lpstr>
      <vt:lpstr>PowerPoint Presentation</vt:lpstr>
      <vt:lpstr>PowerPoint Presentation</vt:lpstr>
      <vt:lpstr>PowerPoint Presentation</vt:lpstr>
      <vt:lpstr>PowerPoint Presentation</vt:lpstr>
      <vt:lpstr>PowerPoint Presentation</vt:lpstr>
      <vt:lpstr>Oxford’s Specialised Platforms</vt:lpstr>
      <vt:lpstr>Discoverability</vt:lpstr>
      <vt:lpstr>Discoverability</vt:lpstr>
      <vt:lpstr>Discoverability</vt:lpstr>
      <vt:lpstr>The User Journey</vt:lpstr>
      <vt:lpstr>PowerPoint Presentation</vt:lpstr>
      <vt:lpstr>M</vt:lpstr>
      <vt:lpstr>What is the AMA Manual of Style? </vt:lpstr>
      <vt:lpstr>Linking from course packs and reading lists </vt:lpstr>
      <vt:lpstr>Before you start………….</vt:lpstr>
      <vt:lpstr>Ideas where to start</vt:lpstr>
      <vt:lpstr>PowerPoint Presentation</vt:lpstr>
      <vt:lpstr>Be Careful:</vt:lpstr>
      <vt:lpstr>References:</vt:lpstr>
      <vt:lpstr>Oxford Bibliographies Online</vt:lpstr>
      <vt:lpstr>PowerPoint Presentation</vt:lpstr>
      <vt:lpstr>PowerPoint Presentation</vt:lpstr>
      <vt:lpstr>Think of a literature review as a  jigsaw puzzle</vt:lpstr>
      <vt:lpstr>PowerPoint Presentation</vt:lpstr>
      <vt:lpstr>Criteria You Might Look At:</vt:lpstr>
      <vt:lpstr>PowerPoint Presentation</vt:lpstr>
      <vt:lpstr>Criteria You Might Look At:</vt:lpstr>
      <vt:lpstr>Questions to Ask Yourself  When  Choosing:</vt:lpstr>
      <vt:lpstr>PROCESS!!!!!</vt:lpstr>
      <vt:lpstr>PowerPoint Presentation</vt:lpstr>
      <vt:lpstr>Research is all about peer review</vt:lpstr>
      <vt:lpstr>The Process</vt:lpstr>
      <vt:lpstr>The Process</vt:lpstr>
      <vt:lpstr>Process Conclusion: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makes a good paper? HINT: Editors and reviewers look for …</vt:lpstr>
      <vt:lpstr>Co-authorship?</vt:lpstr>
      <vt:lpstr>Peer Review:</vt:lpstr>
      <vt:lpstr>Plagiarism and referencing</vt:lpstr>
      <vt:lpstr>Revising</vt:lpstr>
      <vt:lpstr>Dealing with the comments:</vt:lpstr>
      <vt:lpstr>In case of rejection:</vt:lpstr>
      <vt:lpstr>PowerPoint Presentation</vt:lpstr>
      <vt:lpstr>If your article is rejected</vt:lpstr>
      <vt:lpstr>How to sell your work</vt:lpstr>
      <vt:lpstr>PowerPoint Presentation</vt:lpstr>
      <vt:lpstr>PowerPoint Presentation</vt:lpstr>
      <vt:lpstr>PowerPoint Presentation</vt:lpstr>
      <vt:lpstr>Наша услуга</vt:lpstr>
      <vt:lpstr>Наши редакторы</vt:lpstr>
      <vt:lpstr>Серьезное отношение к обязательствам перед авторами</vt:lpstr>
      <vt:lpstr>Наш процесс редактирования</vt:lpstr>
      <vt:lpstr>PowerPoint Presentation</vt:lpstr>
      <vt:lpstr>PowerPoint Presentation</vt:lpstr>
      <vt:lpstr>PowerPoint Presentation</vt:lpstr>
      <vt:lpstr>PowerPoint Presentation</vt:lpstr>
      <vt:lpstr>Librarian Resource Centre</vt:lpstr>
      <vt:lpstr>Librarian Resource Centre</vt:lpstr>
      <vt:lpstr>Интернет-ресурсы</vt:lpstr>
      <vt:lpstr>PowerPoint Presentation</vt:lpstr>
      <vt:lpstr>PowerPoint Presentation</vt:lpstr>
      <vt:lpstr>PowerPoint Presentation</vt:lpstr>
      <vt:lpstr>PowerPoint Presentation</vt:lpstr>
      <vt:lpstr>New Trends and Features</vt:lpstr>
      <vt:lpstr>New Publishing Initiatives  </vt:lpstr>
      <vt:lpstr> New Publishing Initiatives</vt:lpstr>
      <vt:lpstr> New Publishing Initiatives</vt:lpstr>
      <vt:lpstr>PowerPoint Presentation</vt:lpstr>
      <vt:lpstr>PowerPoint Presentation</vt:lpstr>
      <vt:lpstr>Content Delivery: Social Media and  Mobile-Optimization </vt:lpstr>
      <vt:lpstr>Content Delivery: Social Media and  Mobile-Optimization </vt:lpstr>
      <vt:lpstr>Content Delivery: Social Media and  Mobile-Optimization </vt:lpstr>
      <vt:lpstr>Content Delivery: Social Media and  Mobile-Optimization Service</vt:lpstr>
      <vt:lpstr>Content Delivery: Social Media and  Mobile-Optimization </vt:lpstr>
      <vt:lpstr>Any Questions…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Nigel Lea</dc:creator>
  <cp:lastModifiedBy>DEMBOWSKI, Marcin</cp:lastModifiedBy>
  <cp:revision>269</cp:revision>
  <cp:lastPrinted>2012-05-17T13:01:50Z</cp:lastPrinted>
  <dcterms:created xsi:type="dcterms:W3CDTF">2010-07-14T07:44:25Z</dcterms:created>
  <dcterms:modified xsi:type="dcterms:W3CDTF">2014-11-23T17:29:29Z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NewReviewCycle">
    <vt:lpwstr/>
  </property>
</Properties>
</file>