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2" r:id="rId3"/>
    <p:sldId id="281" r:id="rId4"/>
    <p:sldId id="265" r:id="rId5"/>
    <p:sldId id="280" r:id="rId6"/>
    <p:sldId id="272" r:id="rId7"/>
    <p:sldId id="273" r:id="rId8"/>
    <p:sldId id="259" r:id="rId9"/>
    <p:sldId id="277" r:id="rId10"/>
    <p:sldId id="269" r:id="rId11"/>
    <p:sldId id="267" r:id="rId12"/>
    <p:sldId id="278" r:id="rId13"/>
    <p:sldId id="284" r:id="rId14"/>
    <p:sldId id="283" r:id="rId15"/>
    <p:sldId id="286" r:id="rId16"/>
    <p:sldId id="287" r:id="rId17"/>
    <p:sldId id="288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89" autoAdjust="0"/>
    <p:restoredTop sz="75408" autoAdjust="0"/>
  </p:normalViewPr>
  <p:slideViewPr>
    <p:cSldViewPr>
      <p:cViewPr>
        <p:scale>
          <a:sx n="70" d="100"/>
          <a:sy n="70" d="100"/>
        </p:scale>
        <p:origin x="-2070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tx2">
                  <a:lumMod val="50000"/>
                </a:schemeClr>
              </a:solidFill>
            </c:spPr>
          </c:dPt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</c:v>
                </c:pt>
                <c:pt idx="1">
                  <c:v>57</c:v>
                </c:pt>
              </c:numCache>
            </c:numRef>
          </c:val>
        </c:ser>
        <c:gapWidth val="0"/>
        <c:axId val="134912256"/>
        <c:axId val="134918144"/>
      </c:barChart>
      <c:catAx>
        <c:axId val="134912256"/>
        <c:scaling>
          <c:orientation val="minMax"/>
        </c:scaling>
        <c:delete val="1"/>
        <c:axPos val="b"/>
        <c:majorTickMark val="none"/>
        <c:tickLblPos val="none"/>
        <c:crossAx val="134918144"/>
        <c:crosses val="autoZero"/>
        <c:auto val="1"/>
        <c:lblAlgn val="ctr"/>
        <c:lblOffset val="100"/>
      </c:catAx>
      <c:valAx>
        <c:axId val="134918144"/>
        <c:scaling>
          <c:orientation val="minMax"/>
        </c:scaling>
        <c:delete val="1"/>
        <c:axPos val="l"/>
        <c:numFmt formatCode="General" sourceLinked="1"/>
        <c:tickLblPos val="none"/>
        <c:crossAx val="1349122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98184-925E-4AE4-A94A-ABA538FDE65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D82FD-B113-4FDD-889C-E6A83DE84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781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networks are ubiquitous: any set of interconnected nodes. The nodes can be individuals, groups, organizations, or states (as well as cells or Internet users);</a:t>
            </a:r>
          </a:p>
          <a:p>
            <a:endParaRPr lang="en-US" dirty="0" smtClean="0"/>
          </a:p>
          <a:p>
            <a:r>
              <a:rPr lang="en-US" dirty="0" smtClean="0"/>
              <a:t>A social network is structure composed of a set of actors, some of whose members are connected by a set of one or more relations</a:t>
            </a:r>
          </a:p>
          <a:p>
            <a:endParaRPr lang="en-US" dirty="0" smtClean="0"/>
          </a:p>
          <a:p>
            <a:r>
              <a:rPr lang="en-US" dirty="0" smtClean="0"/>
              <a:t> A central tenet of SNT is that individual actors are not as important as the relationships and links with other actors in the network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82FD-B113-4FDD-889C-E6A83DE8444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200" dirty="0" smtClean="0">
                <a:latin typeface="Cambria" pitchFamily="18" charset="0"/>
              </a:rPr>
              <a:t>Проанализировав мнения и опыт маркетинговых директоров, участвовавших в исследовании, </a:t>
            </a:r>
            <a:r>
              <a:rPr lang="en-US" sz="1200" dirty="0" smtClean="0">
                <a:latin typeface="Cambria" pitchFamily="18" charset="0"/>
              </a:rPr>
              <a:t>Forrester </a:t>
            </a:r>
            <a:r>
              <a:rPr lang="ru-RU" sz="1200" dirty="0" smtClean="0">
                <a:latin typeface="Cambria" pitchFamily="18" charset="0"/>
              </a:rPr>
              <a:t>выделил 6 шагов, необходимых для создания бренда, который использовал бы потенциал социальных сетей.</a:t>
            </a:r>
            <a:br>
              <a:rPr lang="ru-RU" sz="1200" dirty="0" smtClean="0">
                <a:latin typeface="Cambria" pitchFamily="18" charset="0"/>
              </a:rPr>
            </a:br>
            <a:endParaRPr lang="ru-RU" dirty="0" smtClean="0">
              <a:latin typeface="Cambria" pitchFamily="18" charset="0"/>
            </a:endParaRPr>
          </a:p>
          <a:p>
            <a:pPr lvl="0"/>
            <a:r>
              <a:rPr lang="ru-RU" dirty="0" smtClean="0">
                <a:latin typeface="Cambria" pitchFamily="18" charset="0"/>
              </a:rPr>
              <a:t>Ясно сформулировать. Нужно определить социальную идентичность бренда, что бы его послание было уникальным, захватывающим и подлинным.</a:t>
            </a:r>
          </a:p>
          <a:p>
            <a:pPr lvl="0"/>
            <a:r>
              <a:rPr lang="ru-RU" dirty="0" smtClean="0">
                <a:latin typeface="Cambria" pitchFamily="18" charset="0"/>
              </a:rPr>
              <a:t>Объединять. Необходимо найти своих лучших и наиболее вероятных потребителей и дать им причину, ради которой они будут следить за брендом через социальные каналы.</a:t>
            </a:r>
          </a:p>
          <a:p>
            <a:pPr lvl="0"/>
            <a:r>
              <a:rPr lang="ru-RU" dirty="0" smtClean="0">
                <a:latin typeface="Cambria" pitchFamily="18" charset="0"/>
              </a:rPr>
              <a:t>Заинтересовать. Благодаря созданию ценного, актуального и личностно-ориентированного контента и возможностей для диалога, появится возможность взаимодействовать с людьми.</a:t>
            </a:r>
          </a:p>
          <a:p>
            <a:pPr lvl="0"/>
            <a:r>
              <a:rPr lang="ru-RU" dirty="0" smtClean="0">
                <a:latin typeface="Cambria" pitchFamily="18" charset="0"/>
              </a:rPr>
              <a:t>Влиять. Вдохновляя людей, давать возможность делится историями и отзывами о бренде.</a:t>
            </a:r>
          </a:p>
          <a:p>
            <a:pPr lvl="0"/>
            <a:r>
              <a:rPr lang="ru-RU" dirty="0" smtClean="0">
                <a:latin typeface="Cambria" pitchFamily="18" charset="0"/>
              </a:rPr>
              <a:t>Интегрировать. Добавить общения и социализации в опыт взаимодействия потребителя с брендом, чтобы сделать его более полезным и цельным.</a:t>
            </a:r>
          </a:p>
          <a:p>
            <a:pPr lvl="0"/>
            <a:r>
              <a:rPr lang="ru-RU" dirty="0" smtClean="0">
                <a:latin typeface="Cambria" pitchFamily="18" charset="0"/>
              </a:rPr>
              <a:t>Обновлять. Использовать знания, полученные из социальных сетей для постоянного отслеживания состояния бренда и улучшения опыта от взаимодействия с ним.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82FD-B113-4FDD-889C-E6A83DE8444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82FD-B113-4FDD-889C-E6A83DE8444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что может хорошо работать на российском рынке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(и почему), 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с чем связано то, что далеко не всем, кто пытается использовать социальные сети для продвижения бренда, удается добиться хоть чего-то хорошего.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82FD-B113-4FDD-889C-E6A83DE8444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что может хорошо работать на российском рынке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(и почему), 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с чем связано то, что далеко не всем, кто пытается использовать социальные сети для продвижения бренда, удается добиться хоть чего-то хорошего.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82FD-B113-4FDD-889C-E6A83DE8444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что может хорошо работать на российском рынке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(и почему), 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с чем связано то, что далеко не всем, кто пытается использовать социальные сети для продвижения бренда, удается добиться хоть чего-то хорошего.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Работа с контентом, поддержание интереса – недостаточно проводить</a:t>
            </a:r>
            <a:r>
              <a:rPr lang="ru-RU" sz="1800" baseline="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конкурсы раз в месяц или устраивать акции. Необходимо предлагать что-то новое, чтобы пользователь был готов провести время, взаимодействуя </a:t>
            </a:r>
            <a:r>
              <a:rPr lang="ru-RU" sz="1800" baseline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 брендом.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Аудитория Рунета большую часть времени проводит в крупнейших социальных сетях, поэтому создание собственной социальной сети или выход в нишевые сети может потребовать значительных затрат и не быть успешным.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82FD-B113-4FDD-889C-E6A83DE8444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200" dirty="0" smtClean="0">
                <a:latin typeface="Cambria" pitchFamily="18" charset="0"/>
              </a:rPr>
              <a:t>Проанализировав мнения и опыт маркетинговых директоров, участвовавших в исследовании, </a:t>
            </a:r>
            <a:r>
              <a:rPr lang="en-US" sz="1200" dirty="0" smtClean="0">
                <a:latin typeface="Cambria" pitchFamily="18" charset="0"/>
              </a:rPr>
              <a:t>Forrester </a:t>
            </a:r>
            <a:r>
              <a:rPr lang="ru-RU" sz="1200" dirty="0" smtClean="0">
                <a:latin typeface="Cambria" pitchFamily="18" charset="0"/>
              </a:rPr>
              <a:t>выделил 6 шагов, необходимых для создания бренда, который использовал бы потенциал социальных сетей.</a:t>
            </a:r>
            <a:br>
              <a:rPr lang="ru-RU" sz="1200" dirty="0" smtClean="0">
                <a:latin typeface="Cambria" pitchFamily="18" charset="0"/>
              </a:rPr>
            </a:br>
            <a:endParaRPr lang="ru-RU" dirty="0" smtClean="0">
              <a:latin typeface="Cambr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Cambria" pitchFamily="18" charset="0"/>
              </a:rPr>
              <a:t>Нужно определить социальную идентичность бренда, что бы его послание было уникальным, захватывающим и подлинным.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Cambria" pitchFamily="18" charset="0"/>
              </a:rPr>
              <a:t>Необходимо найти своих лучших и наиболее вероятных потребителей и дать им причину, ради которой они будут следить за брендом через социальные каналы. Благодаря созданию ценного, актуального и личностно-ориентированного контента и возможностей для диалога, появится возможность взаимодействовать с людьми.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Cambria" pitchFamily="18" charset="0"/>
              </a:rPr>
              <a:t>Добавить общения и социализации в опыт взаимодействия потребителя с брендом, чтобы сделать его более полезным и цельным.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Cambria" pitchFamily="18" charset="0"/>
              </a:rPr>
              <a:t>Обновлять. Использовать знания, полученные из социальных сетей для постоянного отслеживания состояния бренда и улучшения опыта от взаимодействия с ним.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82FD-B113-4FDD-889C-E6A83DE8444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Активность населения в Интернете, и, в особенности, в социальных сетях продолжает увеличиваться значительными темпами. Как показало исследование </a:t>
            </a:r>
            <a:r>
              <a:rPr lang="en-US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Nielsen</a:t>
            </a:r>
            <a:r>
              <a:rPr lang="ru-RU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особенно сильно возросло количество пользователей, заходящих в социальные сети через средства мобильной связи (Рис. 1) [</a:t>
            </a:r>
            <a:r>
              <a:rPr lang="en-US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Nielsen</a:t>
            </a:r>
            <a:r>
              <a:rPr lang="ru-RU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2012, с.8]. Люди проводят все большее время в сети благодаря повсеместному распространению скоростного мобильного интернета. Количество уникальных пользователей в США, выходящих в интернет через мобильные устройства, увеличилось на 82 процента за год, достигнув отметки в 95 миллионов.</a:t>
            </a:r>
            <a:endParaRPr lang="ru-RU" sz="10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82FD-B113-4FDD-889C-E6A83DE8444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http://br-analytics.ru/blog/?p=1163#_ftnref3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82FD-B113-4FDD-889C-E6A83DE8444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b="1" dirty="0" smtClean="0">
                <a:latin typeface="Cambria" pitchFamily="18" charset="0"/>
              </a:rPr>
              <a:t>Потребители готовы взаимодействовать с компаниями и брендами в социальных медиа, но они ожидают что-то взамен: </a:t>
            </a:r>
          </a:p>
          <a:p>
            <a:pPr marL="358775" indent="-179388" algn="just"/>
            <a:r>
              <a:rPr lang="ru-RU" sz="1200" dirty="0" smtClean="0">
                <a:latin typeface="Cambria" pitchFamily="18" charset="0"/>
              </a:rPr>
              <a:t>56 % ожидают получать эксклюзивные предложения, </a:t>
            </a:r>
          </a:p>
          <a:p>
            <a:pPr marL="358775" indent="-179388" algn="just"/>
            <a:r>
              <a:rPr lang="ru-RU" sz="1200" dirty="0" smtClean="0">
                <a:latin typeface="Cambria" pitchFamily="18" charset="0"/>
              </a:rPr>
              <a:t>34 % хотят услышать о новых продуктах и услугах, </a:t>
            </a:r>
          </a:p>
          <a:p>
            <a:pPr marL="358775" indent="-179388" algn="just"/>
            <a:r>
              <a:rPr lang="ru-RU" sz="1200" dirty="0" smtClean="0">
                <a:latin typeface="Cambria" pitchFamily="18" charset="0"/>
              </a:rPr>
              <a:t>22 % хотят быть услышанными компанией. </a:t>
            </a:r>
          </a:p>
          <a:p>
            <a:pPr marL="0" indent="0" algn="just">
              <a:buNone/>
            </a:pPr>
            <a:r>
              <a:rPr lang="ru-RU" sz="1200" b="1" dirty="0" smtClean="0">
                <a:latin typeface="Cambria" pitchFamily="18" charset="0"/>
              </a:rPr>
              <a:t>Потребители хотят получать обратную связь от компаний:</a:t>
            </a:r>
            <a:r>
              <a:rPr lang="ru-RU" sz="1200" dirty="0" smtClean="0">
                <a:latin typeface="Cambria" pitchFamily="18" charset="0"/>
              </a:rPr>
              <a:t> </a:t>
            </a:r>
          </a:p>
          <a:p>
            <a:pPr marL="358775" indent="-179388" algn="just"/>
            <a:r>
              <a:rPr lang="ru-RU" sz="1200" dirty="0" smtClean="0">
                <a:latin typeface="Cambria" pitchFamily="18" charset="0"/>
              </a:rPr>
              <a:t>72% потребителей ожидают, что компании ответят на положительные комментарии</a:t>
            </a:r>
          </a:p>
          <a:p>
            <a:pPr marL="358775" indent="-179388" algn="just"/>
            <a:r>
              <a:rPr lang="ru-RU" sz="1200" dirty="0" smtClean="0">
                <a:latin typeface="Cambria" pitchFamily="18" charset="0"/>
              </a:rPr>
              <a:t>57% ожидают, того же и для отрицательных комментариев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82FD-B113-4FDD-889C-E6A83DE8444B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современном мире потребители оказывают все большее влияние на процесс продвижения бренда — не только при его обсуждении, но также по мере того, как  потребители узнают о бренде, исследуют его, приобретают товары под этим брендом и взаимодействуют с брендом. Все это благодаря социальным сетям, объединяющим клиентов, позволяющим иметь им общий опыт и переживания, влиять на решения друг друга, расширившим круг этого влияния. На каждом из этапов взаимодействия с брендом, социальные сети начинают играть огромную роль.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82FD-B113-4FDD-889C-E6A83DE8444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опросе более чем 1300 человек, проводимом совместно Council и Lithium,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 потребителей сказали, что, скорее всего, попробуют новые продукты, основываясь на предложениях друзей, сделанных в социальных медиа,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74%, скорее всего, будут поощрять друзей пробовать новые продукты.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недавнем исследовании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Nielsen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обнаружил, что пользователи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Facebook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 вероятностью более чем 50% вспомнят рекламу, если им покажут ее друзья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[The Nielsen Company/Facebook, April 20, 2010].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82FD-B113-4FDD-889C-E6A83DE8444B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Далее потребители используют социальные медиа, чтобы изучать бренды, которые их заинтересовали.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Forrester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относит 36% взрослых американцев-пользователей к "критикам" — людям, которые оставляют оценки и обзоры, ведут блоги или используют другие каналы социальных медиа, чтобы выразить свое мнение хотя бы раз в месяц.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Потребители все чаще прислушиваются к мнению критиков в социальных сетях, когда сравнивают продукты. Например, процент потребителей, которые используют оценки и обзоры для принятия решения о покупках онлайн, увеличился с 12%  в 2009 до 57% в 2011 [Forrester’s North American Technographics Online Benchmark Study, Q2 2009 and Q3 2011].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82FD-B113-4FDD-889C-E6A83DE8444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88" indent="-1588" algn="just">
              <a:buNone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Две трети компаний из 2100 сказали, что они или в настоящее время используют социальные сети, или планируют в ближайшем будущем начать использование социальных сетей в своей деятельности . При этом:</a:t>
            </a:r>
          </a:p>
          <a:p>
            <a:pPr marL="361950" indent="-187325" algn="just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31 %  компаний не измеряет эффективность использования социальных сетей, </a:t>
            </a:r>
          </a:p>
          <a:p>
            <a:pPr marL="361950" indent="-187325" algn="just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Лишь 23% используют аналитические инструменты социальные сетей</a:t>
            </a:r>
          </a:p>
          <a:p>
            <a:pPr marL="361950" indent="-187325" algn="just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Только 7% компаний способны интегрировать инструментарий социальных сетей  в свою маркетинговую деятельность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82FD-B113-4FDD-889C-E6A83DE8444B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Рис 1.  Насколько активно вы используете социальные медиа, чтобы повлиять на каждую из фаз жизненного цикла клиента?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Исследование показало, что хотя маркетологи считают роль социальных медиа при построении бренда важной, их стратегии никак не связаны с настоящими предпочтениями потребителей по взаимодействие в социальных сетях. Как правило, представители маркетинговых отделов компаний не пытаются извлечь выгоду из возможности взаимодействия с клиентами на постоянной основе. Вместо этого они используют присутствие в социальных медиа, прежде всего, в качестве краткосрочной тактики, поскольку они инвестируют непропорционально большую часть средств в мероприятия по повышению узнаваемости бренда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82FD-B113-4FDD-889C-E6A83DE8444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1F84-65AD-4215-9526-D7D57397E18B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C325-D416-4A13-9649-B5EA4FD20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1F84-65AD-4215-9526-D7D57397E18B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C325-D416-4A13-9649-B5EA4FD20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1F84-65AD-4215-9526-D7D57397E18B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C325-D416-4A13-9649-B5EA4FD20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1F84-65AD-4215-9526-D7D57397E18B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C325-D416-4A13-9649-B5EA4FD20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1F84-65AD-4215-9526-D7D57397E18B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C325-D416-4A13-9649-B5EA4FD20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1F84-65AD-4215-9526-D7D57397E18B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C325-D416-4A13-9649-B5EA4FD20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1F84-65AD-4215-9526-D7D57397E18B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C325-D416-4A13-9649-B5EA4FD20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1F84-65AD-4215-9526-D7D57397E18B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C325-D416-4A13-9649-B5EA4FD20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1F84-65AD-4215-9526-D7D57397E18B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C325-D416-4A13-9649-B5EA4FD20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1F84-65AD-4215-9526-D7D57397E18B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C325-D416-4A13-9649-B5EA4FD20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1F84-65AD-4215-9526-D7D57397E18B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C325-D416-4A13-9649-B5EA4FD20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21F84-65AD-4215-9526-D7D57397E18B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8C325-D416-4A13-9649-B5EA4FD20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6"/>
            <a:ext cx="9144000" cy="23042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Роль социальных сетей в продвижении бренда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509120"/>
            <a:ext cx="5004048" cy="720080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Филиппов В.Д.</a:t>
            </a:r>
          </a:p>
        </p:txBody>
      </p:sp>
      <p:pic>
        <p:nvPicPr>
          <p:cNvPr id="6146" name="Picture 2" descr="http://www.ideiadeweb.com.br/wp-content/uploads/2013/10/socialmedia-tree-1040x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93096"/>
            <a:ext cx="3149351" cy="256490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620688"/>
            <a:ext cx="9144000" cy="16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Доклад на тему: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fashionplaytes1.files.wordpress.com/2014/02/bubble.png?w=578&amp;h=41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21000"/>
          </a:blip>
          <a:srcRect/>
          <a:stretch>
            <a:fillRect/>
          </a:stretch>
        </p:blipFill>
        <p:spPr bwMode="auto">
          <a:xfrm flipH="1">
            <a:off x="395536" y="404663"/>
            <a:ext cx="2088232" cy="1674091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539552" y="764704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ambria" pitchFamily="18" charset="0"/>
              </a:rPr>
              <a:t>31%</a:t>
            </a:r>
            <a:endParaRPr lang="ru-RU" sz="4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11760" y="404664"/>
            <a:ext cx="3312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не измеряют эффективность использования социальных сетей</a:t>
            </a:r>
            <a:endParaRPr lang="ru-RU" sz="2400" b="1" dirty="0"/>
          </a:p>
        </p:txBody>
      </p:sp>
      <p:pic>
        <p:nvPicPr>
          <p:cNvPr id="26" name="Picture 2" descr="http://fashionplaytes1.files.wordpress.com/2014/02/bubble.png?w=578&amp;h=41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21000"/>
          </a:blip>
          <a:srcRect/>
          <a:stretch>
            <a:fillRect/>
          </a:stretch>
        </p:blipFill>
        <p:spPr bwMode="auto">
          <a:xfrm flipH="1">
            <a:off x="1907704" y="2492896"/>
            <a:ext cx="2065896" cy="1656184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2123728" y="2852936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ambria" pitchFamily="18" charset="0"/>
              </a:rPr>
              <a:t>23%</a:t>
            </a:r>
            <a:endParaRPr lang="ru-RU" sz="4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23928" y="2852936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используют аналитические инструменты социальных сетей</a:t>
            </a:r>
            <a:endParaRPr lang="ru-RU" sz="2400" b="1" dirty="0"/>
          </a:p>
        </p:txBody>
      </p:sp>
      <p:pic>
        <p:nvPicPr>
          <p:cNvPr id="29" name="Picture 2" descr="http://fashionplaytes1.files.wordpress.com/2014/02/bubble.png?w=578&amp;h=41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21000"/>
          </a:blip>
          <a:srcRect/>
          <a:stretch>
            <a:fillRect/>
          </a:stretch>
        </p:blipFill>
        <p:spPr bwMode="auto">
          <a:xfrm flipH="1">
            <a:off x="3779912" y="4581128"/>
            <a:ext cx="2093538" cy="1678344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3923928" y="4941168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ambria" pitchFamily="18" charset="0"/>
              </a:rPr>
              <a:t>7%</a:t>
            </a:r>
            <a:endParaRPr lang="ru-RU" sz="4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40152" y="4653136"/>
            <a:ext cx="2952328" cy="1606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способны интегрировать инструментарий социальных сетей</a:t>
            </a:r>
            <a:endParaRPr lang="ru-RU" sz="2400" b="1" dirty="0"/>
          </a:p>
        </p:txBody>
      </p:sp>
      <p:pic>
        <p:nvPicPr>
          <p:cNvPr id="21512" name="Picture 8" descr="http://d1piko3ylsjhpd.cloudfront.net/uploads/roboto/slide/image/88094/slide_slide_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33090">
            <a:off x="-135736" y="3927559"/>
            <a:ext cx="2987824" cy="2559570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1115616" y="4725144"/>
            <a:ext cx="64807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2</a:t>
            </a:r>
            <a:endParaRPr lang="ru-RU" sz="72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19672" y="5373216"/>
            <a:ext cx="75368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3</a:t>
            </a:r>
            <a:endParaRPr lang="ru-RU" sz="72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38" name="Прямая соединительная линия 37"/>
          <p:cNvCxnSpPr>
            <a:endCxn id="37" idx="0"/>
          </p:cNvCxnSpPr>
          <p:nvPr/>
        </p:nvCxnSpPr>
        <p:spPr>
          <a:xfrm flipV="1">
            <a:off x="1331640" y="5373216"/>
            <a:ext cx="664874" cy="720080"/>
          </a:xfrm>
          <a:prstGeom prst="line">
            <a:avLst/>
          </a:prstGeom>
          <a:ln w="107950" cap="rnd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6" name="Picture 12" descr="http://scarymary.se/wp-content/uploads/2012/02/twitter-logo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" contrast="17000"/>
          </a:blip>
          <a:srcRect/>
          <a:stretch>
            <a:fillRect/>
          </a:stretch>
        </p:blipFill>
        <p:spPr bwMode="auto">
          <a:xfrm rot="1878192">
            <a:off x="5689995" y="82499"/>
            <a:ext cx="3283124" cy="3283124"/>
          </a:xfrm>
          <a:prstGeom prst="rect">
            <a:avLst/>
          </a:prstGeom>
          <a:noFill/>
        </p:spPr>
      </p:pic>
      <p:sp>
        <p:nvSpPr>
          <p:cNvPr id="50" name="Прямоугольник 49"/>
          <p:cNvSpPr/>
          <p:nvPr/>
        </p:nvSpPr>
        <p:spPr>
          <a:xfrm rot="20335191">
            <a:off x="6693166" y="1494269"/>
            <a:ext cx="18261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2100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69248" y="6488668"/>
            <a:ext cx="3074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Harvard Business Review</a:t>
            </a:r>
            <a:r>
              <a:rPr lang="ru-RU" dirty="0" smtClean="0"/>
              <a:t>, 2010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30" grpId="0"/>
      <p:bldP spid="31" grpId="0"/>
      <p:bldP spid="36" grpId="0"/>
      <p:bldP spid="37" grpId="0"/>
      <p:bldP spid="50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8244408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jordicomat.com/wp-content/uploads/2014/04/5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5553" y="188640"/>
            <a:ext cx="1708447" cy="1656184"/>
          </a:xfrm>
          <a:prstGeom prst="rect">
            <a:avLst/>
          </a:prstGeom>
          <a:noFill/>
        </p:spPr>
      </p:pic>
      <p:pic>
        <p:nvPicPr>
          <p:cNvPr id="6148" name="Picture 4" descr="http://socialnicole.com/wp-content/blogs.dir/1/files/2013/10/branding-for-beginn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2123728" cy="184482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619672" y="1988840"/>
            <a:ext cx="5976664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Cambria" pitchFamily="18" charset="0"/>
              </a:rPr>
              <a:t>Ясно сформулировать</a:t>
            </a:r>
            <a:endParaRPr lang="ru-RU" sz="3600" b="1" dirty="0">
              <a:latin typeface="Cambr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19672" y="2780928"/>
            <a:ext cx="5976664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Cambria" pitchFamily="18" charset="0"/>
              </a:rPr>
              <a:t>Объединять</a:t>
            </a:r>
            <a:endParaRPr lang="ru-RU" sz="3600" b="1" dirty="0">
              <a:latin typeface="Cambr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19672" y="3573016"/>
            <a:ext cx="5976664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Cambria" pitchFamily="18" charset="0"/>
              </a:rPr>
              <a:t>Заинтересовать</a:t>
            </a:r>
            <a:endParaRPr lang="ru-RU" sz="3600" b="1" dirty="0"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19672" y="4365104"/>
            <a:ext cx="5976664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Cambria" pitchFamily="18" charset="0"/>
              </a:rPr>
              <a:t>Влиять</a:t>
            </a:r>
            <a:endParaRPr lang="ru-RU" sz="3600" b="1" dirty="0">
              <a:latin typeface="Cambr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19672" y="5157192"/>
            <a:ext cx="5976664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Cambria" pitchFamily="18" charset="0"/>
              </a:rPr>
              <a:t>Интегрировать</a:t>
            </a:r>
            <a:endParaRPr lang="ru-RU" sz="3600" b="1" dirty="0">
              <a:latin typeface="Cambr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19672" y="5949280"/>
            <a:ext cx="5976664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Cambria" pitchFamily="18" charset="0"/>
              </a:rPr>
              <a:t>Обновлять</a:t>
            </a:r>
            <a:endParaRPr lang="ru-RU" sz="3600" b="1" dirty="0">
              <a:latin typeface="Cambria" pitchFamily="18" charset="0"/>
            </a:endParaRPr>
          </a:p>
        </p:txBody>
      </p:sp>
      <p:sp>
        <p:nvSpPr>
          <p:cNvPr id="21" name="Штриховая стрелка вправо 20"/>
          <p:cNvSpPr/>
          <p:nvPr/>
        </p:nvSpPr>
        <p:spPr>
          <a:xfrm>
            <a:off x="3059832" y="620688"/>
            <a:ext cx="3528392" cy="648072"/>
          </a:xfrm>
          <a:prstGeom prst="stripedRightArrow">
            <a:avLst>
              <a:gd name="adj1" fmla="val 47894"/>
              <a:gd name="adj2" fmla="val 17509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Cambria" pitchFamily="18" charset="0"/>
              </a:rPr>
              <a:t>Вовлечение потребителя</a:t>
            </a:r>
            <a:endParaRPr lang="ru-RU" sz="4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7170" name="Picture 2" descr="http://xvost.org/logos/ololo/wp-content/uploads/2011/02/nikeid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833664"/>
            <a:ext cx="3024336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www.oizoioi.com.my/img/lazada/current1/7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72816"/>
            <a:ext cx="3672408" cy="42719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://www.40nog.ru/upload/iblock/e8f/e8f2f67b614a771ff0f57a82c855965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836712"/>
            <a:ext cx="4272186" cy="2742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412776"/>
            <a:ext cx="84969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Широкий охват аудитории, благодаря высокой посещаемости российских социальных сетей</a:t>
            </a:r>
          </a:p>
          <a:p>
            <a:pPr marL="355600" indent="-355600"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Высокая активность пользователей Вконтакте и русскоязычного сегмента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Twitter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– более 200 млн. сообщений в месяц</a:t>
            </a:r>
          </a:p>
          <a:p>
            <a:pPr marL="355600" indent="-355600"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Возможность использования различных социальных сетей для сегментирования рынка на основе возрастного фактора.  Наблюдается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следующее деление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возрасту в популярных социальных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сетях, наибольшая часть аудитории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– </a:t>
            </a:r>
          </a:p>
          <a:p>
            <a:pPr marL="812800" lvl="1" indent="-355600" algn="just">
              <a:buFont typeface="Courier New" pitchFamily="49" charset="0"/>
              <a:buChar char="o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Вконтакте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(41% аудитории) –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18-24 года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, </a:t>
            </a:r>
          </a:p>
          <a:p>
            <a:pPr marL="812800" lvl="1" indent="-355600" algn="just">
              <a:buFont typeface="Courier New" pitchFamily="49" charset="0"/>
              <a:buChar char="o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Одноклассники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(56 % аудитории) –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25-44 года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, </a:t>
            </a:r>
          </a:p>
          <a:p>
            <a:pPr marL="812800" lvl="1" indent="-355600" algn="just">
              <a:buFont typeface="Courier New" pitchFamily="49" charset="0"/>
              <a:buChar char="o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МойМир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(29% аудитории) –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45 лет и старше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 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Cambria" pitchFamily="18" charset="0"/>
              </a:rPr>
              <a:t>Потенциал российских </a:t>
            </a:r>
            <a:r>
              <a:rPr lang="en-US" sz="4000" b="1" dirty="0" smtClean="0">
                <a:solidFill>
                  <a:schemeClr val="bg1"/>
                </a:solidFill>
                <a:latin typeface="Cambria" pitchFamily="18" charset="0"/>
              </a:rPr>
              <a:t>SNS</a:t>
            </a:r>
            <a:endParaRPr lang="ru-RU" sz="4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27882" y="6488668"/>
            <a:ext cx="4378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TNS Web Index</a:t>
            </a:r>
            <a:r>
              <a:rPr lang="ru-RU" dirty="0" smtClean="0"/>
              <a:t>,</a:t>
            </a:r>
            <a:r>
              <a:rPr lang="en-US" dirty="0" smtClean="0"/>
              <a:t> 2011;</a:t>
            </a:r>
            <a:r>
              <a:rPr lang="ru-RU" dirty="0" smtClean="0"/>
              <a:t> </a:t>
            </a:r>
            <a:r>
              <a:rPr lang="en-US" dirty="0" smtClean="0"/>
              <a:t>Brand Analytics</a:t>
            </a:r>
            <a:r>
              <a:rPr lang="ru-RU" dirty="0" smtClean="0"/>
              <a:t>, 2014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484784"/>
            <a:ext cx="849694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 российских реалиях, наиболее действенны такие шаги как:</a:t>
            </a:r>
          </a:p>
          <a:p>
            <a:pPr algn="just"/>
            <a:endParaRPr lang="ru-RU" sz="28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531813" indent="-531813" algn="just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Вовлечение потребителя в процесс создание ценности</a:t>
            </a:r>
          </a:p>
          <a:p>
            <a:pPr marL="531813" indent="-531813" algn="just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Использование лидеров мнений, авторитетных блоггеров и т.д. </a:t>
            </a:r>
          </a:p>
          <a:p>
            <a:pPr marL="531813" indent="-531813" algn="just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Создание сообществ в крупнейших социальных сетях</a:t>
            </a:r>
          </a:p>
          <a:p>
            <a:pPr marL="531813" indent="-531813" algn="just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Оптимизация сайта под социальные сети (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SMO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)</a:t>
            </a:r>
          </a:p>
          <a:p>
            <a:pPr marL="531813" indent="-531813" algn="just">
              <a:buFont typeface="Wingdings" pitchFamily="2" charset="2"/>
              <a:buChar char="v"/>
            </a:pPr>
            <a:endParaRPr lang="en-US" sz="24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Cambria" pitchFamily="18" charset="0"/>
              </a:rPr>
              <a:t>Заключение</a:t>
            </a:r>
            <a:endParaRPr lang="ru-RU" sz="40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412776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Не всем удается добиться результатов при продвижении бренда через социальные сети. </a:t>
            </a:r>
          </a:p>
          <a:p>
            <a:pPr marL="531813" indent="-531813" algn="just"/>
            <a:endParaRPr lang="ru-RU" sz="24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531813" indent="-531813"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Полноценная интеграция с социальными сетями весьма затратна</a:t>
            </a:r>
          </a:p>
          <a:p>
            <a:pPr marL="531813" indent="-531813"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Наличие риска, связанного с неудачной работой в социальных сетях</a:t>
            </a:r>
          </a:p>
          <a:p>
            <a:pPr algn="just">
              <a:buFont typeface="Arial" pitchFamily="34" charset="0"/>
              <a:buChar char="•"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Cambria" pitchFamily="18" charset="0"/>
              </a:rPr>
              <a:t>Возможные проблемы</a:t>
            </a:r>
            <a:endParaRPr lang="ru-RU" sz="40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691680" y="1268760"/>
            <a:ext cx="5976664" cy="6480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Cambria" pitchFamily="18" charset="0"/>
              </a:rPr>
              <a:t>Уникальность</a:t>
            </a:r>
            <a:endParaRPr lang="ru-RU" sz="3600" b="1" dirty="0">
              <a:latin typeface="Cambr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19672" y="2564904"/>
            <a:ext cx="5976664" cy="6480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Cambria" pitchFamily="18" charset="0"/>
              </a:rPr>
              <a:t>Вовлечение</a:t>
            </a:r>
            <a:endParaRPr lang="ru-RU" sz="3600" b="1" dirty="0">
              <a:latin typeface="Cambr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19672" y="3861048"/>
            <a:ext cx="5976664" cy="6480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Cambria" pitchFamily="18" charset="0"/>
              </a:rPr>
              <a:t>Интерактивность</a:t>
            </a:r>
            <a:endParaRPr lang="ru-RU" sz="3600" b="1" dirty="0"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19672" y="5157192"/>
            <a:ext cx="5976664" cy="6480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Cambria" pitchFamily="18" charset="0"/>
              </a:rPr>
              <a:t>Актуальность</a:t>
            </a:r>
            <a:endParaRPr lang="ru-RU" sz="3600" b="1" dirty="0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317" y="2060848"/>
            <a:ext cx="8640960" cy="126876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Cambria" pitchFamily="18" charset="0"/>
              </a:rPr>
              <a:t>СПАСИБО ЗА ВНИМАНИЕ!</a:t>
            </a:r>
            <a:endParaRPr lang="ru-RU" sz="48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2050" name="Picture 2" descr="http://www.allegro234.net/storage/fotos-noticias/branding-social-media%20allegro%20redes%20sociales.png?__SQUARESPACE_CACHEVERSION=13391407310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730" y="4010000"/>
            <a:ext cx="3142134" cy="17240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052736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Теория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социальных сетей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(social networks) анализирует различные формы взаимодействия между субъектами (индивидами и организациями) с точки зрения топологии связей, их устойчивости и влияния на поведение этих субъектов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[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Шерешева, 2010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]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212976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Наиболее общее использование термина “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сеть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” — это обозначение структуры связей между элементами социальной системы. Этими элементами могут быть роли, отдельные личности, организации, отрасли или даже нации (государства)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[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Nohria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, Eccles, 1992].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725144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Социальная сеть -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специфическое множество связей между агентами внутри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определенной группы. Характеристики этих связей могут служить для интерпретации социального поведения задействованных участников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[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Шерешева, 2010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]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764704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Социальные сети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– программные решения, которые позволяют пользователям устанавливать взаимоотношения, создавая профили с персональной информацией, приглашая друзей и коллег к получению доступа к этим профилям, а также общаться между собой, посылая электронные письма и мгновенные сообщения друг другу [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Kaplan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,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Haenlein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, 2010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]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852936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Социальная сеть -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это онлайновая среда, объединяющая людей по интересам [Вебер, 2010].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4293096"/>
            <a:ext cx="7056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Специфика социальных сетей в онлайне: ориентированность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на общение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Поэтому именно этот они наиболее приспособлены для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взаимодействия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с потребителем в виртуальном пространстве.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mbria" pitchFamily="18" charset="0"/>
              </a:rPr>
              <a:t>Рост активности использования социальных медиа за 2012 год (США)</a:t>
            </a:r>
            <a:endParaRPr lang="ru-RU" sz="32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176951"/>
            <a:ext cx="2937007" cy="368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2736"/>
            <a:ext cx="9144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753544"/>
            <a:ext cx="566889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6732240" y="1556792"/>
            <a:ext cx="1872208" cy="122413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Cambria" pitchFamily="18" charset="0"/>
              </a:rPr>
              <a:t>85%</a:t>
            </a:r>
            <a:endParaRPr lang="ru-RU" sz="3600" b="1" dirty="0">
              <a:latin typeface="Cambria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635896" y="1556792"/>
            <a:ext cx="1872208" cy="122413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Cambria" pitchFamily="18" charset="0"/>
              </a:rPr>
              <a:t>68 </a:t>
            </a:r>
            <a:r>
              <a:rPr lang="ru-RU" sz="3600" dirty="0" smtClean="0">
                <a:latin typeface="Cambria" pitchFamily="18" charset="0"/>
              </a:rPr>
              <a:t>млн.</a:t>
            </a:r>
            <a:r>
              <a:rPr lang="ru-RU" sz="3600" b="1" dirty="0" smtClean="0">
                <a:latin typeface="Cambria" pitchFamily="18" charset="0"/>
              </a:rPr>
              <a:t> </a:t>
            </a:r>
            <a:endParaRPr lang="ru-RU" sz="3600" b="1" dirty="0">
              <a:latin typeface="Cambria" pitchFamily="18" charset="0"/>
            </a:endParaRPr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5724128" y="1988840"/>
            <a:ext cx="864096" cy="432048"/>
          </a:xfrm>
          <a:prstGeom prst="stripedRightArrow">
            <a:avLst>
              <a:gd name="adj1" fmla="val 56318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95936" y="2852936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Зима 2014 г.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2200" y="2924944"/>
            <a:ext cx="27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Оптимистичный 2020 г.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67544" y="1556792"/>
            <a:ext cx="1872208" cy="122413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Cambria" pitchFamily="18" charset="0"/>
              </a:rPr>
              <a:t>64,4 </a:t>
            </a:r>
            <a:r>
              <a:rPr lang="ru-RU" sz="3600" dirty="0" smtClean="0">
                <a:latin typeface="Cambria" pitchFamily="18" charset="0"/>
              </a:rPr>
              <a:t>млн.</a:t>
            </a:r>
            <a:r>
              <a:rPr lang="ru-RU" sz="3600" b="1" dirty="0" smtClean="0">
                <a:latin typeface="Cambria" pitchFamily="18" charset="0"/>
              </a:rPr>
              <a:t> </a:t>
            </a:r>
            <a:endParaRPr lang="ru-RU" sz="3600" b="1" dirty="0"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2852936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Зима 2013 г.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Штриховая стрелка вправо 14"/>
          <p:cNvSpPr/>
          <p:nvPr/>
        </p:nvSpPr>
        <p:spPr>
          <a:xfrm>
            <a:off x="2555776" y="1988840"/>
            <a:ext cx="864096" cy="432048"/>
          </a:xfrm>
          <a:prstGeom prst="stripedRightArrow">
            <a:avLst>
              <a:gd name="adj1" fmla="val 56318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971600" y="105273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55%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39952" y="105273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59%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029" name="Picture 5" descr="http://bisquit-mag.ru/wp-content/uploads/2014/01/vkc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077072"/>
            <a:ext cx="824880" cy="824880"/>
          </a:xfrm>
          <a:prstGeom prst="rect">
            <a:avLst/>
          </a:prstGeom>
          <a:noFill/>
        </p:spPr>
      </p:pic>
      <p:pic>
        <p:nvPicPr>
          <p:cNvPr id="1031" name="Picture 7" descr="http://potato.nash-imag.ru/image/data/kartinki/1366657379_ok_logo_sign_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05064"/>
            <a:ext cx="980728" cy="980728"/>
          </a:xfrm>
          <a:prstGeom prst="rect">
            <a:avLst/>
          </a:prstGeom>
          <a:noFill/>
        </p:spPr>
      </p:pic>
      <p:pic>
        <p:nvPicPr>
          <p:cNvPr id="1033" name="Picture 9" descr="http://touchnokia.ru/2011/12/09/mail_ru_logoti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149080"/>
            <a:ext cx="1291303" cy="764704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0" y="5013176"/>
            <a:ext cx="2555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Сообщений за месяц, млн.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27784" y="501317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208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11960" y="501317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-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68144" y="501317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41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733256"/>
            <a:ext cx="2555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Посещаемость в месяц, млн.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27784" y="573325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51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11960" y="573325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41,5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68144" y="573325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30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258658" y="6488668"/>
            <a:ext cx="2885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r>
              <a:rPr lang="ru-RU" dirty="0" smtClean="0"/>
              <a:t>ФОМ, </a:t>
            </a:r>
            <a:r>
              <a:rPr lang="en-US" dirty="0" smtClean="0"/>
              <a:t>Brand Analytics</a:t>
            </a:r>
            <a:r>
              <a:rPr lang="ru-RU" dirty="0" smtClean="0"/>
              <a:t>, 2014</a:t>
            </a:r>
            <a:endParaRPr lang="ru-RU" dirty="0"/>
          </a:p>
        </p:txBody>
      </p:sp>
      <p:pic>
        <p:nvPicPr>
          <p:cNvPr id="1035" name="Picture 11" descr="https://pbs.twimg.com/profile_images/2284174758/v65oai7fxn47qv9nectx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3933056"/>
            <a:ext cx="1234108" cy="116210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7487816" y="501317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247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87816" y="573325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9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4221088"/>
            <a:ext cx="2339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 территории России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Cambria" pitchFamily="18" charset="0"/>
              </a:rPr>
              <a:t>Аудитория</a:t>
            </a:r>
            <a:r>
              <a:rPr lang="ru-RU" sz="4000" b="1" dirty="0" smtClean="0">
                <a:solidFill>
                  <a:schemeClr val="bg1"/>
                </a:solidFill>
                <a:latin typeface="Cambria" pitchFamily="18" charset="0"/>
              </a:rPr>
              <a:t> Рунета </a:t>
            </a:r>
            <a:endParaRPr lang="ru-RU" sz="40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11" grpId="0"/>
      <p:bldP spid="13" grpId="0" animBg="1"/>
      <p:bldP spid="14" grpId="0"/>
      <p:bldP spid="15" grpId="0" animBg="1"/>
      <p:bldP spid="16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8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9552" y="2348880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Cambria" pitchFamily="18" charset="0"/>
              </a:rPr>
              <a:t>74</a:t>
            </a:r>
            <a:endParaRPr lang="ru-RU" sz="4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37890" name="Picture 2" descr="http://clipartist.info/openclipart.org/2011/June/05-Sunday/speech_bubble-2555p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2376264" cy="168839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itchFamily="18" charset="0"/>
              </a:rPr>
              <a:t>Потребители готовы взаимодействовать </a:t>
            </a:r>
            <a:r>
              <a:rPr lang="ru-RU" sz="3600" smtClean="0">
                <a:solidFill>
                  <a:schemeClr val="bg1"/>
                </a:solidFill>
                <a:latin typeface="Cambria" pitchFamily="18" charset="0"/>
              </a:rPr>
              <a:t>с брендами </a:t>
            </a:r>
            <a:r>
              <a:rPr lang="ru-RU" sz="3600" dirty="0" smtClean="0">
                <a:solidFill>
                  <a:schemeClr val="bg1"/>
                </a:solidFill>
                <a:latin typeface="Cambria" pitchFamily="18" charset="0"/>
              </a:rPr>
              <a:t>в социальных сетях: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2060848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Cambria" pitchFamily="18" charset="0"/>
              </a:rPr>
              <a:t>56%</a:t>
            </a: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71800" y="2132856"/>
            <a:ext cx="6264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ожидают получать эксклюзивные предложения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Picture 2" descr="http://clipartist.info/openclipart.org/2011/June/05-Sunday/speech_bubble-2555p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2376264" cy="168839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67544" y="3717032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Cambria" pitchFamily="18" charset="0"/>
              </a:rPr>
              <a:t>34%</a:t>
            </a: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20" name="Picture 2" descr="http://clipartist.info/openclipart.org/2011/June/05-Sunday/speech_bubble-2555p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013176"/>
            <a:ext cx="2376264" cy="1688398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95536" y="5301208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Cambria" pitchFamily="18" charset="0"/>
              </a:rPr>
              <a:t>22%</a:t>
            </a: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71800" y="3789040"/>
            <a:ext cx="61206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хотят услышать о новых продуктах и услугах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71800" y="5373216"/>
            <a:ext cx="6192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хотят, чтобы компания учитывала их мнение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46062" y="6488668"/>
            <a:ext cx="1597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Forrester</a:t>
            </a:r>
            <a:r>
              <a:rPr lang="ru-RU" dirty="0" smtClean="0"/>
              <a:t>, 2012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9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844824"/>
            <a:ext cx="3855200" cy="354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260648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Изучение: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Более 500 млрд комментариев о продуктах и услугах в социальных сетях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365104"/>
            <a:ext cx="2592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Взаимодействие: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65% потребителей взаимодействуют с брендами на сайтах социальных сетей при помощи игр, конкурсов и акций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260648"/>
            <a:ext cx="2664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Исследование: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57% взрослых американцев используют обзоры и рейтинги для принятия решения о покупке в онлайн магазинах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4293096"/>
            <a:ext cx="2664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Покупка: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51% потребителей с большой долей вероятности купит продукт того бренда, который он оценил на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Facebook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99792" y="2780928"/>
            <a:ext cx="61206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indent="-3175" algn="just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потребителей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будут поощрять друзей в социальных сетях пробовать новые продукты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6488668"/>
            <a:ext cx="3707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Nielsen, 2010; </a:t>
            </a:r>
            <a:r>
              <a:rPr lang="ru-RU" dirty="0" smtClean="0"/>
              <a:t>MarketingProfs, 2011</a:t>
            </a:r>
            <a:endParaRPr lang="ru-RU" dirty="0"/>
          </a:p>
        </p:txBody>
      </p:sp>
      <p:pic>
        <p:nvPicPr>
          <p:cNvPr id="3" name="Picture 2" descr="http://newimages.bwwstatic.com/upload10/534477/Cracked-Facebook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653136"/>
            <a:ext cx="1859360" cy="1859360"/>
          </a:xfrm>
          <a:prstGeom prst="rect">
            <a:avLst/>
          </a:prstGeom>
          <a:noFill/>
        </p:spPr>
      </p:pic>
      <p:pic>
        <p:nvPicPr>
          <p:cNvPr id="19462" name="Picture 6" descr="http://www.wpclipart.com/blanks/callouts/color_speech_bubbles/speech_bubble_light_blu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4664"/>
            <a:ext cx="2483768" cy="208823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95536" y="548680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Cambria" pitchFamily="18" charset="0"/>
              </a:rPr>
              <a:t>80%</a:t>
            </a: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99792" y="404664"/>
            <a:ext cx="61926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75" algn="just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потребителей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	скорее всего попробуют новые продукты, основываясь на предложениях друзей в социальных сетей</a:t>
            </a:r>
          </a:p>
        </p:txBody>
      </p:sp>
      <p:pic>
        <p:nvPicPr>
          <p:cNvPr id="21" name="Picture 6" descr="http://www.wpclipart.com/blanks/callouts/color_speech_bubbles/speech_bubble_light_blu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852936"/>
            <a:ext cx="2483768" cy="2088232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67544" y="3068960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Cambria" pitchFamily="18" charset="0"/>
              </a:rPr>
              <a:t>74%</a:t>
            </a: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27984" y="5013176"/>
            <a:ext cx="2160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50%</a:t>
            </a:r>
            <a:endParaRPr lang="ru-RU" sz="66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6" grpId="0"/>
      <p:bldP spid="20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3.bp.blogspot.com/-MlVrS2-V-SA/TV-XMInoxNI/AAAAAAAABAA/6AqpB1cFEKc/s1600/ba%25C5%259Fkas%25C4%25B1ndan+beklemek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2857500" cy="5157192"/>
          </a:xfrm>
          <a:prstGeom prst="rect">
            <a:avLst/>
          </a:prstGeom>
          <a:noFill/>
        </p:spPr>
      </p:pic>
      <p:pic>
        <p:nvPicPr>
          <p:cNvPr id="7174" name="Picture 6" descr="http://www.clipartbest.com/cliparts/jcx/ARz/jcxARzjc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32656"/>
            <a:ext cx="6120680" cy="2880320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4067944" y="4869160"/>
            <a:ext cx="223224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</a:rPr>
              <a:t>12%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mbria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3408040" y="3501008"/>
          <a:ext cx="5735960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Содержимое 2"/>
          <p:cNvSpPr txBox="1">
            <a:spLocks/>
          </p:cNvSpPr>
          <p:nvPr/>
        </p:nvSpPr>
        <p:spPr>
          <a:xfrm>
            <a:off x="3347864" y="620688"/>
            <a:ext cx="5400600" cy="21496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</a:rPr>
              <a:t>36% взрослых американцев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</a:rPr>
              <a:t>-</a:t>
            </a: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</a:rPr>
              <a:t>пользователей</a:t>
            </a:r>
            <a:r>
              <a:rPr lang="ru-RU" sz="4000" noProof="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-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</a:rPr>
              <a:t>"критик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и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</a:rPr>
              <a:t>"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6660232" y="4869160"/>
            <a:ext cx="223224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</a:rPr>
              <a:t>57%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1" grpId="0">
        <p:bldAsOne/>
      </p:bldGraphic>
      <p:bldP spid="13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2167</TotalTime>
  <Words>1401</Words>
  <Application>Microsoft Office PowerPoint</Application>
  <PresentationFormat>Экран (4:3)</PresentationFormat>
  <Paragraphs>164</Paragraphs>
  <Slides>18</Slides>
  <Notes>15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Роль социальных сетей в продвижении бренда</vt:lpstr>
      <vt:lpstr>Слайд 2</vt:lpstr>
      <vt:lpstr>Слайд 3</vt:lpstr>
      <vt:lpstr>Рост активности использования социальных медиа за 2012 год (США)</vt:lpstr>
      <vt:lpstr>Аудитория Рунета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Вовлечение потребителя</vt:lpstr>
      <vt:lpstr>Потенциал российских SNS</vt:lpstr>
      <vt:lpstr>Заключение</vt:lpstr>
      <vt:lpstr>Возможные проблемы</vt:lpstr>
      <vt:lpstr>Слайд 17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возможностей социальных медиа для продвижения бренда.</dc:title>
  <dc:creator>Пользователь</dc:creator>
  <cp:lastModifiedBy>Пользователь</cp:lastModifiedBy>
  <cp:revision>252</cp:revision>
  <dcterms:created xsi:type="dcterms:W3CDTF">2014-03-18T17:31:37Z</dcterms:created>
  <dcterms:modified xsi:type="dcterms:W3CDTF">2014-04-10T05:50:57Z</dcterms:modified>
</cp:coreProperties>
</file>