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7" r:id="rId2"/>
    <p:sldId id="261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61" r:id="rId14"/>
    <p:sldId id="362" r:id="rId15"/>
    <p:sldId id="363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3" r:id="rId30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CC0000"/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73297C-6BD3-43E5-8075-49A6A61411D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4F942-E893-4F3D-BE52-20E0335B2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124F-4C36-4CB5-BD33-DD93E62C3CC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614871-1FC7-453D-9472-6AAA28F0C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DCCB-5C7B-473F-9B7F-BAA24062027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084D-551F-4450-9CB4-0ED7095A9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B501-F557-43A3-A036-C28E5F2B774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C6E0-EDA5-4D0E-8FC4-6DFB893D4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8CE2-DFCE-4FDF-8CFF-27EC7EDD75FD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351C-16C0-44FC-A31F-FBCC7A1A6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710D-8194-4327-B28F-C5B484112FF6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2318-578B-486B-BD1D-2154FD357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6E359-C80D-4014-84EE-7CE593DB15D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FC01-59A4-4F15-9844-79AADFE24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172E5E-E983-4F95-A21B-105121BDB44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5E8449-3E53-4DC5-9B18-7010156E7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BDCB1-1EC8-4D0A-B190-A148135943F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1F59-5134-4A68-A845-9523A47BE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A8DF-8914-4C93-9A49-3B2A2C82502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A2A1-3F71-4CC5-9804-2729D6070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F1B1-C78A-4F09-84B4-A9D47DF37FC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A7BF-6D34-4AA2-9EA0-55DC212BF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0F03-F842-4D8F-AC5B-9B8221B06EA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3FE7-CE4B-4D2F-8EA3-02C8DE4C5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7555955-C2B6-4B85-A463-CA339D67AE5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77188C1-98E3-4C84-B754-0B56F0D6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10.1086/382603" TargetMode="External"/><Relationship Id="rId2" Type="http://schemas.openxmlformats.org/officeDocument/2006/relationships/hyperlink" Target="http://www.jstor.org/stable/1804842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10.1086/421571" TargetMode="External"/><Relationship Id="rId2" Type="http://schemas.openxmlformats.org/officeDocument/2006/relationships/hyperlink" Target="http://dx.doi.org/10.1093/aler/ahg02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S1574-0730(07)01006-7" TargetMode="External"/><Relationship Id="rId2" Type="http://schemas.openxmlformats.org/officeDocument/2006/relationships/hyperlink" Target="http://www.econ.msu.ru/cd/48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653136"/>
            <a:ext cx="4953000" cy="1385714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  <a:p>
            <a:pPr marL="63500" algn="ctr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643063"/>
            <a:ext cx="8678738" cy="4986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buClr>
                <a:srgbClr val="A04DA3"/>
              </a:buClr>
              <a:buFont typeface="Arial" charset="0"/>
              <a:buChar char="•"/>
              <a:defRPr/>
            </a:pPr>
            <a:r>
              <a:rPr lang="ru-RU" sz="2800" dirty="0">
                <a:latin typeface="+mn-lt"/>
              </a:rPr>
              <a:t>При этом </a:t>
            </a:r>
            <a:r>
              <a:rPr lang="en-US" sz="2800" dirty="0">
                <a:latin typeface="+mn-lt"/>
              </a:rPr>
              <a:t>C</a:t>
            </a:r>
            <a:r>
              <a:rPr lang="en-US" sz="2800" baseline="-25000" dirty="0">
                <a:latin typeface="+mn-lt"/>
              </a:rPr>
              <a:t>a</a:t>
            </a:r>
            <a:r>
              <a:rPr lang="en-US" sz="2800" dirty="0">
                <a:latin typeface="+mn-lt"/>
              </a:rPr>
              <a:t>&gt;</a:t>
            </a:r>
            <a:r>
              <a:rPr lang="en-US" sz="2800" dirty="0" err="1">
                <a:latin typeface="+mn-lt"/>
              </a:rPr>
              <a:t>C</a:t>
            </a:r>
            <a:r>
              <a:rPr lang="en-US" sz="2800" baseline="-25000" dirty="0" err="1">
                <a:latin typeface="+mn-lt"/>
              </a:rPr>
              <a:t>b</a:t>
            </a:r>
            <a:r>
              <a:rPr lang="en-US" sz="2800" dirty="0">
                <a:latin typeface="+mn-lt"/>
              </a:rPr>
              <a:t>&gt;C</a:t>
            </a:r>
            <a:r>
              <a:rPr lang="en-US" sz="2800" baseline="-25000" dirty="0">
                <a:latin typeface="+mn-lt"/>
              </a:rPr>
              <a:t>c</a:t>
            </a:r>
            <a:r>
              <a:rPr lang="en-US" sz="2800" dirty="0">
                <a:latin typeface="+mn-lt"/>
              </a:rPr>
              <a:t>&gt;</a:t>
            </a:r>
            <a:r>
              <a:rPr lang="en-US" sz="2800" dirty="0" err="1">
                <a:latin typeface="+mn-lt"/>
              </a:rPr>
              <a:t>C</a:t>
            </a:r>
            <a:r>
              <a:rPr lang="en-US" sz="2800" baseline="-25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.</a:t>
            </a:r>
            <a:endParaRPr lang="ru-RU" sz="2800" dirty="0">
              <a:latin typeface="+mn-lt"/>
            </a:endParaRPr>
          </a:p>
          <a:p>
            <a:pPr marL="365125" indent="-255588">
              <a:buClr>
                <a:srgbClr val="A04DA3"/>
              </a:buClr>
              <a:buFont typeface="Arial" charset="0"/>
              <a:buChar char="•"/>
              <a:defRPr/>
            </a:pPr>
            <a:r>
              <a:rPr lang="ru-RU" sz="2800" dirty="0">
                <a:latin typeface="+mn-lt"/>
              </a:rPr>
              <a:t>Эластичность полезности преступника по вероятности ареста выше эластичности полезности по условной вероятности осуждения, которая, в свою очередь, превышает эластичность полезности по условной вероятности вынесения преступнику смертного приговора:</a:t>
            </a:r>
          </a:p>
          <a:p>
            <a:pPr marL="365125" indent="-255588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marL="365125" indent="-255588" algn="r">
              <a:spcBef>
                <a:spcPts val="600"/>
              </a:spcBef>
              <a:buClr>
                <a:srgbClr val="A04DA3"/>
              </a:buClr>
              <a:defRPr/>
            </a:pPr>
            <a:r>
              <a:rPr lang="ru-RU" sz="2800" dirty="0" smtClean="0">
                <a:latin typeface="+mn-lt"/>
              </a:rPr>
              <a:t>(</a:t>
            </a:r>
            <a:r>
              <a:rPr lang="en-US" sz="2800" dirty="0" smtClean="0">
                <a:latin typeface="+mn-lt"/>
              </a:rPr>
              <a:t>8</a:t>
            </a:r>
            <a:r>
              <a:rPr lang="ru-RU" sz="2800" dirty="0" smtClean="0">
                <a:latin typeface="+mn-lt"/>
              </a:rPr>
              <a:t>.1</a:t>
            </a:r>
            <a:r>
              <a:rPr lang="ru-RU" sz="2800" dirty="0">
                <a:latin typeface="+mn-lt"/>
              </a:rPr>
              <a:t>)</a:t>
            </a:r>
          </a:p>
          <a:p>
            <a:pPr marL="365125" indent="-255588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ph idx="1"/>
          </p:nvPr>
        </p:nvGraphicFramePr>
        <p:xfrm>
          <a:off x="101600" y="5229200"/>
          <a:ext cx="7782768" cy="1101750"/>
        </p:xfrm>
        <a:graphic>
          <a:graphicData uri="http://schemas.openxmlformats.org/presentationml/2006/ole">
            <p:oleObj spid="_x0000_s160770" name="Формула" r:id="rId3" imgW="3682800" imgH="431640" progId="Equation.3">
              <p:embed/>
            </p:oleObj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9144000" cy="52149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mtClean="0">
                <a:hlinkClick r:id="rId2"/>
              </a:rPr>
              <a:t>Ehrlich, Isaac. 1975. ‘The Deterrent Effect of Capital Punishment: A Question of Life and Death’. </a:t>
            </a:r>
            <a:r>
              <a:rPr lang="en-US" b="1" smtClean="0">
                <a:hlinkClick r:id="rId2"/>
              </a:rPr>
              <a:t>65</a:t>
            </a:r>
            <a:r>
              <a:rPr lang="en-US" smtClean="0">
                <a:hlinkClick r:id="rId2"/>
              </a:rPr>
              <a:t> </a:t>
            </a:r>
            <a:r>
              <a:rPr lang="en-US" i="1" smtClean="0">
                <a:hlinkClick r:id="rId2"/>
              </a:rPr>
              <a:t>American Economic Review</a:t>
            </a:r>
            <a:r>
              <a:rPr lang="en-US" smtClean="0">
                <a:hlinkClick r:id="rId2"/>
              </a:rPr>
              <a:t>, 397-417</a:t>
            </a:r>
            <a:r>
              <a:rPr lang="en-US" smtClean="0"/>
              <a:t>:</a:t>
            </a:r>
            <a:endParaRPr lang="en-US" i="1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mtClean="0"/>
              <a:t>Одна казнь убийцы предотвращает от одного до восьми убийств.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mtClean="0">
                <a:hlinkClick r:id="rId3"/>
              </a:rPr>
              <a:t>Mocan</a:t>
            </a:r>
            <a:r>
              <a:rPr lang="ru-RU" smtClean="0">
                <a:hlinkClick r:id="rId3"/>
              </a:rPr>
              <a:t>, </a:t>
            </a:r>
            <a:r>
              <a:rPr lang="en-US" smtClean="0">
                <a:hlinkClick r:id="rId3"/>
              </a:rPr>
              <a:t>H. Naci and R. Kaj Gittings. 2003. ‘Getting off Death Row: Commuted Sentences and the Deterrent Effect of Capital Punishment’. </a:t>
            </a:r>
            <a:r>
              <a:rPr lang="en-US" b="1" smtClean="0">
                <a:hlinkClick r:id="rId3"/>
              </a:rPr>
              <a:t>46</a:t>
            </a:r>
            <a:r>
              <a:rPr lang="en-US" smtClean="0">
                <a:hlinkClick r:id="rId3"/>
              </a:rPr>
              <a:t> </a:t>
            </a:r>
            <a:r>
              <a:rPr lang="en-US" i="1" smtClean="0">
                <a:hlinkClick r:id="rId3"/>
              </a:rPr>
              <a:t>Journal of Law and Economics</a:t>
            </a:r>
            <a:r>
              <a:rPr lang="en-US" smtClean="0">
                <a:hlinkClick r:id="rId3"/>
              </a:rPr>
              <a:t>, 453-478</a:t>
            </a:r>
            <a:r>
              <a:rPr lang="en-US" smtClean="0"/>
              <a:t>: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mtClean="0"/>
              <a:t>Предельная казнь предотвращает пять убийств, а замена смертного приговора приводит к пяти убийствам.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9144000" cy="5214937"/>
          </a:xfrm>
        </p:spPr>
        <p:txBody>
          <a:bodyPr/>
          <a:lstStyle/>
          <a:p>
            <a:r>
              <a:rPr lang="en-US" sz="2700" dirty="0" err="1" smtClean="0">
                <a:hlinkClick r:id="rId2"/>
              </a:rPr>
              <a:t>Dezhbakhsh</a:t>
            </a:r>
            <a:r>
              <a:rPr lang="en-US" sz="2700" dirty="0" smtClean="0">
                <a:hlinkClick r:id="rId2"/>
              </a:rPr>
              <a:t>, </a:t>
            </a:r>
            <a:r>
              <a:rPr lang="en-US" sz="2700" dirty="0" err="1" smtClean="0">
                <a:hlinkClick r:id="rId2"/>
              </a:rPr>
              <a:t>Hashem</a:t>
            </a:r>
            <a:r>
              <a:rPr lang="en-US" sz="2700" dirty="0" smtClean="0">
                <a:hlinkClick r:id="rId2"/>
              </a:rPr>
              <a:t>, Paul H. Rubin, and Joanna M. Shepherd. 2003. ‘Does Capital Punishment Have a Deterrent Effect? New Evidence from </a:t>
            </a:r>
            <a:r>
              <a:rPr lang="en-US" sz="2700" dirty="0" err="1" smtClean="0">
                <a:hlinkClick r:id="rId2"/>
              </a:rPr>
              <a:t>Postmoratorium</a:t>
            </a:r>
            <a:r>
              <a:rPr lang="en-US" sz="2700" dirty="0" smtClean="0">
                <a:hlinkClick r:id="rId2"/>
              </a:rPr>
              <a:t> Panel Data’. </a:t>
            </a:r>
            <a:r>
              <a:rPr lang="en-US" sz="2700" b="1" dirty="0" smtClean="0">
                <a:hlinkClick r:id="rId2"/>
              </a:rPr>
              <a:t>5</a:t>
            </a:r>
            <a:r>
              <a:rPr lang="en-US" sz="2700" dirty="0" smtClean="0">
                <a:hlinkClick r:id="rId2"/>
              </a:rPr>
              <a:t> </a:t>
            </a:r>
            <a:r>
              <a:rPr lang="en-US" sz="2700" i="1" dirty="0" smtClean="0">
                <a:hlinkClick r:id="rId2"/>
              </a:rPr>
              <a:t>American Law and Economics Review</a:t>
            </a:r>
            <a:r>
              <a:rPr lang="en-US" sz="2700" dirty="0" smtClean="0">
                <a:hlinkClick r:id="rId2"/>
              </a:rPr>
              <a:t>, 344-376</a:t>
            </a:r>
            <a:r>
              <a:rPr lang="en-US" sz="2700" dirty="0" smtClean="0"/>
              <a:t>:</a:t>
            </a:r>
            <a:endParaRPr lang="en-US" sz="2700" i="1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700" dirty="0" smtClean="0"/>
              <a:t>Одна казнь убийцы предотвращает от восьми до восемнадцати убийств.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700" dirty="0" smtClean="0">
                <a:hlinkClick r:id="rId3"/>
              </a:rPr>
              <a:t>Shepherd, Joanna M. 2004. ‘Murders of Passion, Execution Delays, and the Deterrence of Capital Punishment’. </a:t>
            </a:r>
            <a:r>
              <a:rPr lang="en-US" sz="2700" b="1" dirty="0" smtClean="0">
                <a:hlinkClick r:id="rId3"/>
              </a:rPr>
              <a:t>33</a:t>
            </a:r>
            <a:r>
              <a:rPr lang="en-US" sz="2700" dirty="0" smtClean="0">
                <a:hlinkClick r:id="rId3"/>
              </a:rPr>
              <a:t> </a:t>
            </a:r>
            <a:r>
              <a:rPr lang="en-US" sz="2700" i="1" dirty="0" smtClean="0">
                <a:hlinkClick r:id="rId3"/>
              </a:rPr>
              <a:t>Journal of Legal Studies</a:t>
            </a:r>
            <a:r>
              <a:rPr lang="en-US" sz="2700" dirty="0" smtClean="0">
                <a:hlinkClick r:id="rId3"/>
              </a:rPr>
              <a:t>, 283-321</a:t>
            </a:r>
            <a:r>
              <a:rPr lang="en-US" sz="2700" dirty="0" smtClean="0"/>
              <a:t>: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700" dirty="0" smtClean="0"/>
              <a:t>Каждая смертная казнь сдерживает приблизительно три убийства, включая «преступления страсти».</a:t>
            </a:r>
            <a:endParaRPr lang="en-US" sz="27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sz="3200" b="1" i="1" dirty="0" smtClean="0"/>
              <a:t>Теория дифференцированной связи Эдвина Сазерленда (</a:t>
            </a:r>
            <a:r>
              <a:rPr lang="en-US" sz="3200" b="1" i="1" dirty="0" smtClean="0"/>
              <a:t>Edwin H. Sutherland</a:t>
            </a:r>
            <a:r>
              <a:rPr lang="ru-RU" sz="3200" b="1" i="1" dirty="0" smtClean="0"/>
              <a:t>):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«Склонность к криминальному поведению появляется при взаимодействии с теми, кто находит такое поведение заслуживающим одобрения, и при ограниченности контактов с теми, кто осуждает такое поведение; человек в соответствующей ситуации будет склонен к нарушению закона если, и только если, благоприятное отношение окружающих к криминальному поведению перевесит осуждающее отношение к нему»</a:t>
            </a:r>
            <a:r>
              <a:rPr lang="ru-RU" sz="3200" i="1" dirty="0" smtClean="0"/>
              <a:t>.</a:t>
            </a:r>
            <a:endParaRPr lang="ru-RU" sz="3200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8</a:t>
            </a:r>
            <a:r>
              <a:rPr lang="ru-RU" dirty="0" smtClean="0"/>
              <a:t>. </a:t>
            </a:r>
            <a:r>
              <a:rPr lang="ru-RU" dirty="0" smtClean="0"/>
              <a:t>Рынок преступлений и экономические функции наказания.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ru-RU" sz="3200" b="1" i="1" dirty="0" smtClean="0"/>
              <a:t>Проблемы теории сдерживания:</a:t>
            </a:r>
          </a:p>
          <a:p>
            <a:pPr marL="623887" indent="-514350" eaLnBrk="1" hangingPunct="1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200" dirty="0" smtClean="0"/>
              <a:t>Ошибки измерения</a:t>
            </a:r>
            <a:r>
              <a:rPr lang="ru-RU" sz="3200" i="1" dirty="0" smtClean="0"/>
              <a:t>.</a:t>
            </a:r>
          </a:p>
          <a:p>
            <a:pPr marL="623887" indent="-514350" eaLnBrk="1" hangingPunct="1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200" dirty="0" smtClean="0"/>
              <a:t>Проблемы определения причинно-следственной связи.</a:t>
            </a:r>
          </a:p>
          <a:p>
            <a:pPr marL="623887" indent="-514350" eaLnBrk="1" hangingPunct="1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200" dirty="0" smtClean="0"/>
              <a:t>Факторы, ослабляющие сдерживающий эффект наказания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sz="3200" b="1" i="1" dirty="0" smtClean="0"/>
              <a:t>Ошибки измерения: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Основная проблема официальной статистики заключается в том, что она учитывает не все преступления, а только зарегистрированные.</a:t>
            </a:r>
            <a:endParaRPr lang="ru-RU" sz="3200" i="1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Высокое качество работы правоохранительных органов может оказывать двоякое воздействие на раскрываемость зарегистрированных преступлений: с одной стороны, высокая вероятность наказания снижает стимулы индивидов к противоправным действиям; с другой стороны, жертва преступления будет более охотно обращаться в соответствующие органы, так как высокая вероятность раскрытия преступления и задержания преступника означает для жертвы увеличение вероятности возмещения ущерба.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i="1" dirty="0" smtClean="0"/>
              <a:t>Проблемы определения причинно-следственной связи: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Уровень преступности, вероятность наказания за совершенное преступление и ресурсы, которые общество расходует на борьбу с преступностью, связаны между собой следующим образом:</a:t>
            </a:r>
          </a:p>
          <a:p>
            <a:pPr algn="r" eaLnBrk="1" hangingPunct="1">
              <a:spcBef>
                <a:spcPts val="600"/>
              </a:spcBef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en-US" dirty="0" smtClean="0"/>
              <a:t>.2</a:t>
            </a:r>
            <a:r>
              <a:rPr lang="ru-RU" dirty="0" smtClean="0"/>
              <a:t>)</a:t>
            </a:r>
          </a:p>
          <a:p>
            <a:pPr algn="r" eaLnBrk="1" hangingPunct="1">
              <a:spcBef>
                <a:spcPts val="600"/>
              </a:spcBef>
              <a:buNone/>
              <a:defRPr/>
            </a:pPr>
            <a:endParaRPr lang="ru-RU" dirty="0" smtClean="0"/>
          </a:p>
          <a:p>
            <a:pPr algn="r" eaLnBrk="1" hangingPunct="1">
              <a:spcBef>
                <a:spcPts val="600"/>
              </a:spcBef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en-US" dirty="0" smtClean="0"/>
              <a:t>.3</a:t>
            </a:r>
            <a:r>
              <a:rPr lang="ru-RU" dirty="0" smtClean="0"/>
              <a:t>)</a:t>
            </a:r>
          </a:p>
          <a:p>
            <a:pPr algn="r" eaLnBrk="1" hangingPunct="1">
              <a:spcBef>
                <a:spcPts val="600"/>
              </a:spcBef>
              <a:buNone/>
              <a:defRPr/>
            </a:pPr>
            <a:endParaRPr lang="ru-RU" dirty="0" smtClean="0"/>
          </a:p>
          <a:p>
            <a:pPr algn="r" eaLnBrk="1" hangingPunct="1">
              <a:spcBef>
                <a:spcPts val="600"/>
              </a:spcBef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en-US" dirty="0" smtClean="0"/>
              <a:t>.4</a:t>
            </a:r>
            <a:r>
              <a:rPr lang="ru-RU" dirty="0" smtClean="0"/>
              <a:t>)</a:t>
            </a:r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3228181" y="4365104"/>
          <a:ext cx="2687638" cy="628650"/>
        </p:xfrm>
        <a:graphic>
          <a:graphicData uri="http://schemas.openxmlformats.org/presentationml/2006/ole">
            <p:oleObj spid="_x0000_s116738" name="Формула" r:id="rId3" imgW="977760" imgH="228600" progId="Equation.3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3244850" y="5157192"/>
          <a:ext cx="2654300" cy="663575"/>
        </p:xfrm>
        <a:graphic>
          <a:graphicData uri="http://schemas.openxmlformats.org/presentationml/2006/ole">
            <p:oleObj spid="_x0000_s116739" name="Формула" r:id="rId4" imgW="965160" imgH="241200" progId="Equation.3">
              <p:embed/>
            </p:oleObj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3419475" y="6165304"/>
          <a:ext cx="2305050" cy="628650"/>
        </p:xfrm>
        <a:graphic>
          <a:graphicData uri="http://schemas.openxmlformats.org/presentationml/2006/ole">
            <p:oleObj spid="_x0000_s116740" name="Формула" r:id="rId5" imgW="838080" imgH="228600" progId="Equation.3">
              <p:embed/>
            </p:oleObj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i="1" dirty="0" smtClean="0"/>
              <a:t>Проблемы определения причинно-следственной связи: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Где </a:t>
            </a:r>
            <a:r>
              <a:rPr lang="ru-RU" i="1" dirty="0" smtClean="0"/>
              <a:t>Θ</a:t>
            </a:r>
            <a:r>
              <a:rPr lang="ru-RU" dirty="0" smtClean="0"/>
              <a:t> – уровень преступности; </a:t>
            </a:r>
            <a:r>
              <a:rPr lang="en-US" i="1" dirty="0" smtClean="0"/>
              <a:t>p</a:t>
            </a:r>
            <a:r>
              <a:rPr lang="ru-RU" dirty="0" smtClean="0"/>
              <a:t> – вероятность наказания; </a:t>
            </a:r>
            <a:r>
              <a:rPr lang="en-US" i="1" dirty="0" smtClean="0"/>
              <a:t>F</a:t>
            </a:r>
            <a:r>
              <a:rPr lang="ru-RU" dirty="0" smtClean="0"/>
              <a:t> – его тяжесть; </a:t>
            </a:r>
            <a:r>
              <a:rPr lang="en-US" i="1" dirty="0" smtClean="0"/>
              <a:t>E</a:t>
            </a:r>
            <a:r>
              <a:rPr lang="ru-RU" dirty="0" smtClean="0"/>
              <a:t> – средние общественные расходы на противодействие преступности в расчете на одно преступление;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ru-RU" dirty="0" smtClean="0"/>
              <a:t>,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ru-RU" dirty="0" smtClean="0"/>
              <a:t>,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ru-RU" dirty="0" smtClean="0"/>
              <a:t> – показатели, отражающие влияние иных социальных и экономических факторов.</a:t>
            </a: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2389188" y="5372819"/>
          <a:ext cx="4365625" cy="1152525"/>
        </p:xfrm>
        <a:graphic>
          <a:graphicData uri="http://schemas.openxmlformats.org/presentationml/2006/ole">
            <p:oleObj spid="_x0000_s117764" name="Формула" r:id="rId3" imgW="1587240" imgH="419040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dirty="0" smtClean="0"/>
              <a:t>Факторы, ослабляющие сдерживающий эффект наказания</a:t>
            </a:r>
            <a:r>
              <a:rPr lang="ru-RU" b="1" i="1" dirty="0" smtClean="0"/>
              <a:t>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Увеличение общественных расходов на борьбу с преступностью стимулирует сокращение частных расходов на эти цели. </a:t>
            </a:r>
          </a:p>
        </p:txBody>
      </p:sp>
      <p:pic>
        <p:nvPicPr>
          <p:cNvPr id="5" name="Рисунок 4" descr="http://360510.ru/images/catalog/photo/36_image_big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645024"/>
            <a:ext cx="4762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dirty="0" smtClean="0"/>
              <a:t>Факторы, ослабляющие сдерживающий эффект наказания</a:t>
            </a:r>
            <a:r>
              <a:rPr lang="ru-RU" b="1" i="1" dirty="0" smtClean="0"/>
              <a:t>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Рост общественных расходов на борьбу с отдельными видами преступлений, либо на борьбу с преступностью в определенном географическом районе, либо на противодействие преступности в течение определенного промежутка времени приведет к простому перемещению преступной активности во времени, пространстве, либо к изменению «специализации» правонарушителей соответственно.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6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600" dirty="0" smtClean="0"/>
              <a:t>Тамбовцев В.Л. </a:t>
            </a:r>
            <a:r>
              <a:rPr lang="ru-RU" sz="2600" i="1" dirty="0" smtClean="0"/>
              <a:t>Право и экономическая теория</a:t>
            </a:r>
            <a:r>
              <a:rPr lang="ru-RU" sz="2600" dirty="0" smtClean="0"/>
              <a:t>. М.: </a:t>
            </a:r>
            <a:r>
              <a:rPr lang="ru-RU" sz="2600" dirty="0" err="1" smtClean="0"/>
              <a:t>Инфра-М</a:t>
            </a:r>
            <a:r>
              <a:rPr lang="ru-RU" sz="2600" dirty="0" smtClean="0"/>
              <a:t>. 2005. Гл. 7.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600" dirty="0" smtClean="0">
                <a:hlinkClick r:id="rId2"/>
              </a:rPr>
              <a:t>Калягин Г.В. Экономический анализ криминального поведения. </a:t>
            </a:r>
            <a:r>
              <a:rPr lang="ru-RU" sz="2600" i="1" dirty="0" smtClean="0">
                <a:hlinkClick r:id="rId2"/>
              </a:rPr>
              <a:t>Экономическая школа: аналитическое приложение</a:t>
            </a:r>
            <a:r>
              <a:rPr lang="ru-RU" sz="2600" dirty="0" smtClean="0">
                <a:hlinkClick r:id="rId2"/>
              </a:rPr>
              <a:t>. 2006. № 3, с. 45-67.</a:t>
            </a:r>
            <a:endParaRPr lang="ru-RU" sz="2600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600" dirty="0" err="1" smtClean="0"/>
              <a:t>Shavell</a:t>
            </a:r>
            <a:r>
              <a:rPr lang="en-US" sz="2600" dirty="0" smtClean="0"/>
              <a:t>, Steven. 2004. </a:t>
            </a:r>
            <a:r>
              <a:rPr lang="en-US" sz="2600" i="1" dirty="0" smtClean="0"/>
              <a:t>Foundations of Economic Analysis of Law</a:t>
            </a:r>
            <a:r>
              <a:rPr lang="en-US" sz="2600" dirty="0" smtClean="0"/>
              <a:t>.  Cambridge (MA): Harvard University Press.</a:t>
            </a:r>
            <a:r>
              <a:rPr lang="ru-RU" sz="2600" dirty="0" smtClean="0"/>
              <a:t> </a:t>
            </a:r>
            <a:r>
              <a:rPr lang="en-US" sz="2600" dirty="0" smtClean="0"/>
              <a:t>Ch. </a:t>
            </a:r>
            <a:r>
              <a:rPr lang="ru-RU" sz="2600" dirty="0" smtClean="0"/>
              <a:t>20-24</a:t>
            </a:r>
            <a:r>
              <a:rPr lang="en-US" sz="2600" i="1" dirty="0" smtClean="0"/>
              <a:t>.</a:t>
            </a:r>
            <a:endParaRPr lang="ru-RU" sz="26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600" dirty="0" err="1" smtClean="0">
                <a:hlinkClick r:id="rId3"/>
              </a:rPr>
              <a:t>Polinsky</a:t>
            </a:r>
            <a:r>
              <a:rPr lang="en-US" sz="2600" dirty="0" smtClean="0">
                <a:hlinkClick r:id="rId3"/>
              </a:rPr>
              <a:t> A.</a:t>
            </a:r>
            <a:r>
              <a:rPr lang="ru-RU" sz="2600" dirty="0" smtClean="0">
                <a:hlinkClick r:id="rId3"/>
              </a:rPr>
              <a:t> </a:t>
            </a:r>
            <a:r>
              <a:rPr lang="en-US" sz="2600" dirty="0" smtClean="0">
                <a:hlinkClick r:id="rId3"/>
              </a:rPr>
              <a:t>Mitchell</a:t>
            </a:r>
            <a:r>
              <a:rPr lang="ru-RU" sz="2600" dirty="0" smtClean="0">
                <a:solidFill>
                  <a:srgbClr val="000000"/>
                </a:solidFill>
                <a:hlinkClick r:id="rId3"/>
              </a:rPr>
              <a:t>, </a:t>
            </a:r>
            <a:r>
              <a:rPr lang="en-US" sz="2600" dirty="0" smtClean="0">
                <a:solidFill>
                  <a:srgbClr val="000000"/>
                </a:solidFill>
                <a:hlinkClick r:id="rId3"/>
              </a:rPr>
              <a:t>and Steven </a:t>
            </a:r>
            <a:r>
              <a:rPr lang="en-US" sz="2600" dirty="0" err="1" smtClean="0">
                <a:hlinkClick r:id="rId3"/>
              </a:rPr>
              <a:t>Shavell</a:t>
            </a:r>
            <a:r>
              <a:rPr lang="en-US" sz="2600" dirty="0" smtClean="0">
                <a:solidFill>
                  <a:srgbClr val="000000"/>
                </a:solidFill>
                <a:hlinkClick r:id="rId3"/>
              </a:rPr>
              <a:t>.</a:t>
            </a:r>
            <a:r>
              <a:rPr lang="en-US" sz="2600" dirty="0" smtClean="0">
                <a:hlinkClick r:id="rId3"/>
              </a:rPr>
              <a:t> 2007. ‘The Theory of Public Enforcement of Law’. In: </a:t>
            </a:r>
            <a:r>
              <a:rPr lang="en-US" sz="2600" dirty="0" err="1" smtClean="0">
                <a:hlinkClick r:id="rId3"/>
              </a:rPr>
              <a:t>Polinsky</a:t>
            </a:r>
            <a:r>
              <a:rPr lang="en-US" sz="2600" dirty="0" smtClean="0">
                <a:hlinkClick r:id="rId3"/>
              </a:rPr>
              <a:t> A. M., </a:t>
            </a:r>
            <a:r>
              <a:rPr lang="en-US" sz="2600" dirty="0" err="1" smtClean="0">
                <a:hlinkClick r:id="rId3"/>
              </a:rPr>
              <a:t>Shavell</a:t>
            </a:r>
            <a:r>
              <a:rPr lang="en-US" sz="2600" dirty="0" smtClean="0">
                <a:hlinkClick r:id="rId3"/>
              </a:rPr>
              <a:t> S. (Eds.), </a:t>
            </a:r>
            <a:r>
              <a:rPr lang="en-US" sz="2600" i="1" dirty="0" smtClean="0">
                <a:hlinkClick r:id="rId3"/>
              </a:rPr>
              <a:t>Handbook of Law and Economics</a:t>
            </a:r>
            <a:r>
              <a:rPr lang="ru-RU" sz="2600" i="1" dirty="0" smtClean="0">
                <a:hlinkClick r:id="rId3"/>
              </a:rPr>
              <a:t> </a:t>
            </a:r>
            <a:r>
              <a:rPr lang="en-US" sz="2600" dirty="0" smtClean="0">
                <a:hlinkClick r:id="rId3"/>
              </a:rPr>
              <a:t>V.1. Elsevier B.V., 403-454 (chapter 6).</a:t>
            </a:r>
            <a:endParaRPr lang="en-US" sz="26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8</a:t>
            </a:r>
            <a:r>
              <a:rPr lang="ru-RU" dirty="0" smtClean="0"/>
              <a:t>. </a:t>
            </a:r>
            <a:r>
              <a:rPr lang="ru-RU" dirty="0" smtClean="0"/>
              <a:t>Рынок преступлений и экономические функции наказания.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067944" cy="4365104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В ряде случаев преступник может быть ориентирован на получение целевого дохода: определенной суммы денег, которую он обязательно, вне зависимости от чего бы то ни было, должен получить. </a:t>
            </a:r>
          </a:p>
        </p:txBody>
      </p:sp>
      <p:pic>
        <p:nvPicPr>
          <p:cNvPr id="4" name="Рисунок 3" descr="http://s017.radikal.ru/i401/1111/4b/c04fb0cd42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924944"/>
            <a:ext cx="4926335" cy="374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Факторы, ослабляющие сдерживающий эффект наказания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427984" cy="43651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На профессиональных преступников, наказание (в первую очередь, денежное) оказывает двоякое воздействие: с одной стороны оно оказывает сдерживающий эффект, а с другой – стимулирует их преступную активность.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Факторы, ослабляющие сдерживающий эффект наказания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119810" name="Picture 2" descr="http://www.baby.ru/storage/5/a/a/4/23268734.39762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1987" y="3212976"/>
            <a:ext cx="4475989" cy="3356993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427984" cy="436510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Угроза наказания при определенных условиях может стимулировать возникновение организованной преступности, у которой есть возможность снизить вероятность ареста.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Факторы, ослабляющие сдерживающий эффект наказания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8" name="Рисунок 7" descr="http://im6-tub-ru.yandex.net/i?id=58638013-5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780928"/>
            <a:ext cx="4574629" cy="387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dirty="0" smtClean="0"/>
              <a:t>Факторы, ослабляющие сдерживающий эффект наказания</a:t>
            </a:r>
            <a:r>
              <a:rPr lang="ru-RU" b="1" i="1" dirty="0" smtClean="0"/>
              <a:t>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Стимулы индивидов к участию в противозаконной деятельности зависят не от настоящих степени тяжести и вероятности наказания, которые актуальны в момент совершения преступления, а от значений этих параметров в более или менее отдаленном прошлом.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sz="3500" b="1" dirty="0" smtClean="0"/>
              <a:t>Факторы, ослабляющие сдерживающий эффект наказания</a:t>
            </a:r>
            <a:r>
              <a:rPr lang="ru-RU" sz="3500" b="1" i="1" dirty="0" smtClean="0"/>
              <a:t>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500" dirty="0" smtClean="0"/>
              <a:t>Текущая склонность индивида к преступлениям будет выше, если уровень преступности в предыдущие периоды был высоким или общество тратило меньше ресурсов на борьбу с преступностью.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500" dirty="0" smtClean="0"/>
              <a:t>Уровень преступности в настоящем периоде тем выше, чем выше он был в предшествующих периодах.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500" dirty="0" smtClean="0"/>
              <a:t>Если два общества совершенно идентичны по своим текущим параметрам, это не означает, что уровень преступности в них должен быть одинаковым, так как в предшествующих периодах их параметры могли различаться.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dirty="0" smtClean="0"/>
              <a:t>Факторы, ослабляющие сдерживающий эффект наказания</a:t>
            </a:r>
            <a:r>
              <a:rPr lang="ru-RU" b="1" i="1" dirty="0" smtClean="0"/>
              <a:t>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ru-RU" dirty="0" smtClean="0"/>
              <a:t>В рамках одного и того же общества различные социальные группы могут отличаться друг от друга по уровню преступности, даже если они весьма схожи по своим экономическим или иным параметрам.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ru-RU" dirty="0" smtClean="0"/>
              <a:t>Дополнительные средства, расходуемые обществом на борьбу с преступностью в настоящем, способствуют снижению уровня преступности не в настоящем, а в более или менее отдаленном будущем.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355976" cy="436510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/>
                <a:ea typeface="Times New Roman"/>
              </a:rPr>
              <a:t>При принятии тех или иных решений индивиды склонны не учитывать возможность определенных исходов события в том случае, если вероятность наступления этих исходов невелика.</a:t>
            </a:r>
            <a:endParaRPr lang="ru-RU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Факторы, ослабляющие сдерживающий эффект наказания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7" name="Рисунок 6" descr="http://autowin.ru/base/news/b_1_38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852936"/>
            <a:ext cx="4788024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396044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/>
                <a:ea typeface="Times New Roman"/>
              </a:rPr>
              <a:t>У индивидов, не являющихся профессиональными преступниками при определенных условиях возможно наступление состояния когнитивного диссонанса, удерживающее их от совершения правонарушений.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/>
                <a:ea typeface="Times New Roman"/>
              </a:rPr>
              <a:t>В то же время, увеличение тяжести наказания способствует тому, что индивиды делают рациональный выбор – не совершать преступлений, а его сокращение – такой же рациональный выбор в пользу совершения преступлений.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Факторы, ослабляющие сдерживающий эффект наказания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4788024" cy="450912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700" dirty="0" smtClean="0">
                <a:latin typeface="Times New Roman"/>
                <a:ea typeface="Times New Roman"/>
              </a:rPr>
              <a:t>Если совершение преступления связано с постоянными и переменными издержками, причем ведущее место в структуре издержек принадлежит первым, усиление тяжести наказания может стимулировать индивида увеличить его постоянный капитал.</a:t>
            </a:r>
            <a:endParaRPr lang="ru-RU" sz="27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Факторы, ослабляющие сдерживающий эффект наказания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8" name="Рисунок 7" descr="http://www.earthanduniverse.net/uploads/posts/2013-02/1360779285_antiradaro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4283968" cy="342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700808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65125" lvl="0" indent="-255588" algn="ctr">
              <a:spcBef>
                <a:spcPts val="600"/>
              </a:spcBef>
              <a:buClr>
                <a:srgbClr val="A04DA3"/>
              </a:buClr>
              <a:defRPr/>
            </a:pPr>
            <a:r>
              <a:rPr lang="ru-RU" sz="2800" b="1" dirty="0" smtClean="0"/>
              <a:t>Результаты эмпирических исследований:</a:t>
            </a:r>
          </a:p>
          <a:p>
            <a:pPr marL="365125" lvl="0" indent="-255588">
              <a:spcBef>
                <a:spcPts val="600"/>
              </a:spcBef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Средняя эластичность уровня преступности по вероятности наступления наказания составляет примерно -0,7.</a:t>
            </a:r>
          </a:p>
          <a:p>
            <a:pPr marL="365125" lvl="0" indent="-255588">
              <a:spcBef>
                <a:spcPts val="600"/>
              </a:spcBef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Средняя эластичность уровня преступности по тяжести наказания около -0,4.</a:t>
            </a:r>
          </a:p>
          <a:p>
            <a:pPr marL="365125" lvl="0" indent="-255588" algn="ctr">
              <a:spcBef>
                <a:spcPts val="600"/>
              </a:spcBef>
              <a:buClr>
                <a:srgbClr val="A04DA3"/>
              </a:buClr>
              <a:defRPr/>
            </a:pPr>
            <a:r>
              <a:rPr lang="ru-RU" sz="2800" b="1" dirty="0" smtClean="0"/>
              <a:t>«В целом </a:t>
            </a:r>
            <a:r>
              <a:rPr lang="ru-RU" sz="2800" b="1" dirty="0" err="1" smtClean="0"/>
              <a:t>криминометрические</a:t>
            </a:r>
            <a:r>
              <a:rPr lang="ru-RU" sz="2800" b="1" dirty="0" smtClean="0"/>
              <a:t> исследования ясно показывают негативную связь между уровнем преступности, с одной стороны, и вероятностью и тяжестью наказания, с другой»</a:t>
            </a:r>
          </a:p>
          <a:p>
            <a:pPr marL="365125" lvl="0" indent="-255588" algn="r">
              <a:spcBef>
                <a:spcPts val="600"/>
              </a:spcBef>
              <a:buClr>
                <a:srgbClr val="A04DA3"/>
              </a:buClr>
              <a:defRPr/>
            </a:pPr>
            <a:r>
              <a:rPr kumimoji="0" lang="ru-RU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Эрлинг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Эйде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2294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8</a:t>
            </a:r>
            <a:r>
              <a:rPr lang="ru-RU" dirty="0" smtClean="0"/>
              <a:t>. </a:t>
            </a:r>
            <a:r>
              <a:rPr lang="ru-RU" dirty="0" smtClean="0"/>
              <a:t>Рынок преступлений и экономические функции наказания.</a:t>
            </a:r>
            <a:endParaRPr lang="ru-RU" dirty="0"/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38288"/>
            <a:ext cx="7056784" cy="521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700808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65125" indent="-255588">
              <a:buClr>
                <a:srgbClr val="A04DA3"/>
              </a:buClr>
              <a:buFont typeface="Arial" charset="0"/>
              <a:buChar char="•"/>
              <a:defRPr/>
            </a:pPr>
            <a:r>
              <a:rPr lang="ru-RU" sz="2800" dirty="0" smtClean="0">
                <a:latin typeface="+mn-lt"/>
              </a:rPr>
              <a:t>Где:</a:t>
            </a:r>
          </a:p>
          <a:p>
            <a:pPr marL="365125" indent="-255588">
              <a:buClr>
                <a:srgbClr val="A04DA3"/>
              </a:buCl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</a:rPr>
              <a:t>d=</a:t>
            </a:r>
            <a:r>
              <a:rPr lang="en-US" sz="2800" dirty="0" err="1" smtClean="0">
                <a:latin typeface="+mn-lt"/>
              </a:rPr>
              <a:t>w</a:t>
            </a:r>
            <a:r>
              <a:rPr lang="en-US" sz="2800" baseline="-25000" dirty="0" err="1" smtClean="0">
                <a:latin typeface="+mn-lt"/>
              </a:rPr>
              <a:t>i</a:t>
            </a:r>
            <a:r>
              <a:rPr lang="en-US" sz="2800" dirty="0" err="1" smtClean="0">
                <a:latin typeface="+mn-lt"/>
              </a:rPr>
              <a:t>-w</a:t>
            </a:r>
            <a:r>
              <a:rPr lang="en-US" sz="2800" baseline="-25000" dirty="0" err="1" smtClean="0">
                <a:latin typeface="+mn-lt"/>
              </a:rPr>
              <a:t>l</a:t>
            </a:r>
            <a:r>
              <a:rPr lang="en-US" sz="2800" dirty="0" err="1" smtClean="0">
                <a:latin typeface="+mn-lt"/>
              </a:rPr>
              <a:t>-c</a:t>
            </a:r>
            <a:r>
              <a:rPr lang="en-US" sz="2800" baseline="-25000" dirty="0" err="1" smtClean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e</a:t>
            </a:r>
            <a:r>
              <a:rPr lang="en-US" sz="2800" baseline="-25000" dirty="0" err="1" smtClean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)</a:t>
            </a:r>
            <a:r>
              <a:rPr lang="ru-RU" sz="2800" dirty="0" smtClean="0">
                <a:latin typeface="+mn-lt"/>
              </a:rPr>
              <a:t> – частный «спрос» на преступления. </a:t>
            </a:r>
            <a:r>
              <a:rPr lang="en-US" sz="2800" dirty="0" err="1" smtClean="0">
                <a:latin typeface="+mn-lt"/>
              </a:rPr>
              <a:t>w</a:t>
            </a:r>
            <a:r>
              <a:rPr lang="en-US" sz="2800" baseline="-25000" dirty="0" err="1" smtClean="0">
                <a:latin typeface="+mn-lt"/>
              </a:rPr>
              <a:t>i</a:t>
            </a:r>
            <a:r>
              <a:rPr lang="en-US" sz="2800" baseline="-25000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– доход от совершения </a:t>
            </a:r>
            <a:r>
              <a:rPr lang="en-US" sz="2800" dirty="0" err="1" smtClean="0">
                <a:latin typeface="+mn-lt"/>
              </a:rPr>
              <a:t>i</a:t>
            </a:r>
            <a:r>
              <a:rPr lang="ru-RU" sz="2800" dirty="0" smtClean="0">
                <a:latin typeface="+mn-lt"/>
              </a:rPr>
              <a:t>-того преступления, </a:t>
            </a:r>
            <a:r>
              <a:rPr lang="en-US" sz="2800" dirty="0" err="1" smtClean="0">
                <a:latin typeface="+mn-lt"/>
              </a:rPr>
              <a:t>w</a:t>
            </a:r>
            <a:r>
              <a:rPr lang="en-US" sz="2800" baseline="-25000" dirty="0" err="1" smtClean="0">
                <a:latin typeface="+mn-lt"/>
              </a:rPr>
              <a:t>l</a:t>
            </a:r>
            <a:r>
              <a:rPr lang="en-US" sz="2800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– альтернативный легальный доход преступника,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c</a:t>
            </a:r>
            <a:r>
              <a:rPr lang="en-US" sz="2800" baseline="-25000" dirty="0" err="1" smtClean="0">
                <a:latin typeface="+mn-lt"/>
              </a:rPr>
              <a:t>i</a:t>
            </a:r>
            <a:r>
              <a:rPr lang="ru-RU" sz="2800" baseline="-25000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– издержки совершения преступления для преступника, </a:t>
            </a:r>
            <a:r>
              <a:rPr lang="en-US" sz="2800" dirty="0" err="1" smtClean="0">
                <a:latin typeface="+mn-lt"/>
              </a:rPr>
              <a:t>e</a:t>
            </a:r>
            <a:r>
              <a:rPr lang="en-US" sz="2800" baseline="-25000" dirty="0" err="1" smtClean="0">
                <a:latin typeface="+mn-lt"/>
              </a:rPr>
              <a:t>i</a:t>
            </a:r>
            <a:r>
              <a:rPr lang="ru-RU" sz="2800" dirty="0" smtClean="0">
                <a:latin typeface="+mn-lt"/>
              </a:rPr>
              <a:t> – инвестиции жертвы в предотвращение преступления.</a:t>
            </a:r>
          </a:p>
          <a:p>
            <a:pPr marL="365125" indent="-255588">
              <a:buClr>
                <a:srgbClr val="A04DA3"/>
              </a:buCl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</a:rPr>
              <a:t>T=</a:t>
            </a:r>
            <a:r>
              <a:rPr lang="en-US" sz="2800" dirty="0" err="1" smtClean="0">
                <a:latin typeface="+mn-lt"/>
              </a:rPr>
              <a:t>pf</a:t>
            </a:r>
            <a:r>
              <a:rPr lang="ru-RU" sz="2800" dirty="0" smtClean="0">
                <a:latin typeface="+mn-lt"/>
              </a:rPr>
              <a:t> – аналог подоходного налога на рынке преступлений.</a:t>
            </a:r>
          </a:p>
          <a:p>
            <a:pPr marL="365125" indent="-255588">
              <a:buClr>
                <a:srgbClr val="A04DA3"/>
              </a:buCl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</a:rPr>
              <a:t>S</a:t>
            </a:r>
            <a:r>
              <a:rPr lang="ru-RU" sz="2800" dirty="0" smtClean="0">
                <a:latin typeface="+mn-lt"/>
              </a:rPr>
              <a:t> – предложение преступлений.</a:t>
            </a:r>
          </a:p>
          <a:p>
            <a:pPr marL="365125" indent="-255588">
              <a:buClr>
                <a:srgbClr val="A04DA3"/>
              </a:buCl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</a:rPr>
              <a:t>q*</a:t>
            </a:r>
            <a:r>
              <a:rPr lang="ru-RU" sz="2800" dirty="0" smtClean="0">
                <a:latin typeface="+mn-lt"/>
              </a:rPr>
              <a:t> - равновесный уровень преступности.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2294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8</a:t>
            </a:r>
            <a:r>
              <a:rPr lang="ru-RU" dirty="0" smtClean="0"/>
              <a:t>. </a:t>
            </a:r>
            <a:r>
              <a:rPr lang="ru-RU" dirty="0" smtClean="0"/>
              <a:t>Рынок преступлений и экономические функции наказания.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2294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8</a:t>
            </a:r>
            <a:r>
              <a:rPr lang="ru-RU" dirty="0" smtClean="0"/>
              <a:t>. </a:t>
            </a:r>
            <a:r>
              <a:rPr lang="ru-RU" dirty="0" smtClean="0"/>
              <a:t>Рынок преступлений и экономические функции наказания.</a:t>
            </a:r>
            <a:endParaRPr lang="ru-RU" dirty="0"/>
          </a:p>
        </p:txBody>
      </p:sp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75111"/>
            <a:ext cx="7560840" cy="526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Альтернативные функции наказания: изоляция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Оптимальная тяжесть наказания зависит от потенциального вреда.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Потенциальный вред сокращается с увеличением возраста индивида.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Оптимальная тяжесть наказания никак не связана с его вероятностью.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dirty="0" smtClean="0"/>
              <a:t>HFLP result </a:t>
            </a:r>
            <a:r>
              <a:rPr lang="ru-RU" dirty="0" smtClean="0"/>
              <a:t>не актуален.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Изоляция – основная функция наказания за преступления с низкой эластичностью предложения.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Альтернативные функции наказания: реабилитация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Теоретический смысл данной функции наказания – в сокращении будущего вреда.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Оптимальная тяжесть наказания никак не связана с его вероятностью.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Реабилитационные программы ослабляют сдерживание.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Общественная эффективность реабилитации не доказана.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Альтернативные функции наказания: месть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Имеет смысл, если полезность преступников входит в функции полезности других членов общества с отрицательным знаком.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Месть способствует сдерживанию: склонность индивидов к мести увеличивает вероятность наказания.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Оптимальная тяжесть наказания не зависит ни от его вероятности, ни от потенциального вреда, ни от влияния наказания на склонность других индивидов к совершению правонарушений.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0466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  <a:endParaRPr lang="ru-R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smtClean="0">
                <a:latin typeface="Arial" charset="0"/>
              </a:rPr>
              <a:t>Смертная казнь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b="1" i="1" smtClean="0">
              <a:latin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2000250"/>
          <a:ext cx="8715435" cy="4717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7"/>
                <a:gridCol w="1685937"/>
                <a:gridCol w="1714512"/>
                <a:gridCol w="1828812"/>
                <a:gridCol w="1743087"/>
              </a:tblGrid>
              <a:tr h="87154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События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Наказания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Вероятности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Потреби-тельские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перспекти-вы</a:t>
                      </a:r>
                      <a:endParaRPr lang="ru-RU" dirty="0"/>
                    </a:p>
                  </a:txBody>
                  <a:tcPr anchor="ctr"/>
                </a:tc>
              </a:tr>
              <a:tr h="8715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Преступник</a:t>
                      </a:r>
                      <a:r>
                        <a:rPr lang="ru-RU" baseline="0" dirty="0" smtClean="0"/>
                        <a:t> арестован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Осуждение за убийство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Смертная казнь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)(P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c/a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/c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baseline="-25000" dirty="0" err="1" smtClean="0"/>
                        <a:t>d</a:t>
                      </a:r>
                      <a:r>
                        <a:rPr lang="en-US" dirty="0" smtClean="0"/>
                        <a:t>=0</a:t>
                      </a:r>
                      <a:endParaRPr lang="ru-RU" dirty="0"/>
                    </a:p>
                  </a:txBody>
                  <a:tcPr anchor="ctr"/>
                </a:tc>
              </a:tr>
              <a:tr h="87154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Осуждение за менее тяжкое преступление или оправдание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Тюремное заключение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)(P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c/a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)(1-P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e/c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c</a:t>
                      </a:r>
                      <a:endParaRPr lang="ru-RU" dirty="0"/>
                    </a:p>
                  </a:txBody>
                  <a:tcPr anchor="ctr"/>
                </a:tc>
              </a:tr>
              <a:tr h="87154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Иное наказание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)(1-P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c/a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baseline="-25000" dirty="0" err="1" smtClean="0"/>
                        <a:t>b</a:t>
                      </a:r>
                      <a:endParaRPr lang="ru-RU" dirty="0"/>
                    </a:p>
                  </a:txBody>
                  <a:tcPr anchor="ctr"/>
                </a:tc>
              </a:tr>
              <a:tr h="8715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Преступник избежал ареста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Отсутствие наказания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974726" y="4394200"/>
            <a:ext cx="1643062" cy="158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785938" y="3590925"/>
            <a:ext cx="357187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785938" y="5195888"/>
            <a:ext cx="428625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785938" y="6307732"/>
            <a:ext cx="2214562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822575" y="4537075"/>
            <a:ext cx="178435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714750" y="3665538"/>
            <a:ext cx="357188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14750" y="4500563"/>
            <a:ext cx="357188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714750" y="5411788"/>
            <a:ext cx="357188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0" y="42862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1597</Words>
  <Application>Microsoft Office PowerPoint</Application>
  <PresentationFormat>Экран (4:3)</PresentationFormat>
  <Paragraphs>138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Городская</vt:lpstr>
      <vt:lpstr>Формула</vt:lpstr>
      <vt:lpstr>ЭКОНОМИЧЕСКИЙ АНАЛИЗ ПРАВА</vt:lpstr>
      <vt:lpstr>8. Рынок преступлений и экономические функции наказания.</vt:lpstr>
      <vt:lpstr>8. Рынок преступлений и экономические функции наказания.</vt:lpstr>
      <vt:lpstr>8. Рынок преступлений и экономические функции наказания.</vt:lpstr>
      <vt:lpstr>8. Рынок преступлений и экономические функции наказания.</vt:lpstr>
      <vt:lpstr>Слайд 6</vt:lpstr>
      <vt:lpstr>Слайд 7</vt:lpstr>
      <vt:lpstr>Слайд 8</vt:lpstr>
      <vt:lpstr>Слайд 9</vt:lpstr>
      <vt:lpstr>8. Рынок преступлений и экономические функции наказания.</vt:lpstr>
      <vt:lpstr>Слайд 11</vt:lpstr>
      <vt:lpstr>Слайд 12</vt:lpstr>
      <vt:lpstr>8. Рынок преступлений и экономические функции наказания.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244</cp:revision>
  <dcterms:created xsi:type="dcterms:W3CDTF">2011-02-06T17:02:24Z</dcterms:created>
  <dcterms:modified xsi:type="dcterms:W3CDTF">2015-10-21T10:30:11Z</dcterms:modified>
</cp:coreProperties>
</file>