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3"/>
  </p:handoutMasterIdLst>
  <p:sldIdLst>
    <p:sldId id="257" r:id="rId2"/>
    <p:sldId id="261" r:id="rId3"/>
    <p:sldId id="380" r:id="rId4"/>
    <p:sldId id="381" r:id="rId5"/>
    <p:sldId id="382" r:id="rId6"/>
    <p:sldId id="383" r:id="rId7"/>
    <p:sldId id="376" r:id="rId8"/>
    <p:sldId id="391" r:id="rId9"/>
    <p:sldId id="392" r:id="rId10"/>
    <p:sldId id="384" r:id="rId11"/>
    <p:sldId id="387" r:id="rId12"/>
    <p:sldId id="388" r:id="rId13"/>
    <p:sldId id="389" r:id="rId14"/>
    <p:sldId id="390" r:id="rId15"/>
    <p:sldId id="393" r:id="rId16"/>
    <p:sldId id="394" r:id="rId17"/>
    <p:sldId id="395" r:id="rId18"/>
    <p:sldId id="396" r:id="rId19"/>
    <p:sldId id="397" r:id="rId20"/>
    <p:sldId id="398" r:id="rId21"/>
    <p:sldId id="399" r:id="rId22"/>
    <p:sldId id="400" r:id="rId23"/>
    <p:sldId id="401" r:id="rId24"/>
    <p:sldId id="404" r:id="rId25"/>
    <p:sldId id="405" r:id="rId26"/>
    <p:sldId id="406" r:id="rId27"/>
    <p:sldId id="402" r:id="rId28"/>
    <p:sldId id="403" r:id="rId29"/>
    <p:sldId id="407" r:id="rId30"/>
    <p:sldId id="408" r:id="rId31"/>
    <p:sldId id="409" r:id="rId32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0"/>
    <a:srgbClr val="CC0000"/>
    <a:srgbClr val="20BE9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273297C-6BD3-43E5-8075-49A6A61411D3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874F942-E893-4F3D-BE52-20E0335B24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A124F-4C36-4CB5-BD33-DD93E62C3CC3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2614871-1FC7-453D-9472-6AAA28F0C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2DCCB-5C7B-473F-9B7F-BAA240620278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2084D-551F-4450-9CB4-0ED7095A93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0B501-F557-43A3-A036-C28E5F2B774C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CC6E0-EDA5-4D0E-8FC4-6DFB893D4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48CE2-DFCE-4FDF-8CFF-27EC7EDD75FD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F351C-16C0-44FC-A31F-FBCC7A1A6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0710D-8194-4327-B28F-C5B484112FF6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22318-578B-486B-BD1D-2154FD3570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6E359-C80D-4014-84EE-7CE593DB15DE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BFC01-59A4-4F15-9844-79AADFE24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5172E5E-E983-4F95-A21B-105121BDB448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5E8449-3E53-4DC5-9B18-7010156E7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BDCB1-1EC8-4D0A-B190-A148135943FC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91F59-5134-4A68-A845-9523A47BE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6A8DF-8914-4C93-9A49-3B2A2C82502E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6A2A1-3F71-4CC5-9804-2729D6070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8F1B1-C78A-4F09-84B4-A9D47DF37FC3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EA7BF-6D34-4AA2-9EA0-55DC212BFA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80F03-F842-4D8F-AC5B-9B8221B06EA0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73FE7-CE4B-4D2F-8EA3-02C8DE4C5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77555955-C2B6-4B85-A463-CA339D67AE57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77188C1-98E3-4C84-B754-0B56F0D6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73" r:id="rId5"/>
    <p:sldLayoutId id="2147483674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kalyagin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16/0022-0531(76)90040-5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16/S1574-0730(07)02022-1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algn="ctr" eaLnBrk="1" hangingPunct="1"/>
            <a:r>
              <a:rPr lang="ru-RU" smtClean="0"/>
              <a:t>ЭКОНОМИЧЕСКИЙ АНАЛИЗ ПРАВА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88" y="4797152"/>
            <a:ext cx="4953000" cy="1241698"/>
          </a:xfrm>
        </p:spPr>
        <p:txBody>
          <a:bodyPr/>
          <a:lstStyle/>
          <a:p>
            <a:pPr marL="63500" algn="ctr" eaLnBrk="1" hangingPunct="1"/>
            <a:r>
              <a:rPr lang="ru-RU" dirty="0" err="1" smtClean="0"/>
              <a:t>к.э.н</a:t>
            </a:r>
            <a:r>
              <a:rPr lang="ru-RU" dirty="0" smtClean="0"/>
              <a:t>., доцент Г.В. Калягин</a:t>
            </a:r>
          </a:p>
          <a:p>
            <a:pPr marL="63500" algn="ctr" eaLnBrk="1" hangingPunct="1"/>
            <a:r>
              <a:rPr lang="en-US" dirty="0" smtClean="0">
                <a:hlinkClick r:id="rId2"/>
              </a:rPr>
              <a:t>gkalyagin@yandex.ru</a:t>
            </a:r>
            <a:endParaRPr lang="en-US" dirty="0" smtClean="0"/>
          </a:p>
          <a:p>
            <a:pPr marL="63500" algn="ctr"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 descr="Горизонтальный кирпич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84784"/>
            <a:ext cx="9144000" cy="5373216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609600" indent="-609600" algn="ctr">
              <a:buSzTx/>
              <a:buNone/>
            </a:pPr>
            <a:r>
              <a:rPr lang="ru-RU" sz="3200" b="1" i="1" dirty="0" smtClean="0"/>
              <a:t>Теорема о невозможности </a:t>
            </a:r>
            <a:r>
              <a:rPr lang="ru-RU" sz="3200" b="1" i="1" dirty="0" err="1" smtClean="0"/>
              <a:t>Эрроу</a:t>
            </a:r>
            <a:endParaRPr lang="ru-RU" sz="3200" b="1" i="1" dirty="0" smtClean="0"/>
          </a:p>
          <a:p>
            <a:pPr marL="609600" indent="-609600" algn="ctr"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ru-RU" dirty="0" smtClean="0"/>
              <a:t>АКСИОМЫ</a:t>
            </a:r>
            <a:endParaRPr lang="en-US" dirty="0"/>
          </a:p>
          <a:p>
            <a:pPr marL="609600" indent="-60960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ru-RU" i="1" dirty="0"/>
              <a:t>Единогласие или принцип Парето</a:t>
            </a:r>
            <a:r>
              <a:rPr lang="ru-RU" dirty="0"/>
              <a:t> (</a:t>
            </a:r>
            <a:r>
              <a:rPr lang="en-US" dirty="0"/>
              <a:t>Unanimity or Pareto postulate)</a:t>
            </a:r>
            <a:r>
              <a:rPr lang="ru-RU" dirty="0"/>
              <a:t>. Если </a:t>
            </a:r>
            <a:r>
              <a:rPr lang="en-US" i="1" dirty="0" err="1"/>
              <a:t>xP</a:t>
            </a:r>
            <a:r>
              <a:rPr lang="en-US" i="1" baseline="-25000" dirty="0" err="1"/>
              <a:t>i</a:t>
            </a:r>
            <a:r>
              <a:rPr lang="en-US" i="1" dirty="0" err="1"/>
              <a:t>y</a:t>
            </a:r>
            <a:r>
              <a:rPr lang="en-US" i="1" dirty="0"/>
              <a:t> </a:t>
            </a:r>
            <a:r>
              <a:rPr lang="ru-RU" i="1" dirty="0"/>
              <a:t>для всех </a:t>
            </a:r>
            <a:r>
              <a:rPr lang="en-US" b="1" i="1" dirty="0" err="1"/>
              <a:t>i</a:t>
            </a:r>
            <a:r>
              <a:rPr lang="en-US" dirty="0"/>
              <a:t>, </a:t>
            </a:r>
            <a:r>
              <a:rPr lang="ru-RU" dirty="0"/>
              <a:t>для общества в целом должно выполняться: </a:t>
            </a:r>
            <a:r>
              <a:rPr lang="en-US" i="1" dirty="0" err="1"/>
              <a:t>xPy</a:t>
            </a:r>
            <a:r>
              <a:rPr lang="ru-RU" dirty="0"/>
              <a:t>.</a:t>
            </a:r>
          </a:p>
          <a:p>
            <a:pPr marL="609600" indent="-60960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ru-RU" i="1" dirty="0"/>
              <a:t>Отсутствие диктатуры </a:t>
            </a:r>
            <a:r>
              <a:rPr lang="en-US" dirty="0"/>
              <a:t>(</a:t>
            </a:r>
            <a:r>
              <a:rPr lang="en-US" dirty="0" err="1"/>
              <a:t>Nondictatorship</a:t>
            </a:r>
            <a:r>
              <a:rPr lang="en-US" dirty="0"/>
              <a:t>)</a:t>
            </a:r>
            <a:r>
              <a:rPr lang="ru-RU" dirty="0"/>
              <a:t>. В обществе нет ни одного индивида </a:t>
            </a:r>
            <a:r>
              <a:rPr lang="en-US" b="1" i="1" dirty="0" err="1"/>
              <a:t>i</a:t>
            </a:r>
            <a:r>
              <a:rPr lang="en-US" dirty="0"/>
              <a:t>,</a:t>
            </a:r>
            <a:r>
              <a:rPr lang="ru-RU" dirty="0"/>
              <a:t> для которого, если </a:t>
            </a:r>
            <a:r>
              <a:rPr lang="en-US" i="1" dirty="0" err="1"/>
              <a:t>xP</a:t>
            </a:r>
            <a:r>
              <a:rPr lang="en-US" i="1" baseline="-25000" dirty="0" err="1"/>
              <a:t>i</a:t>
            </a:r>
            <a:r>
              <a:rPr lang="en-US" i="1" dirty="0" err="1"/>
              <a:t>y</a:t>
            </a:r>
            <a:r>
              <a:rPr lang="ru-RU" i="1" dirty="0"/>
              <a:t> </a:t>
            </a:r>
            <a:r>
              <a:rPr lang="ru-RU" dirty="0"/>
              <a:t>и </a:t>
            </a:r>
            <a:r>
              <a:rPr lang="en-US" i="1" dirty="0" err="1"/>
              <a:t>yP</a:t>
            </a:r>
            <a:r>
              <a:rPr lang="en-US" i="1" baseline="-25000" dirty="0" err="1"/>
              <a:t>j</a:t>
            </a:r>
            <a:r>
              <a:rPr lang="en-US" i="1" dirty="0" err="1"/>
              <a:t>x</a:t>
            </a:r>
            <a:r>
              <a:rPr lang="en-US" dirty="0"/>
              <a:t> </a:t>
            </a:r>
            <a:r>
              <a:rPr lang="ru-RU" dirty="0"/>
              <a:t>для всех </a:t>
            </a:r>
            <a:r>
              <a:rPr lang="en-US" i="1" dirty="0" err="1"/>
              <a:t>j</a:t>
            </a:r>
            <a:r>
              <a:rPr lang="en-US" i="1" dirty="0" err="1">
                <a:cs typeface="Times New Roman" pitchFamily="18" charset="0"/>
              </a:rPr>
              <a:t>≠i</a:t>
            </a:r>
            <a:r>
              <a:rPr lang="ru-RU" dirty="0">
                <a:cs typeface="Times New Roman" pitchFamily="18" charset="0"/>
              </a:rPr>
              <a:t>, </a:t>
            </a:r>
            <a:r>
              <a:rPr lang="en-US" i="1" dirty="0" err="1"/>
              <a:t>xPy</a:t>
            </a:r>
            <a:r>
              <a:rPr lang="ru-RU" i="1" dirty="0"/>
              <a:t>.</a:t>
            </a:r>
          </a:p>
          <a:p>
            <a:pPr marL="609600" indent="-60960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ru-RU" i="1" dirty="0"/>
              <a:t>Транзитивность</a:t>
            </a:r>
            <a:r>
              <a:rPr lang="ru-RU" dirty="0"/>
              <a:t> (</a:t>
            </a:r>
            <a:r>
              <a:rPr lang="en-US" dirty="0"/>
              <a:t>Transitivity). </a:t>
            </a:r>
            <a:r>
              <a:rPr lang="ru-RU" dirty="0"/>
              <a:t>Функция общественного выбора позволяет обществу упорядочить все имеющиеся альтернативы. Поэтому </a:t>
            </a:r>
            <a:r>
              <a:rPr lang="en-US" i="1" dirty="0" err="1"/>
              <a:t>xPyPz</a:t>
            </a:r>
            <a:r>
              <a:rPr lang="en-US" i="1" dirty="0" err="1">
                <a:sym typeface="Symbol" pitchFamily="18" charset="2"/>
              </a:rPr>
              <a:t>xPz</a:t>
            </a:r>
            <a:r>
              <a:rPr lang="ru-RU" dirty="0">
                <a:sym typeface="Symbol" pitchFamily="18" charset="2"/>
              </a:rPr>
              <a:t> и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 err="1"/>
              <a:t>xIyIz</a:t>
            </a:r>
            <a:r>
              <a:rPr lang="en-US" i="1" dirty="0" err="1">
                <a:sym typeface="Symbol" pitchFamily="18" charset="2"/>
              </a:rPr>
              <a:t>xIz</a:t>
            </a:r>
            <a:r>
              <a:rPr lang="ru-RU" dirty="0">
                <a:sym typeface="Symbol" pitchFamily="18" charset="2"/>
              </a:rPr>
              <a:t>.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310275" name="Rectangle 3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10276" name="Rectangle 4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10277" name="Rectangle 5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10278" name="Rectangle 6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310279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42338" name="Формула" r:id="rId3" imgW="114120" imgH="215640" progId="Equation.3">
              <p:embed/>
            </p:oleObj>
          </a:graphicData>
        </a:graphic>
      </p:graphicFrame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768127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10. </a:t>
            </a:r>
            <a:r>
              <a:rPr lang="ru-RU" sz="3500" dirty="0" smtClean="0"/>
              <a:t>Политическая экономия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 descr="Горизонтальный кирпич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84784"/>
            <a:ext cx="9144000" cy="5373216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609600" indent="-609600" algn="ctr">
              <a:buSzTx/>
              <a:buNone/>
            </a:pPr>
            <a:r>
              <a:rPr lang="ru-RU" sz="3200" b="1" i="1" dirty="0" smtClean="0"/>
              <a:t>Теорема о невозможности </a:t>
            </a:r>
            <a:r>
              <a:rPr lang="ru-RU" sz="3200" b="1" i="1" dirty="0" err="1" smtClean="0"/>
              <a:t>Эрроу</a:t>
            </a:r>
            <a:endParaRPr lang="ru-RU" sz="3200" b="1" i="1" dirty="0" smtClean="0"/>
          </a:p>
          <a:p>
            <a:pPr marL="609600" indent="-609600" algn="ctr"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ru-RU" sz="3000" dirty="0" smtClean="0"/>
              <a:t>АКСИОМЫ</a:t>
            </a:r>
            <a:endParaRPr lang="en-US" sz="3000" dirty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 startAt="4"/>
            </a:pPr>
            <a:r>
              <a:rPr lang="ru-RU" sz="3000" i="1" dirty="0" smtClean="0"/>
              <a:t>Неограниченная область определения</a:t>
            </a:r>
            <a:r>
              <a:rPr lang="ru-RU" sz="3000" dirty="0" smtClean="0"/>
              <a:t> (</a:t>
            </a:r>
            <a:r>
              <a:rPr lang="en-US" sz="3000" dirty="0" smtClean="0"/>
              <a:t>U</a:t>
            </a:r>
            <a:r>
              <a:rPr lang="ru-RU" sz="3000" dirty="0" err="1" smtClean="0"/>
              <a:t>nrestricted</a:t>
            </a:r>
            <a:r>
              <a:rPr lang="ru-RU" sz="3000" dirty="0" smtClean="0"/>
              <a:t> </a:t>
            </a:r>
            <a:r>
              <a:rPr lang="ru-RU" sz="3000" dirty="0" err="1" smtClean="0"/>
              <a:t>domain</a:t>
            </a:r>
            <a:r>
              <a:rPr lang="ru-RU" sz="3000" dirty="0" smtClean="0"/>
              <a:t>). Механизм агрегирования индивидуальных предпочтений действует для любой комбинации индивидуальных предпочтений: любой индивид в обществе может упорядочить любые альтернативы </a:t>
            </a:r>
            <a:r>
              <a:rPr lang="en-US" sz="3000" i="1" dirty="0" smtClean="0"/>
              <a:t>x</a:t>
            </a:r>
            <a:r>
              <a:rPr lang="en-US" sz="3000" dirty="0" smtClean="0"/>
              <a:t>,</a:t>
            </a:r>
            <a:r>
              <a:rPr lang="en-US" sz="3000" i="1" dirty="0" smtClean="0"/>
              <a:t> y</a:t>
            </a:r>
            <a:r>
              <a:rPr lang="en-US" sz="3000" dirty="0" smtClean="0"/>
              <a:t>,</a:t>
            </a:r>
            <a:r>
              <a:rPr lang="en-US" sz="3000" i="1" dirty="0" smtClean="0"/>
              <a:t> z</a:t>
            </a:r>
            <a:r>
              <a:rPr lang="ru-RU" sz="3000" i="1" dirty="0" smtClean="0"/>
              <a:t> </a:t>
            </a:r>
            <a:r>
              <a:rPr lang="ru-RU" sz="3000" dirty="0" smtClean="0"/>
              <a:t>как ему вздумается и, соответственно, общество может, с помощью своей функции общественного выбора, расположить эти альтернативы в любом порядке.</a:t>
            </a:r>
          </a:p>
        </p:txBody>
      </p:sp>
      <p:sp>
        <p:nvSpPr>
          <p:cNvPr id="310275" name="Rectangle 3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10276" name="Rectangle 4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10277" name="Rectangle 5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10278" name="Rectangle 6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310279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45410" name="Формула" r:id="rId3" imgW="114120" imgH="215640" progId="Equation.3">
              <p:embed/>
            </p:oleObj>
          </a:graphicData>
        </a:graphic>
      </p:graphicFrame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768127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10. </a:t>
            </a:r>
            <a:r>
              <a:rPr lang="ru-RU" sz="3500" dirty="0" smtClean="0"/>
              <a:t>Политическая экономия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 descr="Горизонтальный кирпич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84784"/>
            <a:ext cx="9144000" cy="5373216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609600" indent="-609600" algn="ctr">
              <a:buSzTx/>
              <a:buNone/>
            </a:pPr>
            <a:r>
              <a:rPr lang="ru-RU" sz="3200" b="1" i="1" dirty="0" smtClean="0"/>
              <a:t>Теорема о невозможности </a:t>
            </a:r>
            <a:r>
              <a:rPr lang="ru-RU" sz="3200" b="1" i="1" dirty="0" err="1" smtClean="0"/>
              <a:t>Эрроу</a:t>
            </a:r>
            <a:endParaRPr lang="ru-RU" sz="3200" b="1" i="1" dirty="0" smtClean="0"/>
          </a:p>
          <a:p>
            <a:pPr marL="609600" indent="-609600" algn="ctr"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ru-RU" sz="3000" dirty="0" smtClean="0">
                <a:latin typeface="Times New Roman" pitchFamily="18" charset="0"/>
              </a:rPr>
              <a:t>АКСИОМЫ</a:t>
            </a:r>
            <a:endParaRPr lang="en-US" sz="3000" dirty="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+mj-lt"/>
              <a:buAutoNum type="arabicPeriod" startAt="5"/>
            </a:pPr>
            <a:r>
              <a:rPr lang="ru-RU" sz="3000" i="1" dirty="0" smtClean="0"/>
              <a:t>Независимость</a:t>
            </a:r>
            <a:r>
              <a:rPr lang="en-US" sz="3000" i="1" dirty="0" smtClean="0"/>
              <a:t> </a:t>
            </a:r>
            <a:r>
              <a:rPr lang="ru-RU" sz="3000" i="1" dirty="0" smtClean="0"/>
              <a:t>или локальность </a:t>
            </a:r>
            <a:r>
              <a:rPr lang="en-US" sz="3000" dirty="0" smtClean="0"/>
              <a:t>(Independence</a:t>
            </a:r>
            <a:r>
              <a:rPr lang="ru-RU" sz="3000" dirty="0" smtClean="0"/>
              <a:t> </a:t>
            </a:r>
            <a:r>
              <a:rPr lang="en-US" sz="3000" dirty="0" smtClean="0"/>
              <a:t>of irrelevant alternatives)</a:t>
            </a:r>
            <a:r>
              <a:rPr lang="ru-RU" sz="3000" dirty="0" smtClean="0"/>
              <a:t>. Общественный выбор между двумя альтернативами должен зависеть только от того, как общество упорядочило эти две альтернативы и не должен зависеть от отношения общества к каким-то иным альтернативам</a:t>
            </a:r>
            <a:r>
              <a:rPr lang="ru-RU" sz="3000" dirty="0" smtClean="0">
                <a:sym typeface="Symbol" pitchFamily="18" charset="2"/>
              </a:rPr>
              <a:t>.</a:t>
            </a:r>
            <a:endParaRPr lang="en-US" sz="3000" dirty="0">
              <a:sym typeface="Symbol" pitchFamily="18" charset="2"/>
            </a:endParaRPr>
          </a:p>
        </p:txBody>
      </p:sp>
      <p:sp>
        <p:nvSpPr>
          <p:cNvPr id="310275" name="Rectangle 3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10276" name="Rectangle 4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10277" name="Rectangle 5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10278" name="Rectangle 6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310279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46434" name="Формула" r:id="rId3" imgW="114120" imgH="215640" progId="Equation.3">
              <p:embed/>
            </p:oleObj>
          </a:graphicData>
        </a:graphic>
      </p:graphicFrame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768127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10. </a:t>
            </a:r>
            <a:r>
              <a:rPr lang="ru-RU" sz="3500" dirty="0" smtClean="0"/>
              <a:t>Политическая экономия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 descr="Горизонтальный кирпич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84784"/>
            <a:ext cx="9144000" cy="5373216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609600" indent="-609600" algn="ctr">
              <a:buSzTx/>
              <a:buNone/>
            </a:pPr>
            <a:r>
              <a:rPr lang="ru-RU" sz="3200" b="1" i="1" dirty="0" smtClean="0"/>
              <a:t>Теорема о невозможности </a:t>
            </a:r>
            <a:r>
              <a:rPr lang="ru-RU" sz="3200" b="1" i="1" dirty="0" err="1" smtClean="0"/>
              <a:t>Эрроу</a:t>
            </a:r>
            <a:endParaRPr lang="ru-RU" sz="3200" b="1" i="1" dirty="0" smtClean="0"/>
          </a:p>
          <a:p>
            <a:pPr marL="609600" indent="-609600" algn="ctr">
              <a:buSzTx/>
              <a:buNone/>
            </a:pPr>
            <a:endParaRPr lang="ru-RU" sz="3200" b="1" i="1" dirty="0" smtClean="0"/>
          </a:p>
          <a:p>
            <a:pPr marL="609600" indent="-609600" algn="ctr"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ru-RU" sz="3200" b="1" dirty="0" smtClean="0"/>
              <a:t>Не существует функции общественного выбора, которая удовлетворяла бы одновременно пяти перечисленным аксиомам.</a:t>
            </a:r>
            <a:endParaRPr lang="en-US" sz="3000" dirty="0">
              <a:sym typeface="Symbol" pitchFamily="18" charset="2"/>
            </a:endParaRPr>
          </a:p>
        </p:txBody>
      </p:sp>
      <p:sp>
        <p:nvSpPr>
          <p:cNvPr id="310275" name="Rectangle 3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10276" name="Rectangle 4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10277" name="Rectangle 5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10278" name="Rectangle 6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310279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47458" name="Формула" r:id="rId3" imgW="114120" imgH="215640" progId="Equation.3">
              <p:embed/>
            </p:oleObj>
          </a:graphicData>
        </a:graphic>
      </p:graphicFrame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768127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10. </a:t>
            </a:r>
            <a:r>
              <a:rPr lang="ru-RU" sz="3500" dirty="0" smtClean="0"/>
              <a:t>Политическая экономия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10276" name="Rectangle 4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10277" name="Rectangle 5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10278" name="Rectangle 6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310279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48482" name="Формула" r:id="rId3" imgW="114120" imgH="215640" progId="Equation.3">
              <p:embed/>
            </p:oleObj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467544" y="1628800"/>
            <a:ext cx="3816424" cy="12241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/>
              <a:t>Невозможность учета интенсивности предпочтений</a:t>
            </a:r>
            <a:endParaRPr lang="ru-RU" sz="26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08104" y="1556792"/>
            <a:ext cx="3168352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/>
              <a:t>Тирания большинства</a:t>
            </a:r>
            <a:endParaRPr lang="ru-RU" sz="2600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4283968" y="1988840"/>
            <a:ext cx="1224136" cy="50405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 dirty="0" smtClean="0"/>
          </a:p>
        </p:txBody>
      </p:sp>
      <p:pic>
        <p:nvPicPr>
          <p:cNvPr id="15" name="Рисунок 14" descr="http://img.dailymail.co.uk/i/pix/2007/08_02/papuanCBS1708_468x30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2924944"/>
            <a:ext cx="6336704" cy="39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768127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10. </a:t>
            </a:r>
            <a:r>
              <a:rPr lang="ru-RU" sz="3500" dirty="0" smtClean="0"/>
              <a:t>Политическая экономия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10276" name="Rectangle 4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10277" name="Rectangle 5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10278" name="Rectangle 6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310279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50530" name="Формула" r:id="rId3" imgW="114120" imgH="215640" progId="Equation.3">
              <p:embed/>
            </p:oleObj>
          </a:graphicData>
        </a:graphic>
      </p:graphicFrame>
      <p:pic>
        <p:nvPicPr>
          <p:cNvPr id="16" name="Picture 11" descr="bydko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124744"/>
            <a:ext cx="4762500" cy="3171825"/>
          </a:xfrm>
          <a:prstGeom prst="rect">
            <a:avLst/>
          </a:prstGeom>
          <a:noFill/>
        </p:spPr>
      </p:pic>
      <p:pic>
        <p:nvPicPr>
          <p:cNvPr id="17" name="Рисунок 16" descr="http://chukcha.net/uploads/posts/2012-06/1339608697_dembel_77_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2966720"/>
            <a:ext cx="3274695" cy="3891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1" descr="bidlo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31632" y="1052736"/>
            <a:ext cx="3312368" cy="4386896"/>
          </a:xfrm>
          <a:prstGeom prst="rect">
            <a:avLst/>
          </a:prstGeom>
          <a:noFill/>
        </p:spPr>
      </p:pic>
      <p:pic>
        <p:nvPicPr>
          <p:cNvPr id="19" name="Рисунок 18" descr="http://www.wingwave.ru/photo/photohistories/ba-de/portrait/035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3645024"/>
            <a:ext cx="4355976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768127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10. </a:t>
            </a:r>
            <a:r>
              <a:rPr lang="ru-RU" sz="3500" dirty="0" smtClean="0"/>
              <a:t>Политическая экономия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 descr="Горизонтальный кирпич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12776"/>
            <a:ext cx="9144000" cy="5445224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609600" indent="-609600" algn="ctr">
              <a:lnSpc>
                <a:spcPct val="90000"/>
              </a:lnSpc>
              <a:buNone/>
            </a:pPr>
            <a:r>
              <a:rPr lang="ru-RU" sz="3200" b="1" i="1" dirty="0" smtClean="0"/>
              <a:t>Зацикливание голосования: парадокс Кондорсе</a:t>
            </a:r>
          </a:p>
          <a:p>
            <a:pPr marL="609600" indent="-609600" algn="just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ru-RU" sz="2700" dirty="0" smtClean="0"/>
              <a:t>Имеются </a:t>
            </a:r>
            <a:r>
              <a:rPr lang="ru-RU" sz="2700" dirty="0"/>
              <a:t>40 избирателей и 3 кандидата. Избиратели ранжируют кандидатов по степени предпочтения</a:t>
            </a:r>
            <a:r>
              <a:rPr lang="ru-RU" sz="2700" dirty="0" smtClean="0"/>
              <a:t>.</a:t>
            </a:r>
          </a:p>
          <a:p>
            <a:pPr marL="609600" indent="-609600" algn="just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endParaRPr lang="ru-RU" sz="2700" i="1" dirty="0" smtClean="0">
              <a:latin typeface="Times New Roman" pitchFamily="18" charset="0"/>
            </a:endParaRPr>
          </a:p>
          <a:p>
            <a:pPr marL="609600" indent="-609600" algn="just">
              <a:lnSpc>
                <a:spcPct val="90000"/>
              </a:lnSpc>
              <a:buClr>
                <a:schemeClr val="tx1"/>
              </a:buClr>
              <a:buSzTx/>
              <a:buNone/>
            </a:pPr>
            <a:endParaRPr lang="ru-RU" sz="2700" i="1" dirty="0">
              <a:latin typeface="Times New Roman" pitchFamily="18" charset="0"/>
            </a:endParaRPr>
          </a:p>
          <a:p>
            <a:pPr marL="609600" indent="-609600" algn="ctr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endParaRPr lang="ru-RU" sz="2700" i="1" dirty="0">
              <a:latin typeface="Times New Roman" pitchFamily="18" charset="0"/>
            </a:endParaRPr>
          </a:p>
          <a:p>
            <a:pPr marL="609600" indent="-609600" algn="ctr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endParaRPr lang="ru-RU" sz="2700" i="1" dirty="0">
              <a:latin typeface="Times New Roman" pitchFamily="18" charset="0"/>
            </a:endParaRPr>
          </a:p>
          <a:p>
            <a:pPr marL="609600" indent="-609600" algn="ctr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endParaRPr lang="ru-RU" sz="2700" i="1" dirty="0">
              <a:latin typeface="Times New Roman" pitchFamily="18" charset="0"/>
            </a:endParaRPr>
          </a:p>
          <a:p>
            <a:pPr marL="609600" indent="-609600" algn="ctr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endParaRPr lang="ru-RU" sz="2700" i="1" dirty="0">
              <a:latin typeface="Times New Roman" pitchFamily="18" charset="0"/>
            </a:endParaRPr>
          </a:p>
          <a:p>
            <a:pPr marL="609600" indent="-609600" algn="just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ru-RU" sz="2700" dirty="0"/>
              <a:t>Правило простого большинства:</a:t>
            </a:r>
          </a:p>
          <a:p>
            <a:pPr marL="609600" indent="-609600" algn="just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Char char="ü"/>
            </a:pPr>
            <a:r>
              <a:rPr lang="en-US" sz="2700" b="1" dirty="0"/>
              <a:t>A</a:t>
            </a:r>
            <a:r>
              <a:rPr lang="ru-RU" sz="2700" dirty="0"/>
              <a:t> – 16 </a:t>
            </a:r>
            <a:r>
              <a:rPr lang="ru-RU" sz="2700" dirty="0" smtClean="0"/>
              <a:t>голосов; </a:t>
            </a:r>
            <a:r>
              <a:rPr lang="en-US" sz="2700" b="1" dirty="0" smtClean="0"/>
              <a:t>B</a:t>
            </a:r>
            <a:r>
              <a:rPr lang="en-US" sz="2700" dirty="0" smtClean="0"/>
              <a:t> </a:t>
            </a:r>
            <a:r>
              <a:rPr lang="ru-RU" sz="2700" dirty="0"/>
              <a:t>– 13 </a:t>
            </a:r>
            <a:r>
              <a:rPr lang="ru-RU" sz="2700" dirty="0" smtClean="0"/>
              <a:t>голосов; </a:t>
            </a:r>
            <a:r>
              <a:rPr lang="en-US" sz="2700" b="1" dirty="0" smtClean="0"/>
              <a:t>C</a:t>
            </a:r>
            <a:r>
              <a:rPr lang="en-US" sz="2700" dirty="0" smtClean="0"/>
              <a:t> </a:t>
            </a:r>
            <a:r>
              <a:rPr lang="en-US" sz="2700" dirty="0"/>
              <a:t>– 1</a:t>
            </a:r>
            <a:r>
              <a:rPr lang="ru-RU" sz="2700" dirty="0"/>
              <a:t>1</a:t>
            </a:r>
            <a:r>
              <a:rPr lang="en-US" sz="2700" dirty="0"/>
              <a:t> </a:t>
            </a:r>
            <a:r>
              <a:rPr lang="ru-RU" sz="2700" dirty="0"/>
              <a:t>голосов.</a:t>
            </a:r>
            <a:endParaRPr lang="ru-RU" sz="2700" b="1" dirty="0"/>
          </a:p>
        </p:txBody>
      </p:sp>
      <p:sp>
        <p:nvSpPr>
          <p:cNvPr id="212995" name="Rectangle 3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12996" name="Rectangle 4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12997" name="Rectangle 5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12998" name="Rectangle 6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213035" name="Group 43"/>
          <p:cNvGraphicFramePr>
            <a:graphicFrameLocks noGrp="1"/>
          </p:cNvGraphicFramePr>
          <p:nvPr/>
        </p:nvGraphicFramePr>
        <p:xfrm>
          <a:off x="1668015" y="3602064"/>
          <a:ext cx="5784305" cy="2203200"/>
        </p:xfrm>
        <a:graphic>
          <a:graphicData uri="http://schemas.openxmlformats.org/drawingml/2006/table">
            <a:tbl>
              <a:tblPr/>
              <a:tblGrid>
                <a:gridCol w="1156861"/>
                <a:gridCol w="1156861"/>
                <a:gridCol w="1156861"/>
                <a:gridCol w="1156861"/>
                <a:gridCol w="1156861"/>
              </a:tblGrid>
              <a:tr h="468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A</a:t>
                      </a:r>
                      <a:endParaRPr kumimoji="0" lang="ru-RU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B</a:t>
                      </a:r>
                      <a:endParaRPr kumimoji="0" lang="ru-RU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B</a:t>
                      </a:r>
                      <a:endParaRPr kumimoji="0" lang="ru-RU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C</a:t>
                      </a:r>
                      <a:endParaRPr kumimoji="0" lang="ru-RU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C</a:t>
                      </a:r>
                      <a:endParaRPr kumimoji="0" lang="ru-RU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B</a:t>
                      </a:r>
                      <a:endParaRPr kumimoji="0" lang="ru-RU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C</a:t>
                      </a:r>
                      <a:endParaRPr kumimoji="0" lang="ru-RU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A</a:t>
                      </a:r>
                      <a:endParaRPr kumimoji="0" lang="ru-RU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A</a:t>
                      </a:r>
                      <a:endParaRPr kumimoji="0" lang="ru-RU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B</a:t>
                      </a:r>
                      <a:endParaRPr kumimoji="0" lang="ru-RU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C</a:t>
                      </a:r>
                      <a:endParaRPr kumimoji="0" lang="ru-RU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A</a:t>
                      </a:r>
                      <a:endParaRPr kumimoji="0" lang="ru-RU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C</a:t>
                      </a:r>
                      <a:endParaRPr kumimoji="0" lang="ru-RU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B</a:t>
                      </a:r>
                      <a:endParaRPr kumimoji="0" lang="ru-RU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A</a:t>
                      </a:r>
                      <a:endParaRPr kumimoji="0" lang="ru-RU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768127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10. </a:t>
            </a:r>
            <a:r>
              <a:rPr lang="ru-RU" sz="3500" dirty="0" smtClean="0"/>
              <a:t>Политическая экономия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 descr="Горизонтальный кирпич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40768"/>
            <a:ext cx="8686800" cy="5060032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609600" indent="-609600" algn="ctr">
              <a:buClr>
                <a:schemeClr val="tx1"/>
              </a:buClr>
              <a:buNone/>
            </a:pPr>
            <a:r>
              <a:rPr lang="ru-RU" b="1" i="1" dirty="0" smtClean="0"/>
              <a:t>Зацикливание голосования: парадокс Кондорсе</a:t>
            </a:r>
          </a:p>
          <a:p>
            <a:pPr marL="609600" indent="-609600" algn="just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ru-RU" sz="2800" dirty="0" smtClean="0"/>
              <a:t>При </a:t>
            </a:r>
            <a:r>
              <a:rPr lang="ru-RU" sz="2800" dirty="0" err="1"/>
              <a:t>попарном</a:t>
            </a:r>
            <a:r>
              <a:rPr lang="ru-RU" sz="2800" dirty="0"/>
              <a:t> соперничестве</a:t>
            </a:r>
            <a:r>
              <a:rPr lang="en-US" sz="2800" dirty="0"/>
              <a:t>:</a:t>
            </a:r>
            <a:endParaRPr lang="ru-RU" sz="2800" dirty="0"/>
          </a:p>
          <a:p>
            <a:pPr marL="609600" indent="-609600" algn="just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800" b="1" dirty="0"/>
              <a:t>A—B: </a:t>
            </a:r>
            <a:r>
              <a:rPr lang="ru-RU" sz="2800" b="1" dirty="0"/>
              <a:t>22</a:t>
            </a:r>
            <a:r>
              <a:rPr lang="en-US" sz="2800" b="1" dirty="0"/>
              <a:t>:</a:t>
            </a:r>
            <a:r>
              <a:rPr lang="ru-RU" sz="2800" b="1" dirty="0"/>
              <a:t>18</a:t>
            </a:r>
            <a:r>
              <a:rPr lang="en-US" sz="2800" dirty="0" smtClean="0"/>
              <a:t>;</a:t>
            </a:r>
            <a:r>
              <a:rPr lang="ru-RU" sz="2800" dirty="0" smtClean="0"/>
              <a:t> </a:t>
            </a:r>
            <a:r>
              <a:rPr lang="en-US" sz="2800" b="1" dirty="0" smtClean="0"/>
              <a:t>B—C</a:t>
            </a:r>
            <a:r>
              <a:rPr lang="en-US" sz="2800" b="1" dirty="0"/>
              <a:t>: </a:t>
            </a:r>
            <a:r>
              <a:rPr lang="ru-RU" sz="2800" b="1" dirty="0"/>
              <a:t>29</a:t>
            </a:r>
            <a:r>
              <a:rPr lang="en-US" sz="2800" b="1" dirty="0"/>
              <a:t>:1</a:t>
            </a:r>
            <a:r>
              <a:rPr lang="ru-RU" sz="2800" b="1" dirty="0"/>
              <a:t>1</a:t>
            </a:r>
            <a:r>
              <a:rPr lang="en-US" sz="2800" dirty="0" smtClean="0"/>
              <a:t>;</a:t>
            </a:r>
            <a:r>
              <a:rPr lang="ru-RU" sz="2800" dirty="0" smtClean="0"/>
              <a:t> </a:t>
            </a:r>
            <a:r>
              <a:rPr lang="en-US" sz="2800" b="1" dirty="0" smtClean="0"/>
              <a:t>C—A</a:t>
            </a:r>
            <a:r>
              <a:rPr lang="en-US" sz="2800" b="1" dirty="0"/>
              <a:t>: </a:t>
            </a:r>
            <a:r>
              <a:rPr lang="ru-RU" sz="2800" b="1" dirty="0"/>
              <a:t>21</a:t>
            </a:r>
            <a:r>
              <a:rPr lang="en-US" sz="2800" b="1" dirty="0"/>
              <a:t>:</a:t>
            </a:r>
            <a:r>
              <a:rPr lang="ru-RU" sz="2800" b="1" dirty="0"/>
              <a:t>19</a:t>
            </a:r>
            <a:r>
              <a:rPr lang="en-US" sz="2800" b="1" dirty="0" smtClean="0"/>
              <a:t>.</a:t>
            </a:r>
            <a:endParaRPr lang="ru-RU" sz="2800" b="1" dirty="0"/>
          </a:p>
        </p:txBody>
      </p:sp>
      <p:sp>
        <p:nvSpPr>
          <p:cNvPr id="214019" name="Rectangle 3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14020" name="Rectangle 4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14021" name="Rectangle 5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14022" name="Rectangle 6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214542" name="Group 526"/>
          <p:cNvGraphicFramePr>
            <a:graphicFrameLocks noGrp="1"/>
          </p:cNvGraphicFramePr>
          <p:nvPr/>
        </p:nvGraphicFramePr>
        <p:xfrm>
          <a:off x="304800" y="3284984"/>
          <a:ext cx="8534400" cy="3384376"/>
        </p:xfrm>
        <a:graphic>
          <a:graphicData uri="http://schemas.openxmlformats.org/drawingml/2006/table">
            <a:tbl>
              <a:tblPr/>
              <a:tblGrid>
                <a:gridCol w="2673350"/>
                <a:gridCol w="450850"/>
                <a:gridCol w="1352550"/>
                <a:gridCol w="1352550"/>
                <a:gridCol w="1352550"/>
                <a:gridCol w="1352550"/>
              </a:tblGrid>
              <a:tr h="660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Варианты решения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35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Избиратели</a:t>
                      </a: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30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&gt;</a:t>
                      </a:r>
                      <a:endParaRPr kumimoji="0" lang="ru-RU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&gt;</a:t>
                      </a:r>
                      <a:endParaRPr kumimoji="0" lang="ru-RU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&lt;</a:t>
                      </a:r>
                      <a:endParaRPr kumimoji="0" lang="ru-RU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30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&gt;</a:t>
                      </a:r>
                      <a:endParaRPr kumimoji="0" lang="ru-RU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&lt;</a:t>
                      </a:r>
                      <a:endParaRPr kumimoji="0" lang="ru-RU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&gt;</a:t>
                      </a:r>
                      <a:endParaRPr kumimoji="0" lang="ru-RU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30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&lt;</a:t>
                      </a:r>
                      <a:endParaRPr kumimoji="0" lang="ru-RU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&gt;</a:t>
                      </a:r>
                      <a:endParaRPr kumimoji="0" lang="ru-RU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&gt;</a:t>
                      </a:r>
                      <a:endParaRPr kumimoji="0" lang="ru-RU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30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Сообщество</a:t>
                      </a: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&gt;</a:t>
                      </a:r>
                      <a:endParaRPr kumimoji="0" lang="ru-RU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&gt;</a:t>
                      </a:r>
                      <a:endParaRPr kumimoji="0" lang="ru-RU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&gt;</a:t>
                      </a:r>
                      <a:endParaRPr kumimoji="0" lang="ru-RU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768127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10. </a:t>
            </a:r>
            <a:r>
              <a:rPr lang="ru-RU" sz="3500" dirty="0" smtClean="0"/>
              <a:t>Политическая экономия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 descr="Горизонтальный кирпич"/>
          <p:cNvSpPr>
            <a:spLocks noGrp="1" noChangeArrowheads="1"/>
          </p:cNvSpPr>
          <p:nvPr>
            <p:ph type="body" idx="1"/>
          </p:nvPr>
        </p:nvSpPr>
        <p:spPr>
          <a:xfrm>
            <a:off x="228600" y="1412776"/>
            <a:ext cx="8686800" cy="5445224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609600" indent="-609600" algn="ctr">
              <a:lnSpc>
                <a:spcPct val="80000"/>
              </a:lnSpc>
              <a:buClr>
                <a:schemeClr val="tx1"/>
              </a:buClr>
              <a:buSzTx/>
              <a:buNone/>
            </a:pPr>
            <a:r>
              <a:rPr lang="ru-RU" b="1" i="1" dirty="0" smtClean="0"/>
              <a:t>Манипулирование повесткой дня</a:t>
            </a:r>
            <a:endParaRPr lang="en-US" b="1" i="1" dirty="0" smtClean="0"/>
          </a:p>
          <a:p>
            <a:pPr marL="609600" indent="-609600" algn="ctr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endParaRPr lang="en-US" sz="2400" i="1" dirty="0">
              <a:latin typeface="Times New Roman" pitchFamily="18" charset="0"/>
            </a:endParaRPr>
          </a:p>
          <a:p>
            <a:pPr marL="609600" indent="-609600" algn="ctr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endParaRPr lang="en-US" sz="2400" i="1" dirty="0">
              <a:latin typeface="Times New Roman" pitchFamily="18" charset="0"/>
            </a:endParaRPr>
          </a:p>
          <a:p>
            <a:pPr marL="609600" indent="-609600" algn="ctr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endParaRPr lang="en-US" sz="1800" i="1" dirty="0">
              <a:latin typeface="Times New Roman" pitchFamily="18" charset="0"/>
            </a:endParaRPr>
          </a:p>
          <a:p>
            <a:pPr marL="609600" indent="-609600" algn="ctr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endParaRPr lang="en-US" sz="1800" i="1" dirty="0">
              <a:latin typeface="Times New Roman" pitchFamily="18" charset="0"/>
            </a:endParaRPr>
          </a:p>
          <a:p>
            <a:pPr marL="609600" indent="-609600" algn="ctr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endParaRPr lang="en-US" sz="1800" i="1" dirty="0">
              <a:latin typeface="Times New Roman" pitchFamily="18" charset="0"/>
            </a:endParaRPr>
          </a:p>
          <a:p>
            <a:pPr marL="609600" indent="-609600" algn="ctr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endParaRPr lang="en-US" sz="1800" i="1" dirty="0">
              <a:latin typeface="Times New Roman" pitchFamily="18" charset="0"/>
            </a:endParaRPr>
          </a:p>
          <a:p>
            <a:pPr marL="609600" indent="-609600" algn="ctr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endParaRPr lang="en-US" sz="1800" i="1" dirty="0">
              <a:latin typeface="Times New Roman" pitchFamily="18" charset="0"/>
            </a:endParaRPr>
          </a:p>
          <a:p>
            <a:pPr marL="609600" indent="-609600" algn="ctr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endParaRPr lang="en-US" sz="1800" i="1" dirty="0">
              <a:latin typeface="Times New Roman" pitchFamily="18" charset="0"/>
            </a:endParaRPr>
          </a:p>
          <a:p>
            <a:pPr marL="609600" indent="-609600" algn="ctr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endParaRPr lang="en-US" sz="1800" i="1" dirty="0">
              <a:latin typeface="Times New Roman" pitchFamily="18" charset="0"/>
            </a:endParaRPr>
          </a:p>
          <a:p>
            <a:pPr marL="609600" indent="-609600" algn="ctr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endParaRPr lang="en-US" sz="1800" i="1" dirty="0">
              <a:latin typeface="Times New Roman" pitchFamily="18" charset="0"/>
            </a:endParaRPr>
          </a:p>
          <a:p>
            <a:pPr marL="609600" indent="-609600" algn="ctr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endParaRPr lang="en-US" sz="1800" i="1" dirty="0">
              <a:latin typeface="Times New Roman" pitchFamily="18" charset="0"/>
            </a:endParaRPr>
          </a:p>
          <a:p>
            <a:pPr marL="609600" indent="-609600" algn="ctr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endParaRPr lang="en-US" sz="1800" i="1" dirty="0">
              <a:latin typeface="Times New Roman" pitchFamily="18" charset="0"/>
            </a:endParaRPr>
          </a:p>
          <a:p>
            <a:pPr marL="609600" indent="-609600" algn="ctr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endParaRPr lang="en-US" sz="1800" i="1" dirty="0">
              <a:latin typeface="Times New Roman" pitchFamily="18" charset="0"/>
            </a:endParaRPr>
          </a:p>
          <a:p>
            <a:pPr marL="609600" indent="-609600" algn="ctr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endParaRPr lang="en-US" sz="1800" i="1" dirty="0">
              <a:latin typeface="Times New Roman" pitchFamily="18" charset="0"/>
            </a:endParaRPr>
          </a:p>
          <a:p>
            <a:pPr marL="609600" indent="-609600" algn="ctr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endParaRPr lang="en-US" sz="1800" i="1" dirty="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en-US" sz="2200" dirty="0" err="1">
                <a:latin typeface="Arial Narrow" pitchFamily="34" charset="0"/>
                <a:hlinkClick r:id="rId2"/>
              </a:rPr>
              <a:t>McKelvey</a:t>
            </a:r>
            <a:r>
              <a:rPr lang="en-US" sz="2200" dirty="0">
                <a:latin typeface="Arial Narrow" pitchFamily="34" charset="0"/>
                <a:hlinkClick r:id="rId2"/>
              </a:rPr>
              <a:t>, Richard D. (</a:t>
            </a:r>
            <a:r>
              <a:rPr lang="en-US" sz="2200" b="1" dirty="0">
                <a:latin typeface="Arial Narrow" pitchFamily="34" charset="0"/>
                <a:hlinkClick r:id="rId2"/>
              </a:rPr>
              <a:t>1976</a:t>
            </a:r>
            <a:r>
              <a:rPr lang="en-US" sz="2200" dirty="0">
                <a:latin typeface="Arial Narrow" pitchFamily="34" charset="0"/>
                <a:hlinkClick r:id="rId2"/>
              </a:rPr>
              <a:t>), ‘</a:t>
            </a:r>
            <a:r>
              <a:rPr lang="en-US" sz="2200" dirty="0" err="1">
                <a:latin typeface="Arial Narrow" pitchFamily="34" charset="0"/>
                <a:hlinkClick r:id="rId2"/>
              </a:rPr>
              <a:t>Intransitivities</a:t>
            </a:r>
            <a:r>
              <a:rPr lang="en-US" sz="2200" dirty="0">
                <a:latin typeface="Arial Narrow" pitchFamily="34" charset="0"/>
                <a:hlinkClick r:id="rId2"/>
              </a:rPr>
              <a:t> in Multidimensional Voting Models and Some Implications for Agenda Control’, </a:t>
            </a:r>
            <a:r>
              <a:rPr lang="en-US" sz="2200" b="1" dirty="0">
                <a:latin typeface="Arial Narrow" pitchFamily="34" charset="0"/>
                <a:hlinkClick r:id="rId2"/>
              </a:rPr>
              <a:t>12(3)</a:t>
            </a:r>
            <a:r>
              <a:rPr lang="en-US" sz="2200" dirty="0">
                <a:latin typeface="Arial Narrow" pitchFamily="34" charset="0"/>
                <a:hlinkClick r:id="rId2"/>
              </a:rPr>
              <a:t> </a:t>
            </a:r>
            <a:r>
              <a:rPr lang="en-US" sz="2200" i="1" dirty="0">
                <a:latin typeface="Arial Narrow" pitchFamily="34" charset="0"/>
                <a:hlinkClick r:id="rId2"/>
              </a:rPr>
              <a:t>Journal of Economic Theory</a:t>
            </a:r>
            <a:r>
              <a:rPr lang="en-US" sz="2200" dirty="0">
                <a:latin typeface="Arial Narrow" pitchFamily="34" charset="0"/>
                <a:hlinkClick r:id="rId2"/>
              </a:rPr>
              <a:t>, 472-482</a:t>
            </a:r>
            <a:r>
              <a:rPr lang="en-US" sz="2200" dirty="0">
                <a:latin typeface="Arial Narrow" pitchFamily="34" charset="0"/>
              </a:rPr>
              <a:t>.</a:t>
            </a:r>
            <a:endParaRPr lang="ru-RU" sz="2200" dirty="0">
              <a:latin typeface="Arial Narrow" pitchFamily="34" charset="0"/>
            </a:endParaRPr>
          </a:p>
        </p:txBody>
      </p:sp>
      <p:sp>
        <p:nvSpPr>
          <p:cNvPr id="305187" name="Line 35"/>
          <p:cNvSpPr>
            <a:spLocks noChangeShapeType="1"/>
          </p:cNvSpPr>
          <p:nvPr/>
        </p:nvSpPr>
        <p:spPr bwMode="auto">
          <a:xfrm flipH="1">
            <a:off x="3657600" y="3200400"/>
            <a:ext cx="76200" cy="1295400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305188" name="Line 36"/>
          <p:cNvSpPr>
            <a:spLocks noChangeShapeType="1"/>
          </p:cNvSpPr>
          <p:nvPr/>
        </p:nvSpPr>
        <p:spPr bwMode="auto">
          <a:xfrm flipV="1">
            <a:off x="3657600" y="3429000"/>
            <a:ext cx="1828800" cy="1066800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305194" name="Line 42"/>
          <p:cNvSpPr>
            <a:spLocks noChangeShapeType="1"/>
          </p:cNvSpPr>
          <p:nvPr/>
        </p:nvSpPr>
        <p:spPr bwMode="auto">
          <a:xfrm flipH="1" flipV="1">
            <a:off x="1979712" y="2204864"/>
            <a:ext cx="3582888" cy="1147936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305156" name="Arc 4"/>
          <p:cNvSpPr>
            <a:spLocks/>
          </p:cNvSpPr>
          <p:nvPr/>
        </p:nvSpPr>
        <p:spPr bwMode="auto">
          <a:xfrm>
            <a:off x="3124200" y="2971800"/>
            <a:ext cx="762000" cy="2482850"/>
          </a:xfrm>
          <a:custGeom>
            <a:avLst/>
            <a:gdLst>
              <a:gd name="G0" fmla="+- 0 0 0"/>
              <a:gd name="G1" fmla="+- 18042 0 0"/>
              <a:gd name="G2" fmla="+- 21600 0 0"/>
              <a:gd name="T0" fmla="*/ 11876 w 21600"/>
              <a:gd name="T1" fmla="*/ 0 h 39081"/>
              <a:gd name="T2" fmla="*/ 4890 w 21600"/>
              <a:gd name="T3" fmla="*/ 39081 h 39081"/>
              <a:gd name="T4" fmla="*/ 0 w 21600"/>
              <a:gd name="T5" fmla="*/ 18042 h 390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9081" fill="none" extrusionOk="0">
                <a:moveTo>
                  <a:pt x="11876" y="-1"/>
                </a:moveTo>
                <a:cubicBezTo>
                  <a:pt x="17945" y="3995"/>
                  <a:pt x="21600" y="10775"/>
                  <a:pt x="21600" y="18042"/>
                </a:cubicBezTo>
                <a:cubicBezTo>
                  <a:pt x="21600" y="28087"/>
                  <a:pt x="14674" y="36806"/>
                  <a:pt x="4890" y="39081"/>
                </a:cubicBezTo>
              </a:path>
              <a:path w="21600" h="39081" stroke="0" extrusionOk="0">
                <a:moveTo>
                  <a:pt x="11876" y="-1"/>
                </a:moveTo>
                <a:cubicBezTo>
                  <a:pt x="17945" y="3995"/>
                  <a:pt x="21600" y="10775"/>
                  <a:pt x="21600" y="18042"/>
                </a:cubicBezTo>
                <a:cubicBezTo>
                  <a:pt x="21600" y="28087"/>
                  <a:pt x="14674" y="36806"/>
                  <a:pt x="4890" y="39081"/>
                </a:cubicBezTo>
                <a:lnTo>
                  <a:pt x="0" y="18042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none" w="lg" len="lg"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305157" name="Arc 5"/>
          <p:cNvSpPr>
            <a:spLocks/>
          </p:cNvSpPr>
          <p:nvPr/>
        </p:nvSpPr>
        <p:spPr bwMode="auto">
          <a:xfrm rot="11384809" flipH="1">
            <a:off x="3603625" y="2590800"/>
            <a:ext cx="2578100" cy="2224088"/>
          </a:xfrm>
          <a:custGeom>
            <a:avLst/>
            <a:gdLst>
              <a:gd name="G0" fmla="+- 7277 0 0"/>
              <a:gd name="G1" fmla="+- 21600 0 0"/>
              <a:gd name="G2" fmla="+- 21600 0 0"/>
              <a:gd name="T0" fmla="*/ 0 w 28877"/>
              <a:gd name="T1" fmla="*/ 1263 h 22604"/>
              <a:gd name="T2" fmla="*/ 28854 w 28877"/>
              <a:gd name="T3" fmla="*/ 22604 h 22604"/>
              <a:gd name="T4" fmla="*/ 7277 w 28877"/>
              <a:gd name="T5" fmla="*/ 21600 h 2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77" h="22604" fill="none" extrusionOk="0">
                <a:moveTo>
                  <a:pt x="-1" y="1262"/>
                </a:moveTo>
                <a:cubicBezTo>
                  <a:pt x="2335" y="427"/>
                  <a:pt x="4796" y="-1"/>
                  <a:pt x="7277" y="0"/>
                </a:cubicBezTo>
                <a:cubicBezTo>
                  <a:pt x="19206" y="0"/>
                  <a:pt x="28877" y="9670"/>
                  <a:pt x="28877" y="21600"/>
                </a:cubicBezTo>
                <a:cubicBezTo>
                  <a:pt x="28877" y="21934"/>
                  <a:pt x="28869" y="22269"/>
                  <a:pt x="28853" y="22603"/>
                </a:cubicBezTo>
              </a:path>
              <a:path w="28877" h="22604" stroke="0" extrusionOk="0">
                <a:moveTo>
                  <a:pt x="-1" y="1262"/>
                </a:moveTo>
                <a:cubicBezTo>
                  <a:pt x="2335" y="427"/>
                  <a:pt x="4796" y="-1"/>
                  <a:pt x="7277" y="0"/>
                </a:cubicBezTo>
                <a:cubicBezTo>
                  <a:pt x="19206" y="0"/>
                  <a:pt x="28877" y="9670"/>
                  <a:pt x="28877" y="21600"/>
                </a:cubicBezTo>
                <a:cubicBezTo>
                  <a:pt x="28877" y="21934"/>
                  <a:pt x="28869" y="22269"/>
                  <a:pt x="28853" y="22603"/>
                </a:cubicBezTo>
                <a:lnTo>
                  <a:pt x="7277" y="21600"/>
                </a:lnTo>
                <a:close/>
              </a:path>
            </a:pathLst>
          </a:custGeom>
          <a:noFill/>
          <a:ln w="57150">
            <a:solidFill>
              <a:schemeClr val="tx2"/>
            </a:solidFill>
            <a:round/>
            <a:headEnd/>
            <a:tailEnd type="none" w="lg" len="lg"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305158" name="Rectangle 6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05159" name="Rectangle 7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05160" name="Line 8"/>
          <p:cNvSpPr>
            <a:spLocks noChangeShapeType="1"/>
          </p:cNvSpPr>
          <p:nvPr/>
        </p:nvSpPr>
        <p:spPr bwMode="auto">
          <a:xfrm flipH="1" flipV="1">
            <a:off x="827584" y="1628800"/>
            <a:ext cx="10616" cy="4010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305161" name="Text Box 9"/>
          <p:cNvSpPr txBox="1">
            <a:spLocks noChangeArrowheads="1"/>
          </p:cNvSpPr>
          <p:nvPr/>
        </p:nvSpPr>
        <p:spPr bwMode="auto">
          <a:xfrm>
            <a:off x="504825" y="5334000"/>
            <a:ext cx="333375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0"/>
              <a:t>0</a:t>
            </a:r>
            <a:endParaRPr lang="ru-RU" b="0"/>
          </a:p>
        </p:txBody>
      </p:sp>
      <p:sp>
        <p:nvSpPr>
          <p:cNvPr id="305162" name="Text Box 10"/>
          <p:cNvSpPr txBox="1">
            <a:spLocks noChangeArrowheads="1"/>
          </p:cNvSpPr>
          <p:nvPr/>
        </p:nvSpPr>
        <p:spPr bwMode="auto">
          <a:xfrm>
            <a:off x="8488363" y="5257800"/>
            <a:ext cx="503237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b="0"/>
              <a:t>x</a:t>
            </a:r>
            <a:r>
              <a:rPr lang="ru-RU" b="0" baseline="-25000"/>
              <a:t>1</a:t>
            </a:r>
            <a:endParaRPr lang="ru-RU" b="0"/>
          </a:p>
        </p:txBody>
      </p:sp>
      <p:sp>
        <p:nvSpPr>
          <p:cNvPr id="305163" name="Text Box 11"/>
          <p:cNvSpPr txBox="1">
            <a:spLocks noChangeArrowheads="1"/>
          </p:cNvSpPr>
          <p:nvPr/>
        </p:nvSpPr>
        <p:spPr bwMode="auto">
          <a:xfrm>
            <a:off x="395536" y="1268760"/>
            <a:ext cx="434975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0" dirty="0"/>
              <a:t>x</a:t>
            </a:r>
            <a:r>
              <a:rPr lang="en-US" b="0" baseline="-25000" dirty="0"/>
              <a:t>2</a:t>
            </a:r>
            <a:endParaRPr lang="ru-RU" b="0" dirty="0"/>
          </a:p>
        </p:txBody>
      </p:sp>
      <p:sp>
        <p:nvSpPr>
          <p:cNvPr id="305164" name="Text Box 12"/>
          <p:cNvSpPr txBox="1">
            <a:spLocks noChangeArrowheads="1"/>
          </p:cNvSpPr>
          <p:nvPr/>
        </p:nvSpPr>
        <p:spPr bwMode="auto">
          <a:xfrm>
            <a:off x="5551488" y="3124200"/>
            <a:ext cx="468312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0"/>
              <a:t>Z’</a:t>
            </a:r>
            <a:endParaRPr lang="ru-RU" b="0"/>
          </a:p>
        </p:txBody>
      </p:sp>
      <p:sp>
        <p:nvSpPr>
          <p:cNvPr id="305166" name="Line 14"/>
          <p:cNvSpPr>
            <a:spLocks noChangeShapeType="1"/>
          </p:cNvSpPr>
          <p:nvPr/>
        </p:nvSpPr>
        <p:spPr bwMode="auto">
          <a:xfrm>
            <a:off x="838200" y="5638800"/>
            <a:ext cx="777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305167" name="Text Box 15"/>
          <p:cNvSpPr txBox="1">
            <a:spLocks noChangeArrowheads="1"/>
          </p:cNvSpPr>
          <p:nvPr/>
        </p:nvSpPr>
        <p:spPr bwMode="auto">
          <a:xfrm>
            <a:off x="1143000" y="1752600"/>
            <a:ext cx="536575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0"/>
              <a:t>U</a:t>
            </a:r>
            <a:r>
              <a:rPr lang="en-US" b="0" baseline="-25000"/>
              <a:t>B</a:t>
            </a:r>
            <a:endParaRPr lang="ru-RU" b="0"/>
          </a:p>
        </p:txBody>
      </p:sp>
      <p:sp>
        <p:nvSpPr>
          <p:cNvPr id="305168" name="Text Box 16"/>
          <p:cNvSpPr txBox="1">
            <a:spLocks noChangeArrowheads="1"/>
          </p:cNvSpPr>
          <p:nvPr/>
        </p:nvSpPr>
        <p:spPr bwMode="auto">
          <a:xfrm>
            <a:off x="6172200" y="2438400"/>
            <a:ext cx="547688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0"/>
              <a:t>U</a:t>
            </a:r>
            <a:r>
              <a:rPr lang="en-US" b="0" baseline="-25000"/>
              <a:t>A</a:t>
            </a:r>
            <a:endParaRPr lang="ru-RU" b="0"/>
          </a:p>
        </p:txBody>
      </p:sp>
      <p:sp>
        <p:nvSpPr>
          <p:cNvPr id="305169" name="Text Box 17"/>
          <p:cNvSpPr txBox="1">
            <a:spLocks noChangeArrowheads="1"/>
          </p:cNvSpPr>
          <p:nvPr/>
        </p:nvSpPr>
        <p:spPr bwMode="auto">
          <a:xfrm>
            <a:off x="3352800" y="4495800"/>
            <a:ext cx="366713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0"/>
              <a:t>Z</a:t>
            </a:r>
            <a:endParaRPr lang="ru-RU" b="0"/>
          </a:p>
        </p:txBody>
      </p:sp>
      <p:sp>
        <p:nvSpPr>
          <p:cNvPr id="305174" name="Oval 22"/>
          <p:cNvSpPr>
            <a:spLocks noChangeArrowheads="1"/>
          </p:cNvSpPr>
          <p:nvPr/>
        </p:nvSpPr>
        <p:spPr bwMode="auto">
          <a:xfrm>
            <a:off x="3779912" y="1988840"/>
            <a:ext cx="107950" cy="107950"/>
          </a:xfrm>
          <a:prstGeom prst="ellipse">
            <a:avLst/>
          </a:prstGeom>
          <a:solidFill>
            <a:srgbClr val="993300"/>
          </a:solidFill>
          <a:ln w="19050">
            <a:solidFill>
              <a:srgbClr val="993300"/>
            </a:solidFill>
            <a:round/>
            <a:headEnd/>
            <a:tailEnd type="none" w="lg" len="lg"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305175" name="Oval 23"/>
          <p:cNvSpPr>
            <a:spLocks noChangeArrowheads="1"/>
          </p:cNvSpPr>
          <p:nvPr/>
        </p:nvSpPr>
        <p:spPr bwMode="auto">
          <a:xfrm>
            <a:off x="5105400" y="4038600"/>
            <a:ext cx="107950" cy="107950"/>
          </a:xfrm>
          <a:prstGeom prst="ellipse">
            <a:avLst/>
          </a:prstGeom>
          <a:solidFill>
            <a:srgbClr val="00FFFF"/>
          </a:solidFill>
          <a:ln w="19050">
            <a:solidFill>
              <a:srgbClr val="00FFFF"/>
            </a:solidFill>
            <a:round/>
            <a:headEnd/>
            <a:tailEnd type="none" w="lg" len="lg"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305177" name="Text Box 25"/>
          <p:cNvSpPr txBox="1">
            <a:spLocks noChangeArrowheads="1"/>
          </p:cNvSpPr>
          <p:nvPr/>
        </p:nvSpPr>
        <p:spPr bwMode="auto">
          <a:xfrm>
            <a:off x="4797425" y="4038600"/>
            <a:ext cx="384175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0"/>
              <a:t>C</a:t>
            </a:r>
            <a:endParaRPr lang="ru-RU" b="0"/>
          </a:p>
        </p:txBody>
      </p:sp>
      <p:sp>
        <p:nvSpPr>
          <p:cNvPr id="305178" name="Text Box 26"/>
          <p:cNvSpPr txBox="1">
            <a:spLocks noChangeArrowheads="1"/>
          </p:cNvSpPr>
          <p:nvPr/>
        </p:nvSpPr>
        <p:spPr bwMode="auto">
          <a:xfrm>
            <a:off x="2209800" y="4038600"/>
            <a:ext cx="384175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0"/>
              <a:t>B</a:t>
            </a:r>
            <a:endParaRPr lang="ru-RU" b="0"/>
          </a:p>
        </p:txBody>
      </p:sp>
      <p:sp>
        <p:nvSpPr>
          <p:cNvPr id="305179" name="Text Box 27"/>
          <p:cNvSpPr txBox="1">
            <a:spLocks noChangeArrowheads="1"/>
          </p:cNvSpPr>
          <p:nvPr/>
        </p:nvSpPr>
        <p:spPr bwMode="auto">
          <a:xfrm>
            <a:off x="3851920" y="1844824"/>
            <a:ext cx="401638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0"/>
              <a:t>A</a:t>
            </a:r>
            <a:endParaRPr lang="ru-RU" b="0"/>
          </a:p>
        </p:txBody>
      </p:sp>
      <p:sp>
        <p:nvSpPr>
          <p:cNvPr id="305183" name="Arc 31"/>
          <p:cNvSpPr>
            <a:spLocks/>
          </p:cNvSpPr>
          <p:nvPr/>
        </p:nvSpPr>
        <p:spPr bwMode="auto">
          <a:xfrm rot="683786" flipH="1">
            <a:off x="3352800" y="2895600"/>
            <a:ext cx="808038" cy="2482850"/>
          </a:xfrm>
          <a:custGeom>
            <a:avLst/>
            <a:gdLst>
              <a:gd name="G0" fmla="+- 0 0 0"/>
              <a:gd name="G1" fmla="+- 18042 0 0"/>
              <a:gd name="G2" fmla="+- 21600 0 0"/>
              <a:gd name="T0" fmla="*/ 11876 w 21600"/>
              <a:gd name="T1" fmla="*/ 0 h 39081"/>
              <a:gd name="T2" fmla="*/ 4890 w 21600"/>
              <a:gd name="T3" fmla="*/ 39081 h 39081"/>
              <a:gd name="T4" fmla="*/ 0 w 21600"/>
              <a:gd name="T5" fmla="*/ 18042 h 390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9081" fill="none" extrusionOk="0">
                <a:moveTo>
                  <a:pt x="11876" y="-1"/>
                </a:moveTo>
                <a:cubicBezTo>
                  <a:pt x="17945" y="3995"/>
                  <a:pt x="21600" y="10775"/>
                  <a:pt x="21600" y="18042"/>
                </a:cubicBezTo>
                <a:cubicBezTo>
                  <a:pt x="21600" y="28087"/>
                  <a:pt x="14674" y="36806"/>
                  <a:pt x="4890" y="39081"/>
                </a:cubicBezTo>
              </a:path>
              <a:path w="21600" h="39081" stroke="0" extrusionOk="0">
                <a:moveTo>
                  <a:pt x="11876" y="-1"/>
                </a:moveTo>
                <a:cubicBezTo>
                  <a:pt x="17945" y="3995"/>
                  <a:pt x="21600" y="10775"/>
                  <a:pt x="21600" y="18042"/>
                </a:cubicBezTo>
                <a:cubicBezTo>
                  <a:pt x="21600" y="28087"/>
                  <a:pt x="14674" y="36806"/>
                  <a:pt x="4890" y="39081"/>
                </a:cubicBezTo>
                <a:lnTo>
                  <a:pt x="0" y="18042"/>
                </a:lnTo>
                <a:close/>
              </a:path>
            </a:pathLst>
          </a:custGeom>
          <a:noFill/>
          <a:ln w="57150">
            <a:solidFill>
              <a:srgbClr val="008000"/>
            </a:solidFill>
            <a:round/>
            <a:headEnd/>
            <a:tailEnd type="none" w="lg" len="lg"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305176" name="Oval 24"/>
          <p:cNvSpPr>
            <a:spLocks noChangeArrowheads="1"/>
          </p:cNvSpPr>
          <p:nvPr/>
        </p:nvSpPr>
        <p:spPr bwMode="auto">
          <a:xfrm>
            <a:off x="3657600" y="3124200"/>
            <a:ext cx="107950" cy="107950"/>
          </a:xfrm>
          <a:prstGeom prst="ellipse">
            <a:avLst/>
          </a:prstGeom>
          <a:solidFill>
            <a:srgbClr val="FF3399"/>
          </a:solidFill>
          <a:ln w="19050">
            <a:solidFill>
              <a:srgbClr val="FF3399"/>
            </a:solidFill>
            <a:round/>
            <a:headEnd/>
            <a:tailEnd type="none" w="lg" len="lg"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305184" name="Text Box 32"/>
          <p:cNvSpPr txBox="1">
            <a:spLocks noChangeArrowheads="1"/>
          </p:cNvSpPr>
          <p:nvPr/>
        </p:nvSpPr>
        <p:spPr bwMode="auto">
          <a:xfrm>
            <a:off x="3657600" y="5181600"/>
            <a:ext cx="536575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0"/>
              <a:t>U</a:t>
            </a:r>
            <a:r>
              <a:rPr lang="ru-RU" b="0" baseline="-25000"/>
              <a:t>С</a:t>
            </a:r>
            <a:endParaRPr lang="ru-RU" b="0"/>
          </a:p>
        </p:txBody>
      </p:sp>
      <p:sp>
        <p:nvSpPr>
          <p:cNvPr id="305185" name="Text Box 33"/>
          <p:cNvSpPr txBox="1">
            <a:spLocks noChangeArrowheads="1"/>
          </p:cNvSpPr>
          <p:nvPr/>
        </p:nvSpPr>
        <p:spPr bwMode="auto">
          <a:xfrm>
            <a:off x="2819400" y="5105400"/>
            <a:ext cx="536575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0"/>
              <a:t>U</a:t>
            </a:r>
            <a:r>
              <a:rPr lang="en-US" b="0" baseline="-25000"/>
              <a:t>B</a:t>
            </a:r>
            <a:endParaRPr lang="ru-RU" b="0"/>
          </a:p>
        </p:txBody>
      </p:sp>
      <p:sp>
        <p:nvSpPr>
          <p:cNvPr id="305186" name="Arc 34"/>
          <p:cNvSpPr>
            <a:spLocks/>
          </p:cNvSpPr>
          <p:nvPr/>
        </p:nvSpPr>
        <p:spPr bwMode="auto">
          <a:xfrm rot="683786" flipH="1">
            <a:off x="3662363" y="2819400"/>
            <a:ext cx="2690812" cy="2187575"/>
          </a:xfrm>
          <a:custGeom>
            <a:avLst/>
            <a:gdLst>
              <a:gd name="G0" fmla="+- 9445 0 0"/>
              <a:gd name="G1" fmla="+- 21600 0 0"/>
              <a:gd name="G2" fmla="+- 21600 0 0"/>
              <a:gd name="T0" fmla="*/ 0 w 31045"/>
              <a:gd name="T1" fmla="*/ 2174 h 31869"/>
              <a:gd name="T2" fmla="*/ 28448 w 31045"/>
              <a:gd name="T3" fmla="*/ 31869 h 31869"/>
              <a:gd name="T4" fmla="*/ 9445 w 31045"/>
              <a:gd name="T5" fmla="*/ 21600 h 31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045" h="31869" fill="none" extrusionOk="0">
                <a:moveTo>
                  <a:pt x="0" y="2174"/>
                </a:moveTo>
                <a:cubicBezTo>
                  <a:pt x="2943" y="743"/>
                  <a:pt x="6172" y="-1"/>
                  <a:pt x="9445" y="0"/>
                </a:cubicBezTo>
                <a:cubicBezTo>
                  <a:pt x="21374" y="0"/>
                  <a:pt x="31045" y="9670"/>
                  <a:pt x="31045" y="21600"/>
                </a:cubicBezTo>
                <a:cubicBezTo>
                  <a:pt x="31045" y="25185"/>
                  <a:pt x="30152" y="28714"/>
                  <a:pt x="28447" y="31868"/>
                </a:cubicBezTo>
              </a:path>
              <a:path w="31045" h="31869" stroke="0" extrusionOk="0">
                <a:moveTo>
                  <a:pt x="0" y="2174"/>
                </a:moveTo>
                <a:cubicBezTo>
                  <a:pt x="2943" y="743"/>
                  <a:pt x="6172" y="-1"/>
                  <a:pt x="9445" y="0"/>
                </a:cubicBezTo>
                <a:cubicBezTo>
                  <a:pt x="21374" y="0"/>
                  <a:pt x="31045" y="9670"/>
                  <a:pt x="31045" y="21600"/>
                </a:cubicBezTo>
                <a:cubicBezTo>
                  <a:pt x="31045" y="25185"/>
                  <a:pt x="30152" y="28714"/>
                  <a:pt x="28447" y="31868"/>
                </a:cubicBezTo>
                <a:lnTo>
                  <a:pt x="9445" y="21600"/>
                </a:lnTo>
                <a:close/>
              </a:path>
            </a:pathLst>
          </a:custGeom>
          <a:noFill/>
          <a:ln w="57150">
            <a:solidFill>
              <a:srgbClr val="008000"/>
            </a:solidFill>
            <a:round/>
            <a:headEnd/>
            <a:tailEnd type="none" w="lg" len="lg"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305172" name="Oval 20"/>
          <p:cNvSpPr>
            <a:spLocks noChangeArrowheads="1"/>
          </p:cNvSpPr>
          <p:nvPr/>
        </p:nvSpPr>
        <p:spPr bwMode="auto">
          <a:xfrm>
            <a:off x="3581400" y="4495800"/>
            <a:ext cx="107950" cy="107950"/>
          </a:xfrm>
          <a:prstGeom prst="ellipse">
            <a:avLst/>
          </a:prstGeom>
          <a:solidFill>
            <a:srgbClr val="808080"/>
          </a:solidFill>
          <a:ln w="19050">
            <a:solidFill>
              <a:schemeClr val="folHlink"/>
            </a:solidFill>
            <a:round/>
            <a:headEnd/>
            <a:tailEnd type="none" w="lg" len="lg"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305173" name="Oval 21"/>
          <p:cNvSpPr>
            <a:spLocks noChangeArrowheads="1"/>
          </p:cNvSpPr>
          <p:nvPr/>
        </p:nvSpPr>
        <p:spPr bwMode="auto">
          <a:xfrm>
            <a:off x="5486400" y="3352800"/>
            <a:ext cx="107950" cy="107950"/>
          </a:xfrm>
          <a:prstGeom prst="ellipse">
            <a:avLst/>
          </a:prstGeom>
          <a:solidFill>
            <a:srgbClr val="008000"/>
          </a:solidFill>
          <a:ln w="19050">
            <a:solidFill>
              <a:srgbClr val="008000"/>
            </a:solidFill>
            <a:round/>
            <a:headEnd/>
            <a:tailEnd type="none" w="lg" len="lg"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305189" name="Text Box 37"/>
          <p:cNvSpPr txBox="1">
            <a:spLocks noChangeArrowheads="1"/>
          </p:cNvSpPr>
          <p:nvPr/>
        </p:nvSpPr>
        <p:spPr bwMode="auto">
          <a:xfrm>
            <a:off x="6473825" y="3048000"/>
            <a:ext cx="536575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0"/>
              <a:t>U</a:t>
            </a:r>
            <a:r>
              <a:rPr lang="ru-RU" b="0" baseline="-25000"/>
              <a:t>С</a:t>
            </a:r>
            <a:endParaRPr lang="ru-RU" b="0"/>
          </a:p>
        </p:txBody>
      </p:sp>
      <p:sp>
        <p:nvSpPr>
          <p:cNvPr id="305190" name="Arc 38"/>
          <p:cNvSpPr>
            <a:spLocks/>
          </p:cNvSpPr>
          <p:nvPr/>
        </p:nvSpPr>
        <p:spPr bwMode="auto">
          <a:xfrm rot="20863068" flipH="1">
            <a:off x="1628751" y="1880306"/>
            <a:ext cx="1143453" cy="1234777"/>
          </a:xfrm>
          <a:custGeom>
            <a:avLst/>
            <a:gdLst>
              <a:gd name="G0" fmla="+- 0 0 0"/>
              <a:gd name="G1" fmla="+- 21290 0 0"/>
              <a:gd name="G2" fmla="+- 21600 0 0"/>
              <a:gd name="T0" fmla="*/ 3645 w 21461"/>
              <a:gd name="T1" fmla="*/ 0 h 21290"/>
              <a:gd name="T2" fmla="*/ 21461 w 21461"/>
              <a:gd name="T3" fmla="*/ 18841 h 21290"/>
              <a:gd name="T4" fmla="*/ 0 w 21461"/>
              <a:gd name="T5" fmla="*/ 21290 h 2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61" h="21290" fill="none" extrusionOk="0">
                <a:moveTo>
                  <a:pt x="3645" y="-1"/>
                </a:moveTo>
                <a:cubicBezTo>
                  <a:pt x="13112" y="1620"/>
                  <a:pt x="20371" y="9298"/>
                  <a:pt x="21460" y="18841"/>
                </a:cubicBezTo>
              </a:path>
              <a:path w="21461" h="21290" stroke="0" extrusionOk="0">
                <a:moveTo>
                  <a:pt x="3645" y="-1"/>
                </a:moveTo>
                <a:cubicBezTo>
                  <a:pt x="13112" y="1620"/>
                  <a:pt x="20371" y="9298"/>
                  <a:pt x="21460" y="18841"/>
                </a:cubicBezTo>
                <a:lnTo>
                  <a:pt x="0" y="21290"/>
                </a:lnTo>
                <a:close/>
              </a:path>
            </a:pathLst>
          </a:custGeom>
          <a:noFill/>
          <a:ln w="57150">
            <a:solidFill>
              <a:schemeClr val="tx2"/>
            </a:solidFill>
            <a:round/>
            <a:headEnd/>
            <a:tailEnd type="none" w="lg" len="lg"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305191" name="Arc 39"/>
          <p:cNvSpPr>
            <a:spLocks/>
          </p:cNvSpPr>
          <p:nvPr/>
        </p:nvSpPr>
        <p:spPr bwMode="auto">
          <a:xfrm rot="15726357">
            <a:off x="1685738" y="1780892"/>
            <a:ext cx="762000" cy="1524000"/>
          </a:xfrm>
          <a:custGeom>
            <a:avLst/>
            <a:gdLst>
              <a:gd name="G0" fmla="+- 0 0 0"/>
              <a:gd name="G1" fmla="+- 18042 0 0"/>
              <a:gd name="G2" fmla="+- 21600 0 0"/>
              <a:gd name="T0" fmla="*/ 11876 w 21600"/>
              <a:gd name="T1" fmla="*/ 0 h 23983"/>
              <a:gd name="T2" fmla="*/ 20767 w 21600"/>
              <a:gd name="T3" fmla="*/ 23983 h 23983"/>
              <a:gd name="T4" fmla="*/ 0 w 21600"/>
              <a:gd name="T5" fmla="*/ 18042 h 23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983" fill="none" extrusionOk="0">
                <a:moveTo>
                  <a:pt x="11876" y="-1"/>
                </a:moveTo>
                <a:cubicBezTo>
                  <a:pt x="17945" y="3995"/>
                  <a:pt x="21600" y="10775"/>
                  <a:pt x="21600" y="18042"/>
                </a:cubicBezTo>
                <a:cubicBezTo>
                  <a:pt x="21600" y="20051"/>
                  <a:pt x="21319" y="22051"/>
                  <a:pt x="20766" y="23982"/>
                </a:cubicBezTo>
              </a:path>
              <a:path w="21600" h="23983" stroke="0" extrusionOk="0">
                <a:moveTo>
                  <a:pt x="11876" y="-1"/>
                </a:moveTo>
                <a:cubicBezTo>
                  <a:pt x="17945" y="3995"/>
                  <a:pt x="21600" y="10775"/>
                  <a:pt x="21600" y="18042"/>
                </a:cubicBezTo>
                <a:cubicBezTo>
                  <a:pt x="21600" y="20051"/>
                  <a:pt x="21319" y="22051"/>
                  <a:pt x="20766" y="23982"/>
                </a:cubicBezTo>
                <a:lnTo>
                  <a:pt x="0" y="18042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none" w="lg" len="lg"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305192" name="Oval 40"/>
          <p:cNvSpPr>
            <a:spLocks noChangeArrowheads="1"/>
          </p:cNvSpPr>
          <p:nvPr/>
        </p:nvSpPr>
        <p:spPr bwMode="auto">
          <a:xfrm>
            <a:off x="2514600" y="4267200"/>
            <a:ext cx="107950" cy="107950"/>
          </a:xfrm>
          <a:prstGeom prst="ellipse">
            <a:avLst/>
          </a:prstGeom>
          <a:solidFill>
            <a:srgbClr val="008080"/>
          </a:solidFill>
          <a:ln w="19050">
            <a:solidFill>
              <a:srgbClr val="008080"/>
            </a:solidFill>
            <a:round/>
            <a:headEnd/>
            <a:tailEnd type="none" w="lg" len="lg"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305193" name="Oval 41"/>
          <p:cNvSpPr>
            <a:spLocks noChangeArrowheads="1"/>
          </p:cNvSpPr>
          <p:nvPr/>
        </p:nvSpPr>
        <p:spPr bwMode="auto">
          <a:xfrm>
            <a:off x="1907704" y="2132856"/>
            <a:ext cx="107950" cy="107950"/>
          </a:xfrm>
          <a:prstGeom prst="ellipse">
            <a:avLst/>
          </a:prstGeom>
          <a:solidFill>
            <a:srgbClr val="FF00FF"/>
          </a:solidFill>
          <a:ln w="19050">
            <a:solidFill>
              <a:srgbClr val="FF00FF"/>
            </a:solidFill>
            <a:round/>
            <a:headEnd/>
            <a:tailEnd type="none" w="lg" len="lg"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305195" name="Text Box 43"/>
          <p:cNvSpPr txBox="1">
            <a:spLocks noChangeArrowheads="1"/>
          </p:cNvSpPr>
          <p:nvPr/>
        </p:nvSpPr>
        <p:spPr bwMode="auto">
          <a:xfrm>
            <a:off x="1763688" y="1828800"/>
            <a:ext cx="569913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0" dirty="0"/>
              <a:t>Z’’</a:t>
            </a:r>
            <a:endParaRPr lang="ru-RU" b="0" dirty="0"/>
          </a:p>
        </p:txBody>
      </p:sp>
      <p:sp>
        <p:nvSpPr>
          <p:cNvPr id="305196" name="Text Box 44"/>
          <p:cNvSpPr txBox="1">
            <a:spLocks noChangeArrowheads="1"/>
          </p:cNvSpPr>
          <p:nvPr/>
        </p:nvSpPr>
        <p:spPr bwMode="auto">
          <a:xfrm>
            <a:off x="1331640" y="2827784"/>
            <a:ext cx="547687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0" dirty="0"/>
              <a:t>U</a:t>
            </a:r>
            <a:r>
              <a:rPr lang="en-US" b="0" baseline="-25000" dirty="0"/>
              <a:t>A</a:t>
            </a:r>
            <a:endParaRPr lang="ru-RU" b="0" dirty="0"/>
          </a:p>
        </p:txBody>
      </p:sp>
      <p:sp>
        <p:nvSpPr>
          <p:cNvPr id="305197" name="Text Box 45"/>
          <p:cNvSpPr txBox="1">
            <a:spLocks noChangeArrowheads="1"/>
          </p:cNvSpPr>
          <p:nvPr/>
        </p:nvSpPr>
        <p:spPr bwMode="auto">
          <a:xfrm>
            <a:off x="3535363" y="2717800"/>
            <a:ext cx="350837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0"/>
              <a:t>S</a:t>
            </a:r>
            <a:endParaRPr lang="ru-RU" b="0"/>
          </a:p>
        </p:txBody>
      </p:sp>
      <p:sp>
        <p:nvSpPr>
          <p:cNvPr id="41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768127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10. </a:t>
            </a:r>
            <a:r>
              <a:rPr lang="ru-RU" sz="3500" dirty="0" smtClean="0"/>
              <a:t>Политическая экономия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 descr="Горизонтальный кирпич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12776"/>
            <a:ext cx="8686800" cy="5064224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609600" indent="-609600" algn="ctr">
              <a:lnSpc>
                <a:spcPct val="80000"/>
              </a:lnSpc>
              <a:buClr>
                <a:schemeClr val="tx1"/>
              </a:buClr>
              <a:buNone/>
            </a:pPr>
            <a:r>
              <a:rPr lang="ru-RU" b="1" i="1" dirty="0" err="1" smtClean="0"/>
              <a:t>Логроллинг</a:t>
            </a:r>
            <a:endParaRPr lang="ru-RU" b="1" i="1" dirty="0" smtClean="0"/>
          </a:p>
        </p:txBody>
      </p:sp>
      <p:sp>
        <p:nvSpPr>
          <p:cNvPr id="231427" name="Rectangle 3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31428" name="Rectangle 4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31429" name="Rectangle 5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31430" name="Rectangle 6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231432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51554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231466" name="Group 42"/>
          <p:cNvGraphicFramePr>
            <a:graphicFrameLocks noGrp="1"/>
          </p:cNvGraphicFramePr>
          <p:nvPr/>
        </p:nvGraphicFramePr>
        <p:xfrm>
          <a:off x="613792" y="1944958"/>
          <a:ext cx="7918648" cy="4724402"/>
        </p:xfrm>
        <a:graphic>
          <a:graphicData uri="http://schemas.openxmlformats.org/drawingml/2006/table">
            <a:tbl>
              <a:tblPr/>
              <a:tblGrid>
                <a:gridCol w="3246646"/>
                <a:gridCol w="2336001"/>
                <a:gridCol w="2336001"/>
              </a:tblGrid>
              <a:tr h="900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Вопросы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Избиратели</a:t>
                      </a: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768127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10. </a:t>
            </a:r>
            <a:r>
              <a:rPr lang="ru-RU" sz="3500" dirty="0" smtClean="0"/>
              <a:t>Политическая экономия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768127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10. </a:t>
            </a:r>
            <a:r>
              <a:rPr lang="ru-RU" sz="3500" dirty="0" smtClean="0"/>
              <a:t>Политическая экономия права.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1435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3000" b="1" i="1" dirty="0" smtClean="0"/>
              <a:t>Литература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3200" dirty="0" smtClean="0">
                <a:hlinkClick r:id="rId2"/>
              </a:rPr>
              <a:t>McNollgast</a:t>
            </a:r>
            <a:r>
              <a:rPr lang="en-US" sz="3200" dirty="0" smtClean="0">
                <a:solidFill>
                  <a:srgbClr val="000000"/>
                </a:solidFill>
                <a:hlinkClick r:id="rId2"/>
              </a:rPr>
              <a:t>.</a:t>
            </a:r>
            <a:r>
              <a:rPr lang="en-US" sz="3200" dirty="0" smtClean="0">
                <a:hlinkClick r:id="rId2"/>
              </a:rPr>
              <a:t> 2007. ‘The Political Economy of Law’. In: </a:t>
            </a:r>
            <a:r>
              <a:rPr lang="en-US" sz="3200" dirty="0" err="1" smtClean="0">
                <a:hlinkClick r:id="rId2"/>
              </a:rPr>
              <a:t>Polinsky</a:t>
            </a:r>
            <a:r>
              <a:rPr lang="en-US" sz="3200" dirty="0" smtClean="0">
                <a:hlinkClick r:id="rId2"/>
              </a:rPr>
              <a:t> A. M., Shavell S. (Eds.), </a:t>
            </a:r>
            <a:r>
              <a:rPr lang="en-US" sz="3200" i="1" dirty="0" smtClean="0">
                <a:hlinkClick r:id="rId2"/>
              </a:rPr>
              <a:t>Handbook of Law and Economics</a:t>
            </a:r>
            <a:r>
              <a:rPr lang="ru-RU" sz="3200" i="1" dirty="0" smtClean="0">
                <a:hlinkClick r:id="rId2"/>
              </a:rPr>
              <a:t> </a:t>
            </a:r>
            <a:r>
              <a:rPr lang="en-US" sz="3200" dirty="0" smtClean="0">
                <a:hlinkClick r:id="rId2"/>
              </a:rPr>
              <a:t>V.2. Elsevier B.V., 1651-1738 (chapter 22).</a:t>
            </a:r>
            <a:endParaRPr lang="en-US" sz="3200" dirty="0" smtClean="0"/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ru-RU" sz="3200" dirty="0" smtClean="0"/>
              <a:t>Мюллер Д. Общественный выбор III / пер. с англ. под ред. А. П. Заостровцева, А. С. Скоробогатова. — М.: ГУ ВШЭ, 2007.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 descr="Горизонтальный кирпич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84784"/>
            <a:ext cx="8686800" cy="5373216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609600" indent="-609600" algn="ctr">
              <a:lnSpc>
                <a:spcPct val="80000"/>
              </a:lnSpc>
              <a:buClr>
                <a:schemeClr val="tx1"/>
              </a:buClr>
              <a:buSzTx/>
              <a:buNone/>
            </a:pPr>
            <a:r>
              <a:rPr lang="ru-RU" b="1" i="1" dirty="0" err="1" smtClean="0"/>
              <a:t>Логроллинг</a:t>
            </a:r>
            <a:endParaRPr lang="ru-RU" b="1" i="1" dirty="0" smtClean="0"/>
          </a:p>
        </p:txBody>
      </p:sp>
      <p:sp>
        <p:nvSpPr>
          <p:cNvPr id="232451" name="Rectangle 3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32452" name="Rectangle 4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32453" name="Rectangle 5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32454" name="Rectangle 6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232456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52578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232551" name="Group 103"/>
          <p:cNvGraphicFramePr>
            <a:graphicFrameLocks noGrp="1"/>
          </p:cNvGraphicFramePr>
          <p:nvPr/>
        </p:nvGraphicFramePr>
        <p:xfrm>
          <a:off x="1" y="2126878"/>
          <a:ext cx="9144000" cy="4398466"/>
        </p:xfrm>
        <a:graphic>
          <a:graphicData uri="http://schemas.openxmlformats.org/drawingml/2006/table">
            <a:tbl>
              <a:tblPr/>
              <a:tblGrid>
                <a:gridCol w="2235200"/>
                <a:gridCol w="2235200"/>
                <a:gridCol w="2235200"/>
                <a:gridCol w="959758"/>
                <a:gridCol w="869042"/>
                <a:gridCol w="609600"/>
              </a:tblGrid>
              <a:tr h="6898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Полезность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98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Выигры-вающая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пара</a:t>
                      </a: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Проигры-вающая пара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Участни-ки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сделки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0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X, Y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~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X, 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~Y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и С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X, 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~Y</a:t>
                      </a: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X, Y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 и В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0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~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X, 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~Y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X,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~Y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 и С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768127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10. </a:t>
            </a:r>
            <a:r>
              <a:rPr lang="ru-RU" sz="3500" dirty="0" smtClean="0"/>
              <a:t>Политическая экономия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 descr="Горизонтальный кирпич"/>
          <p:cNvSpPr>
            <a:spLocks noGrp="1" noChangeArrowheads="1"/>
          </p:cNvSpPr>
          <p:nvPr>
            <p:ph type="body" idx="1"/>
          </p:nvPr>
        </p:nvSpPr>
        <p:spPr>
          <a:xfrm>
            <a:off x="0" y="1340768"/>
            <a:ext cx="9144000" cy="5517232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ru-RU" sz="2900" b="1" i="1" dirty="0"/>
              <a:t>Политика «бочки сала»</a:t>
            </a:r>
            <a:r>
              <a:rPr lang="ru-RU" sz="2900" dirty="0"/>
              <a:t> (</a:t>
            </a:r>
            <a:r>
              <a:rPr lang="en-US" sz="2900" dirty="0"/>
              <a:t>pork-barrel politics)</a:t>
            </a:r>
            <a:r>
              <a:rPr lang="ru-RU" sz="2900" dirty="0"/>
              <a:t>:</a:t>
            </a:r>
            <a:r>
              <a:rPr lang="en-US" sz="2900" dirty="0"/>
              <a:t> </a:t>
            </a:r>
            <a:r>
              <a:rPr lang="ru-RU" sz="2900" dirty="0"/>
              <a:t>использование избранными политиками своего положения не для производства общественных благ, а для перераспределения бюджетных средств в пользу своих избирателей.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Char char="ü"/>
            </a:pPr>
            <a:r>
              <a:rPr lang="ru-RU" sz="2900" dirty="0">
                <a:solidFill>
                  <a:srgbClr val="000000"/>
                </a:solidFill>
              </a:rPr>
              <a:t>Строительство дорог, мостов и других объектов инфраструктуры в своем избирательном округе.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Char char="ü"/>
            </a:pPr>
            <a:r>
              <a:rPr lang="ru-RU" sz="2900" dirty="0">
                <a:solidFill>
                  <a:srgbClr val="000000"/>
                </a:solidFill>
              </a:rPr>
              <a:t>Открытие школ и медицинских центров в своем округе (или увеличение финансирования уже действующих).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Char char="ü"/>
            </a:pPr>
            <a:r>
              <a:rPr lang="ru-RU" sz="2900" dirty="0">
                <a:solidFill>
                  <a:srgbClr val="000000"/>
                </a:solidFill>
              </a:rPr>
              <a:t>Препятствие открытию «плохих» объектов в своем округе: тюрем, военных баз и т.д.</a:t>
            </a:r>
            <a:endParaRPr lang="el-GR" sz="2900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768127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10. </a:t>
            </a:r>
            <a:r>
              <a:rPr lang="ru-RU" sz="3500" dirty="0" smtClean="0"/>
              <a:t>Политическая экономия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7" name="Rectangle 3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502788" name="Rectangle 4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502789" name="Rectangle 5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502790" name="Rectangle 6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502791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53602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502840" name="Group 56"/>
          <p:cNvGraphicFramePr>
            <a:graphicFrameLocks noGrp="1"/>
          </p:cNvGraphicFramePr>
          <p:nvPr/>
        </p:nvGraphicFramePr>
        <p:xfrm>
          <a:off x="0" y="1407367"/>
          <a:ext cx="9144000" cy="5508563"/>
        </p:xfrm>
        <a:graphic>
          <a:graphicData uri="http://schemas.openxmlformats.org/drawingml/2006/table">
            <a:tbl>
              <a:tblPr/>
              <a:tblGrid>
                <a:gridCol w="1213805"/>
                <a:gridCol w="2832212"/>
                <a:gridCol w="2442784"/>
                <a:gridCol w="2655199"/>
              </a:tblGrid>
              <a:tr h="1108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Избрание главы государства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2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Избирается всенародно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Не избирается всенародно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13573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Ответственность перед парламентом</a:t>
                      </a:r>
                    </a:p>
                  </a:txBody>
                  <a:tcPr marL="90000" marR="90000" marT="46800" marB="46800" vert="eaVert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Правительство ответственно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Полупрези-дентские</a:t>
                      </a:r>
                      <a:r>
                        <a:rPr kumimoji="0" lang="ru-RU" sz="2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системы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Парламента-ризм</a:t>
                      </a:r>
                      <a:endParaRPr kumimoji="0" lang="ru-RU" sz="25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6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Правительство не ответственно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Президенци-ализм</a:t>
                      </a:r>
                      <a:endParaRPr kumimoji="0" lang="ru-RU" sz="25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Ассамблейно-независимый</a:t>
                      </a:r>
                      <a:r>
                        <a:rPr kumimoji="0" lang="ru-RU" sz="2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режим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768127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10. </a:t>
            </a:r>
            <a:r>
              <a:rPr lang="ru-RU" sz="3500" dirty="0" smtClean="0"/>
              <a:t>Политическая экономия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9" name="Rectangle 3" descr="Горизонтальный кирпич"/>
          <p:cNvSpPr>
            <a:spLocks noGrp="1" noChangeArrowheads="1"/>
          </p:cNvSpPr>
          <p:nvPr>
            <p:ph type="body" idx="1"/>
          </p:nvPr>
        </p:nvSpPr>
        <p:spPr>
          <a:xfrm>
            <a:off x="228600" y="1551384"/>
            <a:ext cx="8686800" cy="53340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609600" indent="-609600" algn="ctr">
              <a:lnSpc>
                <a:spcPct val="80000"/>
              </a:lnSpc>
              <a:buClr>
                <a:schemeClr val="tx1"/>
              </a:buClr>
              <a:buNone/>
            </a:pPr>
            <a:r>
              <a:rPr lang="ru-RU" b="1" i="1" dirty="0" smtClean="0"/>
              <a:t>Сдержки и противовесы</a:t>
            </a:r>
          </a:p>
        </p:txBody>
      </p:sp>
      <p:pic>
        <p:nvPicPr>
          <p:cNvPr id="521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160984"/>
            <a:ext cx="8686800" cy="4724400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768127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10. </a:t>
            </a:r>
            <a:r>
              <a:rPr lang="ru-RU" sz="3500" dirty="0" smtClean="0"/>
              <a:t>Политическая экономия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 descr="Горизонтальный кирпич"/>
          <p:cNvSpPr>
            <a:spLocks noGrp="1" noChangeArrowheads="1"/>
          </p:cNvSpPr>
          <p:nvPr>
            <p:ph type="body" idx="1"/>
          </p:nvPr>
        </p:nvSpPr>
        <p:spPr>
          <a:xfrm>
            <a:off x="228600" y="1412776"/>
            <a:ext cx="8686800" cy="5445224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ru-RU" sz="2800" dirty="0">
                <a:cs typeface="Times New Roman" pitchFamily="18" charset="0"/>
              </a:rPr>
              <a:t>Президентская система в большей степени подконтрольна избирателям, чем парламентская,</a:t>
            </a:r>
            <a:r>
              <a:rPr lang="ru-RU" sz="2800" baseline="30000" dirty="0">
                <a:cs typeface="Times New Roman" pitchFamily="18" charset="0"/>
              </a:rPr>
              <a:t>*</a:t>
            </a:r>
            <a:r>
              <a:rPr lang="ru-RU" sz="2800" dirty="0">
                <a:cs typeface="Times New Roman" pitchFamily="18" charset="0"/>
              </a:rPr>
              <a:t> соответственно, в ней ниже риск коррупции и </a:t>
            </a:r>
            <a:r>
              <a:rPr lang="ru-RU" sz="2800" dirty="0" err="1">
                <a:cs typeface="Times New Roman" pitchFamily="18" charset="0"/>
              </a:rPr>
              <a:t>рентоориентированного</a:t>
            </a:r>
            <a:r>
              <a:rPr lang="ru-RU" sz="2800" dirty="0">
                <a:cs typeface="Times New Roman" pitchFamily="18" charset="0"/>
              </a:rPr>
              <a:t> поведения и выше уровень экономического развития: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ru-RU" sz="2800" dirty="0">
                <a:cs typeface="Times New Roman" pitchFamily="18" charset="0"/>
              </a:rPr>
              <a:t>Делегирование полномочий в президентской системе проще и прозрачнее, нет цепочки посредников.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ru-RU" sz="2800" dirty="0">
                <a:cs typeface="Times New Roman" pitchFamily="18" charset="0"/>
              </a:rPr>
              <a:t>В президентской системе лучше работает схема сдержек и противовесов: происходит четкое разделение законодательной и исполнительной власти.</a:t>
            </a:r>
          </a:p>
          <a:p>
            <a:pPr marL="609600" indent="-609600" algn="just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* - утверждения справедливы для развитых демократий</a:t>
            </a:r>
            <a:endParaRPr lang="el-GR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768127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10. </a:t>
            </a:r>
            <a:r>
              <a:rPr lang="ru-RU" sz="3500" dirty="0" smtClean="0"/>
              <a:t>Политическая экономия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 descr="Горизонтальный кирпич"/>
          <p:cNvSpPr>
            <a:spLocks noGrp="1" noChangeArrowheads="1"/>
          </p:cNvSpPr>
          <p:nvPr>
            <p:ph type="body" idx="1"/>
          </p:nvPr>
        </p:nvSpPr>
        <p:spPr>
          <a:xfrm>
            <a:off x="228600" y="1340768"/>
            <a:ext cx="8686800" cy="5544616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609600" indent="-609600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ru-RU" sz="2800" dirty="0" smtClean="0">
                <a:cs typeface="Times New Roman" pitchFamily="18" charset="0"/>
              </a:rPr>
              <a:t>При президентской системе будет меньший размер правительства и нецелевых затрат</a:t>
            </a:r>
            <a:r>
              <a:rPr lang="ru-RU" sz="2800" baseline="30000" dirty="0" smtClean="0">
                <a:cs typeface="Times New Roman" pitchFamily="18" charset="0"/>
              </a:rPr>
              <a:t>*</a:t>
            </a:r>
            <a:r>
              <a:rPr lang="ru-RU" sz="2800" dirty="0" smtClean="0">
                <a:cs typeface="Times New Roman" pitchFamily="18" charset="0"/>
              </a:rPr>
              <a:t>:</a:t>
            </a:r>
          </a:p>
          <a:p>
            <a:pPr marL="609600" indent="-609600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ru-RU" sz="2800" dirty="0" smtClean="0">
                <a:cs typeface="Times New Roman" pitchFamily="18" charset="0"/>
              </a:rPr>
              <a:t>В парламентской системе для контроля за правительством необходимо большинство в парламенте. Таким образом, партии…</a:t>
            </a:r>
          </a:p>
          <a:p>
            <a:pPr marL="609600" indent="-60960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ru-RU" sz="2800" dirty="0" smtClean="0">
                <a:cs typeface="Times New Roman" pitchFamily="18" charset="0"/>
              </a:rPr>
              <a:t>или раздают слишком много предвыборных обещаний  избирателям (как правило, социального характера);</a:t>
            </a:r>
          </a:p>
          <a:p>
            <a:pPr marL="609600" indent="-60960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ru-RU" sz="2800" dirty="0" smtClean="0">
                <a:cs typeface="Times New Roman" pitchFamily="18" charset="0"/>
              </a:rPr>
              <a:t>или создают сложные коалиции, участники которых требуют своего участия в аппарате правительства.</a:t>
            </a:r>
          </a:p>
          <a:p>
            <a:pPr marL="609600" indent="-609600"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* - утверждения справедливы для развитых демократий</a:t>
            </a:r>
            <a:endParaRPr lang="el-GR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768127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10. </a:t>
            </a:r>
            <a:r>
              <a:rPr lang="ru-RU" sz="3500" dirty="0" smtClean="0"/>
              <a:t>Политическая экономия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 descr="Горизонтальный кирпич"/>
          <p:cNvSpPr>
            <a:spLocks noGrp="1" noChangeArrowheads="1"/>
          </p:cNvSpPr>
          <p:nvPr>
            <p:ph type="body" idx="1"/>
          </p:nvPr>
        </p:nvSpPr>
        <p:spPr>
          <a:xfrm>
            <a:off x="228600" y="1412776"/>
            <a:ext cx="8686800" cy="54006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609600" indent="-609600" algn="just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ru-RU" dirty="0">
                <a:cs typeface="Times New Roman" pitchFamily="18" charset="0"/>
              </a:rPr>
              <a:t>При президентской системе затраты на содержание правительства действительно ниже и размер его меньше.</a:t>
            </a:r>
          </a:p>
          <a:p>
            <a:pPr marL="609600" indent="-609600" algn="just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ru-RU" dirty="0">
                <a:cs typeface="Times New Roman" pitchFamily="18" charset="0"/>
              </a:rPr>
              <a:t>При президентской системе бюджетный дефицит и расходы на социальное обеспечение действительно ниже.</a:t>
            </a:r>
          </a:p>
          <a:p>
            <a:pPr marL="609600" indent="-609600" algn="just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ru-RU" dirty="0">
                <a:cs typeface="Times New Roman" pitchFamily="18" charset="0"/>
              </a:rPr>
              <a:t>Риск коррупции и поиска ренты в парламентских системах не выше, чем в президентских.</a:t>
            </a:r>
          </a:p>
          <a:p>
            <a:pPr marL="609600" indent="-609600" algn="just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ru-RU" dirty="0">
                <a:cs typeface="Times New Roman" pitchFamily="18" charset="0"/>
              </a:rPr>
              <a:t>Экономическое развитие в странах с президентским правлением ниже.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768127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10. </a:t>
            </a:r>
            <a:r>
              <a:rPr lang="ru-RU" sz="3500" dirty="0" smtClean="0"/>
              <a:t>Политическая экономия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1800"/>
            <a:ext cx="8064500" cy="4751388"/>
          </a:xfrm>
        </p:spPr>
        <p:txBody>
          <a:bodyPr/>
          <a:lstStyle/>
          <a:p>
            <a:pPr marL="571500" indent="-571500" eaLnBrk="1" hangingPunct="1"/>
            <a:r>
              <a:rPr lang="ru-RU" sz="3100" b="1" i="1" dirty="0" smtClean="0">
                <a:cs typeface="Arial" charset="0"/>
              </a:rPr>
              <a:t>Власть бюро</a:t>
            </a:r>
            <a:r>
              <a:rPr lang="ru-RU" sz="3100" dirty="0" smtClean="0">
                <a:cs typeface="Arial" charset="0"/>
              </a:rPr>
              <a:t> основана на:</a:t>
            </a:r>
          </a:p>
          <a:p>
            <a:pPr marL="571500" indent="-571500" eaLnBrk="1" hangingPunct="1">
              <a:buSzTx/>
              <a:buFont typeface="Wingdings" pitchFamily="2" charset="2"/>
              <a:buAutoNum type="arabicPeriod"/>
            </a:pPr>
            <a:r>
              <a:rPr lang="ru-RU" sz="3100" dirty="0" smtClean="0">
                <a:cs typeface="Arial" charset="0"/>
              </a:rPr>
              <a:t>Информационной асимметрии и, как следствие, возможности манипулировать информацией;</a:t>
            </a:r>
          </a:p>
          <a:p>
            <a:pPr marL="571500" indent="-571500" eaLnBrk="1" hangingPunct="1">
              <a:buSzTx/>
              <a:buFont typeface="Wingdings" pitchFamily="2" charset="2"/>
              <a:buAutoNum type="arabicPeriod"/>
            </a:pPr>
            <a:r>
              <a:rPr lang="ru-RU" sz="3100" dirty="0" smtClean="0">
                <a:cs typeface="Arial" charset="0"/>
              </a:rPr>
              <a:t>Возможности контролировать повестку дня;</a:t>
            </a:r>
          </a:p>
          <a:p>
            <a:pPr marL="571500" indent="-571500" eaLnBrk="1" hangingPunct="1">
              <a:buSzTx/>
              <a:buFont typeface="Wingdings" pitchFamily="2" charset="2"/>
              <a:buAutoNum type="arabicPeriod"/>
            </a:pPr>
            <a:r>
              <a:rPr lang="ru-RU" sz="3100" dirty="0" smtClean="0">
                <a:cs typeface="Arial" charset="0"/>
              </a:rPr>
              <a:t>«Избирательной эффективности» деятельности бюро.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768127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10. </a:t>
            </a:r>
            <a:r>
              <a:rPr lang="ru-RU" sz="3500" dirty="0" smtClean="0"/>
              <a:t>Политическая экономия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7488238" cy="4176712"/>
          </a:xfrm>
        </p:spPr>
        <p:txBody>
          <a:bodyPr/>
          <a:lstStyle/>
          <a:p>
            <a:pPr marL="609600" indent="-609600" algn="ctr">
              <a:lnSpc>
                <a:spcPct val="80000"/>
              </a:lnSpc>
              <a:buClr>
                <a:schemeClr val="tx1"/>
              </a:buClr>
              <a:buNone/>
            </a:pPr>
            <a:r>
              <a:rPr lang="ru-RU" sz="3200" b="1" i="1" dirty="0" smtClean="0"/>
              <a:t>Цели бюро</a:t>
            </a:r>
          </a:p>
          <a:p>
            <a:pPr marL="571500" indent="-571500" eaLnBrk="1" hangingPunct="1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ru-RU" sz="3200" dirty="0" smtClean="0">
                <a:cs typeface="Arial" charset="0"/>
              </a:rPr>
              <a:t>Максимизация бюджета бюро.</a:t>
            </a:r>
          </a:p>
          <a:p>
            <a:pPr marL="571500" indent="-571500" eaLnBrk="1" hangingPunct="1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ru-RU" sz="3200" dirty="0" smtClean="0">
                <a:cs typeface="Arial" charset="0"/>
              </a:rPr>
              <a:t>Минимизация трудозатрат работников бюро.</a:t>
            </a:r>
          </a:p>
          <a:p>
            <a:pPr marL="571500" indent="-571500" eaLnBrk="1" hangingPunct="1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ru-RU" sz="3200" dirty="0" smtClean="0">
                <a:cs typeface="Arial" charset="0"/>
              </a:rPr>
              <a:t>Максимизация дискреционного бюджета бюро.</a:t>
            </a:r>
          </a:p>
          <a:p>
            <a:pPr marL="571500" indent="-571500" eaLnBrk="1" hangingPunct="1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ru-RU" sz="3200" dirty="0" smtClean="0">
                <a:cs typeface="Arial" charset="0"/>
              </a:rPr>
              <a:t>Минимизация риска наказания.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768127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10. </a:t>
            </a:r>
            <a:r>
              <a:rPr lang="ru-RU" sz="3500" dirty="0" smtClean="0"/>
              <a:t>Политическая экономия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www.cool-story.com/userfiles/Chevrolet-Tahoe-Polic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3360"/>
            <a:ext cx="4932040" cy="3169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88420" y="1700213"/>
            <a:ext cx="3455988" cy="64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ctr" defTabSz="914400" rtl="0" eaLnBrk="0" fontAlgn="base" latinLnBrk="0" hangingPunct="0">
              <a:lnSpc>
                <a:spcPct val="80000"/>
              </a:lnSpc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Tx/>
              <a:buFont typeface="Georgia" pitchFamily="18" charset="0"/>
              <a:buNone/>
              <a:tabLst/>
              <a:defRPr/>
            </a:pPr>
            <a:r>
              <a:rPr lang="en-US" sz="3200" b="1" i="1" dirty="0" smtClean="0">
                <a:latin typeface="+mn-lt"/>
              </a:rPr>
              <a:t>Police patrol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  <p:pic>
        <p:nvPicPr>
          <p:cNvPr id="8" name="Рисунок 7" descr="http://t2.gstatic.com/images?q=tbn:ANd9GcTcyBUx_bgwI9o2UiYDWlcjTayznyPRIwYU0of2NzhY_EhR8xQq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717032"/>
            <a:ext cx="3384376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267744" y="5373216"/>
            <a:ext cx="3024336" cy="64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ctr" defTabSz="914400" rtl="0" eaLnBrk="0" fontAlgn="base" latinLnBrk="0" hangingPunct="0">
              <a:lnSpc>
                <a:spcPct val="80000"/>
              </a:lnSpc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Tx/>
              <a:buFont typeface="Georgia" pitchFamily="18" charset="0"/>
              <a:buNone/>
              <a:tabLst/>
              <a:defRPr/>
            </a:pPr>
            <a:r>
              <a:rPr lang="en-US" sz="3200" b="1" i="1" dirty="0" smtClean="0">
                <a:latin typeface="+mn-lt"/>
              </a:rPr>
              <a:t>Fire alarm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768127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10. </a:t>
            </a:r>
            <a:r>
              <a:rPr lang="ru-RU" sz="3500" dirty="0" smtClean="0"/>
              <a:t>Политическая экономия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786312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sz="3000" b="1" i="1" dirty="0" smtClean="0"/>
              <a:t>Что является и/ или должно быть правовой нормой?</a:t>
            </a:r>
          </a:p>
          <a:p>
            <a:pPr algn="ctr" eaLnBrk="1" hangingPunct="1">
              <a:lnSpc>
                <a:spcPct val="15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sz="3000" b="1" i="1" dirty="0" smtClean="0"/>
              <a:t>Кто имеет и/ или должен устанавливать интерпретировать и применять правовые нормы?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768127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10. </a:t>
            </a:r>
            <a:r>
              <a:rPr lang="ru-RU" sz="3500" dirty="0" smtClean="0"/>
              <a:t>Политическая экономия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Выгнутая вправо стрелка 14"/>
          <p:cNvSpPr/>
          <p:nvPr/>
        </p:nvSpPr>
        <p:spPr>
          <a:xfrm rot="271200" flipH="1">
            <a:off x="437506" y="2671868"/>
            <a:ext cx="2244493" cy="3338178"/>
          </a:xfrm>
          <a:prstGeom prst="curvedLeftArrow">
            <a:avLst>
              <a:gd name="adj1" fmla="val 15674"/>
              <a:gd name="adj2" fmla="val 50000"/>
              <a:gd name="adj3" fmla="val 605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 rot="21027975">
            <a:off x="6369950" y="2612295"/>
            <a:ext cx="2002993" cy="3338178"/>
          </a:xfrm>
          <a:prstGeom prst="curvedLeftArrow">
            <a:avLst>
              <a:gd name="adj1" fmla="val 15674"/>
              <a:gd name="adj2" fmla="val 50000"/>
              <a:gd name="adj3" fmla="val 605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187624" y="3429000"/>
            <a:ext cx="288032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ctr" defTabSz="914400" rtl="0" eaLnBrk="0" fontAlgn="base" latinLnBrk="0" hangingPunct="0">
              <a:lnSpc>
                <a:spcPct val="80000"/>
              </a:lnSpc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Tx/>
              <a:buFont typeface="Georgia" pitchFamily="18" charset="0"/>
              <a:buNone/>
              <a:tabLst/>
              <a:defRPr/>
            </a:pPr>
            <a:r>
              <a:rPr lang="en-US" sz="2800" b="1" i="1" noProof="0" dirty="0" smtClean="0">
                <a:latin typeface="+mn-lt"/>
              </a:rPr>
              <a:t>Ex post </a:t>
            </a:r>
            <a:r>
              <a:rPr lang="ru-RU" sz="2800" b="1" i="1" noProof="0" dirty="0" smtClean="0">
                <a:latin typeface="+mn-lt"/>
              </a:rPr>
              <a:t>контроль и наказание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483768" y="1988840"/>
            <a:ext cx="4032448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Спонсор</a:t>
            </a:r>
            <a:endParaRPr lang="ru-RU" sz="2800" b="1" dirty="0"/>
          </a:p>
        </p:txBody>
      </p:sp>
      <p:sp>
        <p:nvSpPr>
          <p:cNvPr id="11" name="Овал 10"/>
          <p:cNvSpPr/>
          <p:nvPr/>
        </p:nvSpPr>
        <p:spPr>
          <a:xfrm>
            <a:off x="2555776" y="4797152"/>
            <a:ext cx="4032448" cy="165618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Бюро</a:t>
            </a:r>
            <a:endParaRPr lang="ru-RU" sz="2800" b="1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255568" y="3429000"/>
            <a:ext cx="291683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ctr" defTabSz="914400" rtl="0" eaLnBrk="0" fontAlgn="base" latinLnBrk="0" hangingPunct="0">
              <a:lnSpc>
                <a:spcPct val="80000"/>
              </a:lnSpc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Tx/>
              <a:buFont typeface="Georgia" pitchFamily="18" charset="0"/>
              <a:buNone/>
              <a:tabLst/>
              <a:defRPr/>
            </a:pPr>
            <a:r>
              <a:rPr lang="en-US" sz="2800" b="1" i="1" noProof="0" dirty="0" smtClean="0">
                <a:latin typeface="+mn-lt"/>
              </a:rPr>
              <a:t>Ex </a:t>
            </a:r>
            <a:r>
              <a:rPr lang="en-US" sz="2800" b="1" i="1" dirty="0" smtClean="0">
                <a:latin typeface="+mn-lt"/>
              </a:rPr>
              <a:t>ante</a:t>
            </a:r>
            <a:r>
              <a:rPr lang="en-US" sz="2800" b="1" i="1" noProof="0" dirty="0" smtClean="0">
                <a:latin typeface="+mn-lt"/>
              </a:rPr>
              <a:t> </a:t>
            </a:r>
            <a:r>
              <a:rPr lang="ru-RU" sz="2800" b="1" i="1" noProof="0" dirty="0" smtClean="0">
                <a:latin typeface="+mn-lt"/>
              </a:rPr>
              <a:t>создание стимулов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768127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10. </a:t>
            </a:r>
            <a:r>
              <a:rPr lang="ru-RU" sz="3500" dirty="0" smtClean="0"/>
              <a:t>Политическая экономия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776"/>
            <a:ext cx="9144000" cy="5445224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ru-RU" dirty="0" smtClean="0">
                <a:cs typeface="Times New Roman" pitchFamily="18" charset="0"/>
              </a:rPr>
              <a:t>Зачем нужна независимость судебной власти?</a:t>
            </a:r>
          </a:p>
          <a:p>
            <a:pPr marL="609600" indent="-609600">
              <a:buClr>
                <a:schemeClr val="tx1"/>
              </a:buClr>
              <a:buSzTx/>
              <a:buFont typeface="Wingdings" pitchFamily="2" charset="2"/>
              <a:buChar char="ü"/>
            </a:pPr>
            <a:r>
              <a:rPr lang="ru-RU" dirty="0" smtClean="0">
                <a:cs typeface="Times New Roman" pitchFamily="18" charset="0"/>
              </a:rPr>
              <a:t>В отличии от избирателей, которые могут влиять на выбранную власть лишь периодически, посредством выборов, судебная власть может вмешаться в деятельность политиков в любой момент.</a:t>
            </a:r>
          </a:p>
          <a:p>
            <a:pPr marL="609600" indent="-609600">
              <a:buClr>
                <a:schemeClr val="tx1"/>
              </a:buClr>
              <a:buSzTx/>
              <a:buFont typeface="Wingdings" pitchFamily="2" charset="2"/>
              <a:buChar char="ü"/>
            </a:pPr>
            <a:r>
              <a:rPr lang="ru-RU" dirty="0" smtClean="0">
                <a:cs typeface="Times New Roman" pitchFamily="18" charset="0"/>
              </a:rPr>
              <a:t>Единственное наказание для нечестных политиков без судебной власти – их не выберут на следующий срок. Судебная власть увеличивает ожидаемые издержки оппортунистического (по отношению к избирателям) поведения политиков.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768127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10. </a:t>
            </a:r>
            <a:r>
              <a:rPr lang="ru-RU" sz="3500" dirty="0" smtClean="0"/>
              <a:t>Политическая экономия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0031" y="1196752"/>
            <a:ext cx="8643937" cy="928694"/>
          </a:xfrm>
          <a:prstGeom prst="roundRect">
            <a:avLst/>
          </a:prstGeom>
          <a:solidFill>
            <a:schemeClr val="accent2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>Электоральный процесс определяет тех, кто должен представлять интересы граждан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313" y="2276872"/>
            <a:ext cx="8643937" cy="1368152"/>
          </a:xfrm>
          <a:prstGeom prst="roundRect">
            <a:avLst/>
          </a:prstGeom>
          <a:solidFill>
            <a:schemeClr val="accent2">
              <a:lumMod val="60000"/>
              <a:lumOff val="4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>Законодательная власть устанавливает правовые нормы, отражающие интересы граждан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3861048"/>
            <a:ext cx="8643937" cy="1000132"/>
          </a:xfrm>
          <a:prstGeom prst="roundRect">
            <a:avLst/>
          </a:prstGeom>
          <a:solidFill>
            <a:schemeClr val="accent2">
              <a:lumMod val="40000"/>
              <a:lumOff val="6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>Исполнительная власть отвечает за исполнение правовых норм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282" y="5085184"/>
            <a:ext cx="8643937" cy="1772816"/>
          </a:xfrm>
          <a:prstGeom prst="roundRect">
            <a:avLst/>
          </a:prstGeom>
          <a:solidFill>
            <a:schemeClr val="accent2">
              <a:lumMod val="20000"/>
              <a:lumOff val="8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>Судебная власть интерпретирует правовые нормы и принимает решения по каждому конкретному случаю предполагаемого нарушения правовых норм</a:t>
            </a:r>
            <a:endParaRPr lang="ru-RU" sz="3000" i="1" dirty="0">
              <a:solidFill>
                <a:schemeClr val="tx1"/>
              </a:solidFill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768127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10. </a:t>
            </a:r>
            <a:r>
              <a:rPr lang="ru-RU" sz="3500" dirty="0" smtClean="0"/>
              <a:t>Политическая экономия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/>
          <a:lstStyle/>
          <a:p>
            <a:pPr marL="609600" indent="-609600" algn="ctr">
              <a:buNone/>
            </a:pPr>
            <a:r>
              <a:rPr lang="ru-RU" sz="3200" b="1" i="1" dirty="0" smtClean="0"/>
              <a:t>Теорема о медианном избирателе</a:t>
            </a:r>
          </a:p>
          <a:p>
            <a:pPr marL="609600" indent="-609600">
              <a:lnSpc>
                <a:spcPct val="100000"/>
              </a:lnSpc>
            </a:pPr>
            <a:r>
              <a:rPr lang="ru-RU" sz="3200" b="1" dirty="0" smtClean="0">
                <a:cs typeface="Times New Roman" pitchFamily="18" charset="0"/>
              </a:rPr>
              <a:t>Если в одномерном пространстве выбора предпочтения всех избирателей имеют только одну точку максимума, медианный избиратель (чья точка оптимального выбора – </a:t>
            </a:r>
            <a:r>
              <a:rPr lang="en-US" sz="3200" b="1" i="1" dirty="0" err="1" smtClean="0"/>
              <a:t>x</a:t>
            </a:r>
            <a:r>
              <a:rPr lang="en-US" sz="3200" b="1" i="1" baseline="-25000" dirty="0" err="1" smtClean="0"/>
              <a:t>m</a:t>
            </a:r>
            <a:r>
              <a:rPr lang="ru-RU" sz="3200" b="1" dirty="0" smtClean="0"/>
              <a:t>) никогда не окажется в проигрыше, если коллективные решения принимаются по правилу простого большинства.</a:t>
            </a:r>
            <a:endParaRPr lang="ru-RU" sz="3200" dirty="0" smtClean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768127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10. </a:t>
            </a:r>
            <a:r>
              <a:rPr lang="ru-RU" sz="3500" dirty="0" smtClean="0"/>
              <a:t>Политическая экономия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 descr="Горизонтальный кирпич"/>
          <p:cNvSpPr>
            <a:spLocks noGrp="1" noChangeArrowheads="1"/>
          </p:cNvSpPr>
          <p:nvPr>
            <p:ph type="body" idx="1"/>
          </p:nvPr>
        </p:nvSpPr>
        <p:spPr>
          <a:xfrm>
            <a:off x="228600" y="1556792"/>
            <a:ext cx="8686800" cy="4968552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609600" indent="-609600" algn="ctr"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ru-RU" b="1" i="1" dirty="0" smtClean="0"/>
              <a:t>Теорема о медианном избирателе</a:t>
            </a:r>
            <a:endParaRPr lang="ru-RU" i="1" dirty="0">
              <a:latin typeface="Times New Roman" pitchFamily="18" charset="0"/>
            </a:endParaRPr>
          </a:p>
        </p:txBody>
      </p:sp>
      <p:sp>
        <p:nvSpPr>
          <p:cNvPr id="297993" name="Rectangle 9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97994" name="Rectangle 10" descr="Горизонтальный кирпич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97995" name="Line 11"/>
          <p:cNvSpPr>
            <a:spLocks noChangeShapeType="1"/>
          </p:cNvSpPr>
          <p:nvPr/>
        </p:nvSpPr>
        <p:spPr bwMode="auto">
          <a:xfrm flipV="1">
            <a:off x="838200" y="1728936"/>
            <a:ext cx="0" cy="472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297997" name="Text Box 13"/>
          <p:cNvSpPr txBox="1">
            <a:spLocks noChangeArrowheads="1"/>
          </p:cNvSpPr>
          <p:nvPr/>
        </p:nvSpPr>
        <p:spPr bwMode="auto">
          <a:xfrm>
            <a:off x="504825" y="6284168"/>
            <a:ext cx="333375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0"/>
              <a:t>0</a:t>
            </a:r>
            <a:endParaRPr lang="ru-RU" b="0"/>
          </a:p>
        </p:txBody>
      </p:sp>
      <p:sp>
        <p:nvSpPr>
          <p:cNvPr id="297998" name="Text Box 14"/>
          <p:cNvSpPr txBox="1">
            <a:spLocks noChangeArrowheads="1"/>
          </p:cNvSpPr>
          <p:nvPr/>
        </p:nvSpPr>
        <p:spPr bwMode="auto">
          <a:xfrm>
            <a:off x="3621088" y="6428184"/>
            <a:ext cx="417512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0" dirty="0"/>
              <a:t>m</a:t>
            </a:r>
            <a:endParaRPr lang="ru-RU" b="0" dirty="0"/>
          </a:p>
        </p:txBody>
      </p:sp>
      <p:sp>
        <p:nvSpPr>
          <p:cNvPr id="297999" name="Text Box 15"/>
          <p:cNvSpPr txBox="1">
            <a:spLocks noChangeArrowheads="1"/>
          </p:cNvSpPr>
          <p:nvPr/>
        </p:nvSpPr>
        <p:spPr bwMode="auto">
          <a:xfrm>
            <a:off x="8382000" y="6068144"/>
            <a:ext cx="503238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b="0" dirty="0"/>
              <a:t>Q</a:t>
            </a:r>
            <a:endParaRPr lang="ru-RU" b="0" dirty="0"/>
          </a:p>
        </p:txBody>
      </p:sp>
      <p:sp>
        <p:nvSpPr>
          <p:cNvPr id="298000" name="Text Box 16"/>
          <p:cNvSpPr txBox="1">
            <a:spLocks noChangeArrowheads="1"/>
          </p:cNvSpPr>
          <p:nvPr/>
        </p:nvSpPr>
        <p:spPr bwMode="auto">
          <a:xfrm>
            <a:off x="395536" y="1531640"/>
            <a:ext cx="401638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0" dirty="0"/>
              <a:t>U</a:t>
            </a:r>
            <a:endParaRPr lang="ru-RU" b="0" dirty="0"/>
          </a:p>
        </p:txBody>
      </p:sp>
      <p:sp>
        <p:nvSpPr>
          <p:cNvPr id="298003" name="Text Box 19"/>
          <p:cNvSpPr txBox="1">
            <a:spLocks noChangeArrowheads="1"/>
          </p:cNvSpPr>
          <p:nvPr/>
        </p:nvSpPr>
        <p:spPr bwMode="auto">
          <a:xfrm>
            <a:off x="2514600" y="2467744"/>
            <a:ext cx="503238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0" dirty="0"/>
              <a:t>V</a:t>
            </a:r>
            <a:r>
              <a:rPr lang="en-US" b="0" baseline="-25000" dirty="0"/>
              <a:t>2</a:t>
            </a:r>
            <a:endParaRPr lang="ru-RU" b="0" dirty="0"/>
          </a:p>
        </p:txBody>
      </p:sp>
      <p:sp>
        <p:nvSpPr>
          <p:cNvPr id="298010" name="Line 26"/>
          <p:cNvSpPr>
            <a:spLocks noChangeShapeType="1"/>
          </p:cNvSpPr>
          <p:nvPr/>
        </p:nvSpPr>
        <p:spPr bwMode="auto">
          <a:xfrm>
            <a:off x="3810000" y="2795736"/>
            <a:ext cx="0" cy="3657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298023" name="Arc 39"/>
          <p:cNvSpPr>
            <a:spLocks/>
          </p:cNvSpPr>
          <p:nvPr/>
        </p:nvSpPr>
        <p:spPr bwMode="auto">
          <a:xfrm rot="16200000" flipV="1">
            <a:off x="-230187" y="4067571"/>
            <a:ext cx="4038600" cy="1597025"/>
          </a:xfrm>
          <a:custGeom>
            <a:avLst/>
            <a:gdLst>
              <a:gd name="G0" fmla="+- 0 0 0"/>
              <a:gd name="G1" fmla="+- 21483 0 0"/>
              <a:gd name="G2" fmla="+- 21600 0 0"/>
              <a:gd name="T0" fmla="*/ 2240 w 21600"/>
              <a:gd name="T1" fmla="*/ 0 h 42972"/>
              <a:gd name="T2" fmla="*/ 2189 w 21600"/>
              <a:gd name="T3" fmla="*/ 42972 h 42972"/>
              <a:gd name="T4" fmla="*/ 0 w 21600"/>
              <a:gd name="T5" fmla="*/ 21483 h 42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972" fill="none" extrusionOk="0">
                <a:moveTo>
                  <a:pt x="2240" y="-1"/>
                </a:moveTo>
                <a:cubicBezTo>
                  <a:pt x="13242" y="1146"/>
                  <a:pt x="21600" y="10420"/>
                  <a:pt x="21600" y="21483"/>
                </a:cubicBezTo>
                <a:cubicBezTo>
                  <a:pt x="21600" y="32564"/>
                  <a:pt x="13213" y="41848"/>
                  <a:pt x="2188" y="42971"/>
                </a:cubicBezTo>
              </a:path>
              <a:path w="21600" h="42972" stroke="0" extrusionOk="0">
                <a:moveTo>
                  <a:pt x="2240" y="-1"/>
                </a:moveTo>
                <a:cubicBezTo>
                  <a:pt x="13242" y="1146"/>
                  <a:pt x="21600" y="10420"/>
                  <a:pt x="21600" y="21483"/>
                </a:cubicBezTo>
                <a:cubicBezTo>
                  <a:pt x="21600" y="32564"/>
                  <a:pt x="13213" y="41848"/>
                  <a:pt x="2188" y="42971"/>
                </a:cubicBezTo>
                <a:lnTo>
                  <a:pt x="0" y="21483"/>
                </a:lnTo>
                <a:close/>
              </a:path>
            </a:pathLst>
          </a:custGeom>
          <a:noFill/>
          <a:ln w="57150">
            <a:solidFill>
              <a:srgbClr val="33CC33"/>
            </a:solidFill>
            <a:round/>
            <a:headEnd/>
            <a:tailEnd type="none" w="lg" len="lg"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98024" name="Arc 40"/>
          <p:cNvSpPr>
            <a:spLocks/>
          </p:cNvSpPr>
          <p:nvPr/>
        </p:nvSpPr>
        <p:spPr bwMode="auto">
          <a:xfrm rot="16200000" flipV="1">
            <a:off x="1754188" y="4067571"/>
            <a:ext cx="4038600" cy="1597025"/>
          </a:xfrm>
          <a:custGeom>
            <a:avLst/>
            <a:gdLst>
              <a:gd name="G0" fmla="+- 0 0 0"/>
              <a:gd name="G1" fmla="+- 21483 0 0"/>
              <a:gd name="G2" fmla="+- 21600 0 0"/>
              <a:gd name="T0" fmla="*/ 2240 w 21600"/>
              <a:gd name="T1" fmla="*/ 0 h 42972"/>
              <a:gd name="T2" fmla="*/ 2189 w 21600"/>
              <a:gd name="T3" fmla="*/ 42972 h 42972"/>
              <a:gd name="T4" fmla="*/ 0 w 21600"/>
              <a:gd name="T5" fmla="*/ 21483 h 42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972" fill="none" extrusionOk="0">
                <a:moveTo>
                  <a:pt x="2240" y="-1"/>
                </a:moveTo>
                <a:cubicBezTo>
                  <a:pt x="13242" y="1146"/>
                  <a:pt x="21600" y="10420"/>
                  <a:pt x="21600" y="21483"/>
                </a:cubicBezTo>
                <a:cubicBezTo>
                  <a:pt x="21600" y="32564"/>
                  <a:pt x="13213" y="41848"/>
                  <a:pt x="2188" y="42971"/>
                </a:cubicBezTo>
              </a:path>
              <a:path w="21600" h="42972" stroke="0" extrusionOk="0">
                <a:moveTo>
                  <a:pt x="2240" y="-1"/>
                </a:moveTo>
                <a:cubicBezTo>
                  <a:pt x="13242" y="1146"/>
                  <a:pt x="21600" y="10420"/>
                  <a:pt x="21600" y="21483"/>
                </a:cubicBezTo>
                <a:cubicBezTo>
                  <a:pt x="21600" y="32564"/>
                  <a:pt x="13213" y="41848"/>
                  <a:pt x="2188" y="42971"/>
                </a:cubicBezTo>
                <a:lnTo>
                  <a:pt x="0" y="21483"/>
                </a:lnTo>
                <a:close/>
              </a:path>
            </a:pathLst>
          </a:custGeom>
          <a:noFill/>
          <a:ln w="57150">
            <a:solidFill>
              <a:srgbClr val="FF9900"/>
            </a:solidFill>
            <a:round/>
            <a:headEnd/>
            <a:tailEnd type="none" w="lg" len="lg"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98025" name="Arc 41"/>
          <p:cNvSpPr>
            <a:spLocks/>
          </p:cNvSpPr>
          <p:nvPr/>
        </p:nvSpPr>
        <p:spPr bwMode="auto">
          <a:xfrm rot="16200000" flipV="1">
            <a:off x="2820988" y="4067571"/>
            <a:ext cx="4038600" cy="1597025"/>
          </a:xfrm>
          <a:custGeom>
            <a:avLst/>
            <a:gdLst>
              <a:gd name="G0" fmla="+- 0 0 0"/>
              <a:gd name="G1" fmla="+- 21483 0 0"/>
              <a:gd name="G2" fmla="+- 21600 0 0"/>
              <a:gd name="T0" fmla="*/ 2240 w 21600"/>
              <a:gd name="T1" fmla="*/ 0 h 42972"/>
              <a:gd name="T2" fmla="*/ 2189 w 21600"/>
              <a:gd name="T3" fmla="*/ 42972 h 42972"/>
              <a:gd name="T4" fmla="*/ 0 w 21600"/>
              <a:gd name="T5" fmla="*/ 21483 h 42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972" fill="none" extrusionOk="0">
                <a:moveTo>
                  <a:pt x="2240" y="-1"/>
                </a:moveTo>
                <a:cubicBezTo>
                  <a:pt x="13242" y="1146"/>
                  <a:pt x="21600" y="10420"/>
                  <a:pt x="21600" y="21483"/>
                </a:cubicBezTo>
                <a:cubicBezTo>
                  <a:pt x="21600" y="32564"/>
                  <a:pt x="13213" y="41848"/>
                  <a:pt x="2188" y="42971"/>
                </a:cubicBezTo>
              </a:path>
              <a:path w="21600" h="42972" stroke="0" extrusionOk="0">
                <a:moveTo>
                  <a:pt x="2240" y="-1"/>
                </a:moveTo>
                <a:cubicBezTo>
                  <a:pt x="13242" y="1146"/>
                  <a:pt x="21600" y="10420"/>
                  <a:pt x="21600" y="21483"/>
                </a:cubicBezTo>
                <a:cubicBezTo>
                  <a:pt x="21600" y="32564"/>
                  <a:pt x="13213" y="41848"/>
                  <a:pt x="2188" y="42971"/>
                </a:cubicBezTo>
                <a:lnTo>
                  <a:pt x="0" y="21483"/>
                </a:lnTo>
                <a:close/>
              </a:path>
            </a:pathLst>
          </a:custGeom>
          <a:noFill/>
          <a:ln w="57150">
            <a:solidFill>
              <a:srgbClr val="FF00FF"/>
            </a:solidFill>
            <a:round/>
            <a:headEnd/>
            <a:tailEnd type="none" w="lg" len="lg"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98026" name="Arc 42"/>
          <p:cNvSpPr>
            <a:spLocks/>
          </p:cNvSpPr>
          <p:nvPr/>
        </p:nvSpPr>
        <p:spPr bwMode="auto">
          <a:xfrm rot="16200000" flipV="1">
            <a:off x="762001" y="4067571"/>
            <a:ext cx="4038600" cy="1597025"/>
          </a:xfrm>
          <a:custGeom>
            <a:avLst/>
            <a:gdLst>
              <a:gd name="G0" fmla="+- 0 0 0"/>
              <a:gd name="G1" fmla="+- 21483 0 0"/>
              <a:gd name="G2" fmla="+- 21600 0 0"/>
              <a:gd name="T0" fmla="*/ 2240 w 21600"/>
              <a:gd name="T1" fmla="*/ 0 h 42972"/>
              <a:gd name="T2" fmla="*/ 2189 w 21600"/>
              <a:gd name="T3" fmla="*/ 42972 h 42972"/>
              <a:gd name="T4" fmla="*/ 0 w 21600"/>
              <a:gd name="T5" fmla="*/ 21483 h 42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972" fill="none" extrusionOk="0">
                <a:moveTo>
                  <a:pt x="2240" y="-1"/>
                </a:moveTo>
                <a:cubicBezTo>
                  <a:pt x="13242" y="1146"/>
                  <a:pt x="21600" y="10420"/>
                  <a:pt x="21600" y="21483"/>
                </a:cubicBezTo>
                <a:cubicBezTo>
                  <a:pt x="21600" y="32564"/>
                  <a:pt x="13213" y="41848"/>
                  <a:pt x="2188" y="42971"/>
                </a:cubicBezTo>
              </a:path>
              <a:path w="21600" h="42972" stroke="0" extrusionOk="0">
                <a:moveTo>
                  <a:pt x="2240" y="-1"/>
                </a:moveTo>
                <a:cubicBezTo>
                  <a:pt x="13242" y="1146"/>
                  <a:pt x="21600" y="10420"/>
                  <a:pt x="21600" y="21483"/>
                </a:cubicBezTo>
                <a:cubicBezTo>
                  <a:pt x="21600" y="32564"/>
                  <a:pt x="13213" y="41848"/>
                  <a:pt x="2188" y="42971"/>
                </a:cubicBezTo>
                <a:lnTo>
                  <a:pt x="0" y="21483"/>
                </a:lnTo>
                <a:close/>
              </a:path>
            </a:pathLst>
          </a:custGeom>
          <a:noFill/>
          <a:ln w="57150">
            <a:solidFill>
              <a:srgbClr val="33CCCC"/>
            </a:solidFill>
            <a:round/>
            <a:headEnd/>
            <a:tailEnd type="none" w="lg" len="lg"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98027" name="Arc 43"/>
          <p:cNvSpPr>
            <a:spLocks/>
          </p:cNvSpPr>
          <p:nvPr/>
        </p:nvSpPr>
        <p:spPr bwMode="auto">
          <a:xfrm rot="16200000" flipV="1">
            <a:off x="4116388" y="4067571"/>
            <a:ext cx="4038600" cy="1597025"/>
          </a:xfrm>
          <a:custGeom>
            <a:avLst/>
            <a:gdLst>
              <a:gd name="G0" fmla="+- 0 0 0"/>
              <a:gd name="G1" fmla="+- 21483 0 0"/>
              <a:gd name="G2" fmla="+- 21600 0 0"/>
              <a:gd name="T0" fmla="*/ 2240 w 21600"/>
              <a:gd name="T1" fmla="*/ 0 h 42972"/>
              <a:gd name="T2" fmla="*/ 2189 w 21600"/>
              <a:gd name="T3" fmla="*/ 42972 h 42972"/>
              <a:gd name="T4" fmla="*/ 0 w 21600"/>
              <a:gd name="T5" fmla="*/ 21483 h 42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972" fill="none" extrusionOk="0">
                <a:moveTo>
                  <a:pt x="2240" y="-1"/>
                </a:moveTo>
                <a:cubicBezTo>
                  <a:pt x="13242" y="1146"/>
                  <a:pt x="21600" y="10420"/>
                  <a:pt x="21600" y="21483"/>
                </a:cubicBezTo>
                <a:cubicBezTo>
                  <a:pt x="21600" y="32564"/>
                  <a:pt x="13213" y="41848"/>
                  <a:pt x="2188" y="42971"/>
                </a:cubicBezTo>
              </a:path>
              <a:path w="21600" h="42972" stroke="0" extrusionOk="0">
                <a:moveTo>
                  <a:pt x="2240" y="-1"/>
                </a:moveTo>
                <a:cubicBezTo>
                  <a:pt x="13242" y="1146"/>
                  <a:pt x="21600" y="10420"/>
                  <a:pt x="21600" y="21483"/>
                </a:cubicBezTo>
                <a:cubicBezTo>
                  <a:pt x="21600" y="32564"/>
                  <a:pt x="13213" y="41848"/>
                  <a:pt x="2188" y="42971"/>
                </a:cubicBezTo>
                <a:lnTo>
                  <a:pt x="0" y="21483"/>
                </a:lnTo>
                <a:close/>
              </a:path>
            </a:pathLst>
          </a:custGeom>
          <a:noFill/>
          <a:ln w="57150">
            <a:solidFill>
              <a:srgbClr val="00CCFF"/>
            </a:solidFill>
            <a:round/>
            <a:headEnd/>
            <a:tailEnd type="none" w="lg" len="lg"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97996" name="Line 12"/>
          <p:cNvSpPr>
            <a:spLocks noChangeShapeType="1"/>
          </p:cNvSpPr>
          <p:nvPr/>
        </p:nvSpPr>
        <p:spPr bwMode="auto">
          <a:xfrm>
            <a:off x="838200" y="6453336"/>
            <a:ext cx="777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298028" name="Text Box 44"/>
          <p:cNvSpPr txBox="1">
            <a:spLocks noChangeArrowheads="1"/>
          </p:cNvSpPr>
          <p:nvPr/>
        </p:nvSpPr>
        <p:spPr bwMode="auto">
          <a:xfrm>
            <a:off x="5867400" y="2467744"/>
            <a:ext cx="503238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0"/>
              <a:t>V</a:t>
            </a:r>
            <a:r>
              <a:rPr lang="en-US" b="0" baseline="-25000"/>
              <a:t>5</a:t>
            </a:r>
            <a:endParaRPr lang="ru-RU" b="0"/>
          </a:p>
        </p:txBody>
      </p:sp>
      <p:sp>
        <p:nvSpPr>
          <p:cNvPr id="298029" name="Text Box 45"/>
          <p:cNvSpPr txBox="1">
            <a:spLocks noChangeArrowheads="1"/>
          </p:cNvSpPr>
          <p:nvPr/>
        </p:nvSpPr>
        <p:spPr bwMode="auto">
          <a:xfrm>
            <a:off x="4572000" y="2467744"/>
            <a:ext cx="503238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0" dirty="0"/>
              <a:t>V</a:t>
            </a:r>
            <a:r>
              <a:rPr lang="en-US" b="0" baseline="-25000" dirty="0"/>
              <a:t>4</a:t>
            </a:r>
            <a:endParaRPr lang="ru-RU" b="0" dirty="0"/>
          </a:p>
        </p:txBody>
      </p:sp>
      <p:sp>
        <p:nvSpPr>
          <p:cNvPr id="298030" name="Text Box 46"/>
          <p:cNvSpPr txBox="1">
            <a:spLocks noChangeArrowheads="1"/>
          </p:cNvSpPr>
          <p:nvPr/>
        </p:nvSpPr>
        <p:spPr bwMode="auto">
          <a:xfrm>
            <a:off x="3581400" y="2467744"/>
            <a:ext cx="503238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0" dirty="0"/>
              <a:t>V</a:t>
            </a:r>
            <a:r>
              <a:rPr lang="en-US" b="0" baseline="-25000" dirty="0"/>
              <a:t>3</a:t>
            </a:r>
            <a:endParaRPr lang="ru-RU" b="0" dirty="0"/>
          </a:p>
        </p:txBody>
      </p:sp>
      <p:sp>
        <p:nvSpPr>
          <p:cNvPr id="298031" name="Text Box 47"/>
          <p:cNvSpPr txBox="1">
            <a:spLocks noChangeArrowheads="1"/>
          </p:cNvSpPr>
          <p:nvPr/>
        </p:nvSpPr>
        <p:spPr bwMode="auto">
          <a:xfrm>
            <a:off x="1524000" y="2395736"/>
            <a:ext cx="503238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0" dirty="0"/>
              <a:t>V</a:t>
            </a:r>
            <a:r>
              <a:rPr lang="en-US" b="0" baseline="-25000" dirty="0"/>
              <a:t>1</a:t>
            </a:r>
            <a:endParaRPr lang="ru-RU" b="0" dirty="0"/>
          </a:p>
        </p:txBody>
      </p:sp>
      <p:sp>
        <p:nvSpPr>
          <p:cNvPr id="24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768127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10. </a:t>
            </a:r>
            <a:r>
              <a:rPr lang="ru-RU" sz="3500" dirty="0" smtClean="0"/>
              <a:t>Политическая экономия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/>
          <a:lstStyle/>
          <a:p>
            <a:pPr marL="609600" indent="-609600" algn="ctr">
              <a:lnSpc>
                <a:spcPct val="100000"/>
              </a:lnSpc>
              <a:buNone/>
            </a:pPr>
            <a:r>
              <a:rPr lang="ru-RU" sz="3200" b="1" i="1" dirty="0" smtClean="0"/>
              <a:t>Парадокс голосования</a:t>
            </a:r>
          </a:p>
          <a:p>
            <a:pPr marL="609600" indent="-609600">
              <a:lnSpc>
                <a:spcPct val="100000"/>
              </a:lnSpc>
            </a:pPr>
            <a:r>
              <a:rPr lang="ru-RU" sz="3200" dirty="0" smtClean="0"/>
              <a:t>Индивид примет участие в выборах, если выполняется условие:</a:t>
            </a:r>
          </a:p>
          <a:p>
            <a:pPr marL="609600" indent="-609600" algn="r">
              <a:lnSpc>
                <a:spcPct val="100000"/>
              </a:lnSpc>
              <a:buFont typeface="Wingdings" pitchFamily="2" charset="2"/>
              <a:buNone/>
            </a:pPr>
            <a:r>
              <a:rPr lang="ru-RU" sz="3200" dirty="0" smtClean="0"/>
              <a:t>(</a:t>
            </a:r>
            <a:r>
              <a:rPr lang="en-US" sz="3200" dirty="0" smtClean="0"/>
              <a:t>10.1</a:t>
            </a:r>
            <a:r>
              <a:rPr lang="ru-RU" sz="3200" dirty="0" smtClean="0"/>
              <a:t>)</a:t>
            </a:r>
          </a:p>
          <a:p>
            <a:pPr marL="609600" indent="-609600">
              <a:lnSpc>
                <a:spcPct val="100000"/>
              </a:lnSpc>
            </a:pPr>
            <a:r>
              <a:rPr lang="ru-RU" sz="3200" dirty="0" smtClean="0"/>
              <a:t>Где </a:t>
            </a:r>
            <a:r>
              <a:rPr lang="ru-RU" sz="3200" i="1" dirty="0" smtClean="0"/>
              <a:t>Р</a:t>
            </a:r>
            <a:r>
              <a:rPr lang="ru-RU" sz="3200" dirty="0" smtClean="0"/>
              <a:t> – вероятность того, что голос данного избирателя окажет влияние на исход голосования, </a:t>
            </a:r>
            <a:r>
              <a:rPr lang="ru-RU" sz="3200" i="1" dirty="0" smtClean="0"/>
              <a:t>В</a:t>
            </a:r>
            <a:r>
              <a:rPr lang="ru-RU" sz="3200" dirty="0" smtClean="0"/>
              <a:t> – чистый выигрыш избирателя от благоприятного для него результата голосования, </a:t>
            </a:r>
            <a:r>
              <a:rPr lang="ru-RU" sz="3200" i="1" dirty="0" smtClean="0"/>
              <a:t>С</a:t>
            </a:r>
            <a:r>
              <a:rPr lang="ru-RU" sz="3200" dirty="0" smtClean="0"/>
              <a:t> – издержки голосования для избирателя.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551238" y="3135437"/>
          <a:ext cx="2039937" cy="509587"/>
        </p:xfrm>
        <a:graphic>
          <a:graphicData uri="http://schemas.openxmlformats.org/presentationml/2006/ole">
            <p:oleObj spid="_x0000_s106498" name="Формула" r:id="rId3" imgW="711000" imgH="177480" progId="Equation.3">
              <p:embed/>
            </p:oleObj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768127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10. </a:t>
            </a:r>
            <a:r>
              <a:rPr lang="ru-RU" sz="3500" dirty="0" smtClean="0"/>
              <a:t>Политическая экономия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/>
          <a:lstStyle/>
          <a:p>
            <a:pPr marL="609600" indent="-609600" algn="ctr">
              <a:lnSpc>
                <a:spcPct val="100000"/>
              </a:lnSpc>
              <a:buNone/>
            </a:pPr>
            <a:r>
              <a:rPr lang="ru-RU" sz="3200" b="1" i="1" dirty="0" smtClean="0"/>
              <a:t>Рациональная неосведомленность избирателей</a:t>
            </a:r>
          </a:p>
          <a:p>
            <a:pPr marL="609600" indent="-609600">
              <a:lnSpc>
                <a:spcPct val="100000"/>
              </a:lnSpc>
            </a:pPr>
            <a:r>
              <a:rPr lang="ru-RU" sz="3200" dirty="0" smtClean="0"/>
              <a:t>Так как выяснение реальных намерений и предыдущего опыта кандидатов связано для избирателей с издержками, а ожидаемый выигрыш от этого выяснения стремится к нулю, рациональный выбор избирателя – отказ от поиска и анализа информации о кандидатах и их программах.</a:t>
            </a:r>
            <a:endParaRPr lang="ru-RU" sz="320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768127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10. </a:t>
            </a:r>
            <a:r>
              <a:rPr lang="ru-RU" sz="3500" dirty="0" smtClean="0"/>
              <a:t>Политическая экономия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1080120"/>
          </a:xfrm>
        </p:spPr>
        <p:txBody>
          <a:bodyPr/>
          <a:lstStyle/>
          <a:p>
            <a:pPr marL="609600" indent="-609600" algn="ctr">
              <a:lnSpc>
                <a:spcPct val="100000"/>
              </a:lnSpc>
              <a:buNone/>
            </a:pPr>
            <a:r>
              <a:rPr lang="ru-RU" sz="3200" b="1" i="1" dirty="0" smtClean="0"/>
              <a:t>Рациональная неосведомленность избирателей</a:t>
            </a:r>
          </a:p>
        </p:txBody>
      </p:sp>
      <p:pic>
        <p:nvPicPr>
          <p:cNvPr id="4" name="Рисунок 3" descr="http://1nsk.ru/data/foto/80/600/20ef87672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636912"/>
            <a:ext cx="712879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768127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10. </a:t>
            </a:r>
            <a:r>
              <a:rPr lang="ru-RU" sz="3500" dirty="0" smtClean="0"/>
              <a:t>Политическая экономия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3272</TotalTime>
  <Words>1322</Words>
  <Application>Microsoft Office PowerPoint</Application>
  <PresentationFormat>Экран (4:3)</PresentationFormat>
  <Paragraphs>251</Paragraphs>
  <Slides>31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Городская</vt:lpstr>
      <vt:lpstr>Формула</vt:lpstr>
      <vt:lpstr>ЭКОНОМИЧЕСКИЙ АНАЛИЗ ПРАВА</vt:lpstr>
      <vt:lpstr>10. Политическая экономия права.</vt:lpstr>
      <vt:lpstr>10. Политическая экономия права.</vt:lpstr>
      <vt:lpstr>10. Политическая экономия права.</vt:lpstr>
      <vt:lpstr>10. Политическая экономия права.</vt:lpstr>
      <vt:lpstr>10. Политическая экономия права.</vt:lpstr>
      <vt:lpstr>10. Политическая экономия права.</vt:lpstr>
      <vt:lpstr>10. Политическая экономия права.</vt:lpstr>
      <vt:lpstr>10. Политическая экономия права.</vt:lpstr>
      <vt:lpstr>10. Политическая экономия права.</vt:lpstr>
      <vt:lpstr>10. Политическая экономия права.</vt:lpstr>
      <vt:lpstr>10. Политическая экономия права.</vt:lpstr>
      <vt:lpstr>10. Политическая экономия права.</vt:lpstr>
      <vt:lpstr>10. Политическая экономия права.</vt:lpstr>
      <vt:lpstr>10. Политическая экономия права.</vt:lpstr>
      <vt:lpstr>10. Политическая экономия права.</vt:lpstr>
      <vt:lpstr>10. Политическая экономия права.</vt:lpstr>
      <vt:lpstr>10. Политическая экономия права.</vt:lpstr>
      <vt:lpstr>10. Политическая экономия права.</vt:lpstr>
      <vt:lpstr>10. Политическая экономия права.</vt:lpstr>
      <vt:lpstr>10. Политическая экономия права.</vt:lpstr>
      <vt:lpstr>10. Политическая экономия права.</vt:lpstr>
      <vt:lpstr>10. Политическая экономия права.</vt:lpstr>
      <vt:lpstr>10. Политическая экономия права.</vt:lpstr>
      <vt:lpstr>10. Политическая экономия права.</vt:lpstr>
      <vt:lpstr>10. Политическая экономия права.</vt:lpstr>
      <vt:lpstr>10. Политическая экономия права.</vt:lpstr>
      <vt:lpstr>10. Политическая экономия права.</vt:lpstr>
      <vt:lpstr>10. Политическая экономия права.</vt:lpstr>
      <vt:lpstr>10. Политическая экономия права.</vt:lpstr>
      <vt:lpstr>10. Политическая экономия права.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ЭКОНОМИЧЕСКИЙ АНАЛИЗ ПРАВА</dc:title>
  <dc:creator>www.PHILka.RU</dc:creator>
  <cp:lastModifiedBy>Гриша</cp:lastModifiedBy>
  <cp:revision>267</cp:revision>
  <dcterms:created xsi:type="dcterms:W3CDTF">2011-02-06T17:02:24Z</dcterms:created>
  <dcterms:modified xsi:type="dcterms:W3CDTF">2015-10-21T10:42:19Z</dcterms:modified>
</cp:coreProperties>
</file>