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7" r:id="rId2"/>
    <p:sldId id="261" r:id="rId3"/>
    <p:sldId id="326" r:id="rId4"/>
    <p:sldId id="330" r:id="rId5"/>
    <p:sldId id="331" r:id="rId6"/>
    <p:sldId id="332" r:id="rId7"/>
    <p:sldId id="333" r:id="rId8"/>
    <p:sldId id="334" r:id="rId9"/>
    <p:sldId id="335" r:id="rId10"/>
    <p:sldId id="328" r:id="rId11"/>
    <p:sldId id="329" r:id="rId12"/>
    <p:sldId id="319" r:id="rId13"/>
    <p:sldId id="337" r:id="rId14"/>
    <p:sldId id="338" r:id="rId15"/>
    <p:sldId id="339" r:id="rId16"/>
    <p:sldId id="340" r:id="rId17"/>
    <p:sldId id="336" r:id="rId18"/>
    <p:sldId id="320" r:id="rId19"/>
    <p:sldId id="321" r:id="rId20"/>
    <p:sldId id="323" r:id="rId21"/>
    <p:sldId id="324" r:id="rId22"/>
    <p:sldId id="325" r:id="rId23"/>
    <p:sldId id="341" r:id="rId24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185B7-2FE8-4F02-85DC-5939821FF75F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5EC67D-0916-41D5-BFC2-1B9CC2CBD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1B061-4EAB-4F81-8C67-D8AEC3D12E68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48624A-EBBE-425F-8456-BC4BA5563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296F-D6D0-467D-A05F-28948FCFAD4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6DF4-7C6E-4D03-9E26-AAA88B531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586F-2AD7-400C-BC7A-B6716B62BA7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2C65-8F4A-4AD8-B3EA-AB8673D85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6226-9127-489B-92F2-DF2BEAAD9E78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AD3F-94D1-4A10-82A3-3301F7B36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226B-57BA-4767-88B5-33C51C71F61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566F-C902-45A1-BB8E-EBEC8CC96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3FB0-4593-4234-9635-AD0838268C6F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88A2-F9B7-4A0F-A4F8-7D77426CC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B088D9-0B4C-4EB9-8B6E-B7333AEB3BE9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529107-F3D6-4B73-B061-29639DF7C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F49E-DD03-4B47-BCFF-605701817839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3E84-8407-4613-8ECA-5A81292E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75BC-6464-4012-A8C4-7CA652B6BFC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26F1-6405-42B4-8D87-4FAA71E8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4314-2DED-4350-B1C6-420670E79CF5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1174-B2B0-411B-A92C-3E8FDB9A4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B8BE-BE5E-4FF0-A1C9-CD966B4280FE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21B1-3D48-4555-966B-6FF460931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FB9764A4-CCA8-4C68-95DE-7986DD37060B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BC3505-6257-403C-BBD1-61B79AA2D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1-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014958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Недостатки судебной защиты договоров:</a:t>
            </a:r>
            <a:endParaRPr lang="en-US" sz="30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  <a:defRPr/>
            </a:pPr>
            <a:r>
              <a:rPr lang="ru-RU" sz="2900" dirty="0" smtClean="0"/>
              <a:t>Недостаточная гибкость правовых норм;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  <a:defRPr/>
            </a:pPr>
            <a:r>
              <a:rPr lang="ru-RU" sz="2900" dirty="0" smtClean="0"/>
              <a:t>Высокие издержки судебной процедуры;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  <a:defRPr/>
            </a:pPr>
            <a:r>
              <a:rPr lang="ru-RU" sz="2900" dirty="0" smtClean="0"/>
              <a:t>Отсутствие у судей знаний, необходимых для решения спора;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  <a:defRPr/>
            </a:pPr>
            <a:r>
              <a:rPr lang="ru-RU" sz="2900" dirty="0" err="1" smtClean="0"/>
              <a:t>Ненаблюдаемость</a:t>
            </a:r>
            <a:r>
              <a:rPr lang="ru-RU" sz="2900" dirty="0" smtClean="0"/>
              <a:t> отдельных характеристик сделки для третьей стороны;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  <a:defRPr/>
            </a:pPr>
            <a:r>
              <a:rPr lang="ru-RU" sz="2900" dirty="0" smtClean="0"/>
              <a:t>Коррумпированность и политическая зависимость судей;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Trebuchet MS" pitchFamily="34" charset="0"/>
              <a:buAutoNum type="arabicPeriod"/>
              <a:defRPr/>
            </a:pPr>
            <a:r>
              <a:rPr lang="ru-RU" sz="2900" dirty="0" smtClean="0"/>
              <a:t>Слабость механизмов принуждения.</a:t>
            </a:r>
            <a:endParaRPr lang="en-US" sz="2900" dirty="0" smtClean="0"/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Функции договорного права (Р. Познер):</a:t>
            </a:r>
            <a:endParaRPr lang="en-US" sz="30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Удержание индивидов от оппортунистического поведения.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Восполнение недостающих условий договора.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Предотвращение в ходе договорного процесса тех ошибок, которых можно избежать.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Распределение риска и возложение его на ту сторону, для которой он связан с меньшими потерями.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000" dirty="0" smtClean="0"/>
              <a:t>Сокращение издержек разрешения споров.</a:t>
            </a: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4499992" y="2708920"/>
            <a:ext cx="571500" cy="101282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719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 smtClean="0">
                <a:solidFill>
                  <a:srgbClr val="FFFFFF"/>
                </a:solidFill>
                <a:sym typeface="Wingdings" pitchFamily="2" charset="2"/>
              </a:rPr>
              <a:t>Интерпретация контрактов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07504" y="3789040"/>
            <a:ext cx="3240359" cy="216024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Роль правил, действующих по умолчанию (</a:t>
            </a:r>
            <a:r>
              <a:rPr lang="en-US" sz="2800" i="1" dirty="0" smtClean="0">
                <a:solidFill>
                  <a:srgbClr val="FFFFFF"/>
                </a:solidFill>
                <a:latin typeface="Georgia" pitchFamily="18" charset="0"/>
              </a:rPr>
              <a:t>default rules)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3419872" y="3717032"/>
            <a:ext cx="2736304" cy="22322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Форма </a:t>
            </a:r>
            <a:r>
              <a:rPr lang="en-US" sz="2800" i="1" dirty="0" smtClean="0">
                <a:solidFill>
                  <a:srgbClr val="FFFFFF"/>
                </a:solidFill>
              </a:rPr>
              <a:t>vs.</a:t>
            </a:r>
            <a:r>
              <a:rPr lang="ru-RU" sz="2800" dirty="0" smtClean="0">
                <a:solidFill>
                  <a:srgbClr val="FFFFFF"/>
                </a:solidFill>
              </a:rPr>
              <a:t> содержание контракта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5" name="Стрелка вниз 12"/>
          <p:cNvSpPr/>
          <p:nvPr/>
        </p:nvSpPr>
        <p:spPr>
          <a:xfrm>
            <a:off x="971600" y="2708920"/>
            <a:ext cx="571500" cy="108426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596336" y="2708920"/>
            <a:ext cx="571500" cy="101282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11" name="Скругленный прямоугольник 7"/>
          <p:cNvSpPr/>
          <p:nvPr/>
        </p:nvSpPr>
        <p:spPr>
          <a:xfrm>
            <a:off x="6228184" y="3717032"/>
            <a:ext cx="2880320" cy="216024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Объективная </a:t>
            </a:r>
            <a:r>
              <a:rPr lang="en-US" sz="2800" i="1" dirty="0" smtClean="0">
                <a:solidFill>
                  <a:srgbClr val="FFFFFF"/>
                </a:solidFill>
              </a:rPr>
              <a:t>vs.</a:t>
            </a:r>
            <a:r>
              <a:rPr lang="ru-RU" sz="2800" dirty="0" smtClean="0">
                <a:solidFill>
                  <a:srgbClr val="FFFFFF"/>
                </a:solidFill>
              </a:rPr>
              <a:t> субъективная интерпретация контракта</a:t>
            </a:r>
            <a:endParaRPr lang="ru-RU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8" grpId="0" animBg="1"/>
      <p:bldP spid="3" grpId="0" animBg="1"/>
      <p:bldP spid="5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2900" b="1" i="1" dirty="0" smtClean="0"/>
              <a:t>Правила, действующие по умолчанию</a:t>
            </a:r>
            <a:endParaRPr lang="en-US" sz="29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Основная функция </a:t>
            </a:r>
            <a:r>
              <a:rPr lang="en-US" sz="2900" i="1" dirty="0" smtClean="0"/>
              <a:t>default rules</a:t>
            </a:r>
            <a:r>
              <a:rPr lang="ru-RU" sz="2900" dirty="0" smtClean="0"/>
              <a:t> – интерпретация судом условий контракта, по которым точки зрения сторон не совпадают.</a:t>
            </a:r>
            <a:endParaRPr lang="ru-RU" sz="29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Минимизация совокупных </a:t>
            </a:r>
            <a:r>
              <a:rPr lang="ru-RU" sz="2900" dirty="0" err="1" smtClean="0"/>
              <a:t>трансакционных</a:t>
            </a:r>
            <a:r>
              <a:rPr lang="ru-RU" sz="2900" dirty="0" smtClean="0"/>
              <a:t> издержек.</a:t>
            </a:r>
            <a:endParaRPr lang="ru-RU" sz="29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Установление общих правил игры, координация действий сторон контракта.</a:t>
            </a:r>
            <a:endParaRPr lang="ru-RU" sz="29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Стимулирование раскрытия информации.</a:t>
            </a:r>
            <a:endParaRPr lang="ru-RU" sz="2900" dirty="0" smtClean="0"/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2400" b="1" i="1" dirty="0" smtClean="0"/>
              <a:t>Форма </a:t>
            </a:r>
            <a:r>
              <a:rPr lang="en-US" sz="2400" b="1" i="1" dirty="0" smtClean="0"/>
              <a:t>versus </a:t>
            </a:r>
            <a:r>
              <a:rPr lang="ru-RU" sz="2400" b="1" i="1" dirty="0" smtClean="0"/>
              <a:t>содержание контракта</a:t>
            </a:r>
            <a:endParaRPr lang="en-US" sz="24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Формальная интерпретация контракта предпочтительна, если: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и</a:t>
            </a:r>
            <a:r>
              <a:rPr lang="ru-RU" sz="2400" dirty="0" smtClean="0"/>
              <a:t>здержки переговоров </a:t>
            </a:r>
            <a:r>
              <a:rPr lang="en-US" sz="2400" i="1" dirty="0" smtClean="0"/>
              <a:t>ex ante</a:t>
            </a:r>
            <a:r>
              <a:rPr lang="ru-RU" sz="2400" dirty="0" smtClean="0"/>
              <a:t> ниже издержек изменения условий договора;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с</a:t>
            </a:r>
            <a:r>
              <a:rPr lang="ru-RU" sz="2400" dirty="0" smtClean="0"/>
              <a:t>тороны и суд расходятся в интерпретации контракта;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i="1" dirty="0" smtClean="0"/>
              <a:t>ex ante</a:t>
            </a:r>
            <a:r>
              <a:rPr lang="ru-RU" sz="2400" dirty="0" smtClean="0"/>
              <a:t> </a:t>
            </a:r>
            <a:r>
              <a:rPr lang="ru-RU" sz="2400" dirty="0" smtClean="0"/>
              <a:t>вероятность судебного разбирательства или ставки в этом разбирательстве высоки;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решение суда чувствительно к судебным издержкам сторон;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контракт оказывает существенное влияние на третьих лиц;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имеются условия для применения </a:t>
            </a:r>
            <a:r>
              <a:rPr lang="ru-RU" sz="2400" dirty="0" err="1" smtClean="0"/>
              <a:t>неправовых</a:t>
            </a:r>
            <a:r>
              <a:rPr lang="ru-RU" sz="2400" dirty="0" smtClean="0"/>
              <a:t> санкций.</a:t>
            </a:r>
            <a:endParaRPr lang="ru-RU" sz="2400" dirty="0" smtClean="0"/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2900" b="1" i="1" dirty="0" smtClean="0"/>
              <a:t>Объективная </a:t>
            </a:r>
            <a:r>
              <a:rPr lang="en-US" sz="2900" b="1" i="1" dirty="0" smtClean="0"/>
              <a:t>versus </a:t>
            </a:r>
            <a:r>
              <a:rPr lang="ru-RU" sz="2900" b="1" i="1" dirty="0" smtClean="0"/>
              <a:t>субъективная интерпретация контракта</a:t>
            </a:r>
            <a:endParaRPr lang="en-US" sz="29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Данная доктрина определяет, каким образом бремя предоставления релевантной информации распределяется между сторонами контракта и судом.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Объективная интерпретация контракта – интерпретация его внешним независимым наблюдателем (судом).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900" dirty="0" smtClean="0"/>
              <a:t>Субъективная интерпретация контракта – интерпретация его сторонами.</a:t>
            </a:r>
            <a:endParaRPr lang="ru-RU" sz="2900" dirty="0" smtClean="0"/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773759"/>
            <a:ext cx="7429500" cy="863153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Первичность описанных условий контракта (</a:t>
            </a:r>
            <a:r>
              <a:rPr lang="en-US" sz="2800" i="1" dirty="0" err="1" smtClean="0">
                <a:solidFill>
                  <a:srgbClr val="FFFFFF"/>
                </a:solidFill>
                <a:latin typeface="Georgia" pitchFamily="18" charset="0"/>
              </a:rPr>
              <a:t>parol</a:t>
            </a:r>
            <a:r>
              <a:rPr lang="en-US" sz="2800" i="1" dirty="0" smtClean="0">
                <a:solidFill>
                  <a:srgbClr val="FFFFFF"/>
                </a:solidFill>
                <a:latin typeface="Georgia" pitchFamily="18" charset="0"/>
              </a:rPr>
              <a:t> evidence</a:t>
            </a:r>
            <a:r>
              <a:rPr lang="en-US" sz="2800" dirty="0" smtClean="0">
                <a:solidFill>
                  <a:srgbClr val="FFFFFF"/>
                </a:solidFill>
                <a:latin typeface="Georgia" pitchFamily="18" charset="0"/>
              </a:rPr>
              <a:t>)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2853680"/>
            <a:ext cx="7429500" cy="719336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Обычаи делового оборота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3861048"/>
            <a:ext cx="7429500" cy="64807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Изменение обстоятельств</a:t>
            </a: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991693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3071813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4007916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3936" y="4797500"/>
            <a:ext cx="7429500" cy="647724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Стандартизованные контракты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772816"/>
            <a:ext cx="1187450" cy="5085184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Специальные доктрины интерпретации контрактов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624" y="494402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1619672" y="5733604"/>
            <a:ext cx="7429500" cy="863748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Обязательство доброй воли</a:t>
            </a:r>
          </a:p>
        </p:txBody>
      </p:sp>
      <p:sp>
        <p:nvSpPr>
          <p:cNvPr id="16" name="Стрелка вправо 11"/>
          <p:cNvSpPr>
            <a:spLocks noChangeArrowheads="1"/>
          </p:cNvSpPr>
          <p:nvPr/>
        </p:nvSpPr>
        <p:spPr bwMode="auto">
          <a:xfrm>
            <a:off x="1187624" y="602414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78861" grpId="0" animBg="1"/>
      <p:bldP spid="3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6786563" y="3429000"/>
            <a:ext cx="571500" cy="101282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1989138"/>
            <a:ext cx="7632700" cy="14398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rgbClr val="FFFFFF"/>
                </a:solidFill>
                <a:sym typeface="Wingdings" pitchFamily="2" charset="2"/>
              </a:rPr>
              <a:t>Освобождение от договорной ответственности в связи с существенным изменением обстоятельств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15900" y="4508500"/>
            <a:ext cx="3641725" cy="1785938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FFFFFF"/>
                </a:solidFill>
                <a:latin typeface="Georgia" pitchFamily="18" charset="0"/>
              </a:rPr>
              <a:t>Физическая невозможность исполнения договора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5286375" y="4508500"/>
            <a:ext cx="3568700" cy="178593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rgbClr val="FFFFFF"/>
                </a:solidFill>
              </a:rPr>
              <a:t>Экономическая невозможность исполнения договора</a:t>
            </a:r>
          </a:p>
        </p:txBody>
      </p:sp>
      <p:sp>
        <p:nvSpPr>
          <p:cNvPr id="5" name="Стрелка вниз 12"/>
          <p:cNvSpPr/>
          <p:nvPr/>
        </p:nvSpPr>
        <p:spPr>
          <a:xfrm>
            <a:off x="1785938" y="3429000"/>
            <a:ext cx="571500" cy="108426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0" y="428624"/>
            <a:ext cx="9144000" cy="134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8" grpId="0" animBg="1"/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71438" y="2125672"/>
          <a:ext cx="9001126" cy="4687704"/>
        </p:xfrm>
        <a:graphic>
          <a:graphicData uri="http://schemas.openxmlformats.org/drawingml/2006/table">
            <a:tbl>
              <a:tblPr/>
              <a:tblGrid>
                <a:gridCol w="1919621"/>
                <a:gridCol w="2377183"/>
                <a:gridCol w="2352161"/>
                <a:gridCol w="2352161"/>
              </a:tblGrid>
              <a:tr h="55548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Неблагоприятная случайность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5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выполняет договор (издержки =1)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выполняет договор (издержки =3)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нарушает договор и платит неустойку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инвести-рует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1; 1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1; -2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1; -1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335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не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инвести-рует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0; 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23579" name="Содержимое 2"/>
          <p:cNvSpPr>
            <a:spLocks/>
          </p:cNvSpPr>
          <p:nvPr/>
        </p:nvSpPr>
        <p:spPr bwMode="auto">
          <a:xfrm>
            <a:off x="0" y="1571625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buFont typeface="Trebuchet MS" pitchFamily="34" charset="0"/>
              <a:buNone/>
            </a:pPr>
            <a:endParaRPr lang="en-US" sz="3000">
              <a:latin typeface="Georgia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0" y="1632794"/>
            <a:ext cx="9144000" cy="500062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Эффективное нарушение договора</a:t>
            </a:r>
            <a:endParaRPr lang="ru-RU" sz="2700" i="1" dirty="0" smtClean="0"/>
          </a:p>
        </p:txBody>
      </p:sp>
      <p:sp>
        <p:nvSpPr>
          <p:cNvPr id="6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71438" y="2296893"/>
          <a:ext cx="9001126" cy="4444475"/>
        </p:xfrm>
        <a:graphic>
          <a:graphicData uri="http://schemas.openxmlformats.org/drawingml/2006/table">
            <a:tbl>
              <a:tblPr/>
              <a:tblGrid>
                <a:gridCol w="1714450"/>
                <a:gridCol w="1692147"/>
                <a:gridCol w="1864843"/>
                <a:gridCol w="1864843"/>
                <a:gridCol w="1864843"/>
              </a:tblGrid>
              <a:tr h="5175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Благоприятная случайность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6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Ценность объекта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Договор не защищен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Реальное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исполне-ние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обяза-тельств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Компен-сация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ущерба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2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В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120000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2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С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2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Излишек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50000</a:t>
                      </a:r>
                    </a:p>
                  </a:txBody>
                  <a:tcPr marL="46800" marR="468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24619" name="Содержимое 2"/>
          <p:cNvSpPr>
            <a:spLocks/>
          </p:cNvSpPr>
          <p:nvPr/>
        </p:nvSpPr>
        <p:spPr bwMode="auto">
          <a:xfrm>
            <a:off x="0" y="1571625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buFont typeface="Trebuchet MS" pitchFamily="34" charset="0"/>
              <a:buNone/>
            </a:pPr>
            <a:endParaRPr lang="en-US" sz="3000">
              <a:latin typeface="Georgia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0" y="1833414"/>
            <a:ext cx="9144000" cy="443458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Эффективное нарушение договора</a:t>
            </a:r>
            <a:endParaRPr lang="ru-RU" sz="2700" i="1" dirty="0" smtClean="0"/>
          </a:p>
        </p:txBody>
      </p:sp>
      <p:sp>
        <p:nvSpPr>
          <p:cNvPr id="6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703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900" dirty="0" smtClean="0"/>
              <a:t>Тамбовцев В.Л. </a:t>
            </a:r>
            <a:r>
              <a:rPr lang="ru-RU" sz="2900" i="1" dirty="0" smtClean="0"/>
              <a:t>Право и экономическая теория</a:t>
            </a:r>
            <a:r>
              <a:rPr lang="ru-RU" sz="2900" dirty="0" smtClean="0"/>
              <a:t>. М.: </a:t>
            </a:r>
            <a:r>
              <a:rPr lang="ru-RU" sz="2900" dirty="0" err="1" smtClean="0"/>
              <a:t>Инфра-М</a:t>
            </a:r>
            <a:r>
              <a:rPr lang="ru-RU" sz="2900" dirty="0" smtClean="0"/>
              <a:t>. 2005. Гл. 5.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900" dirty="0" smtClean="0"/>
              <a:t>Одинцова М.И. </a:t>
            </a:r>
            <a:r>
              <a:rPr lang="ru-RU" sz="2900" i="1" dirty="0" smtClean="0"/>
              <a:t>Экономика права</a:t>
            </a:r>
            <a:r>
              <a:rPr lang="ru-RU" sz="2900" dirty="0" smtClean="0"/>
              <a:t>. М.: Издательский дом ГУ-ВШЭ. 2007. Гл. 3.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900" dirty="0" smtClean="0"/>
              <a:t>Shavell, Steven. 2004. </a:t>
            </a:r>
            <a:r>
              <a:rPr lang="en-US" sz="2900" i="1" dirty="0" smtClean="0"/>
              <a:t>Foundations of Economic Analysis of Law</a:t>
            </a:r>
            <a:r>
              <a:rPr lang="en-US" sz="2900" dirty="0" smtClean="0"/>
              <a:t>.  Cambridge (MA): Harvard University Press.</a:t>
            </a:r>
            <a:r>
              <a:rPr lang="ru-RU" sz="2900" dirty="0" smtClean="0"/>
              <a:t> </a:t>
            </a:r>
            <a:r>
              <a:rPr lang="en-US" sz="2900" dirty="0" smtClean="0"/>
              <a:t>Ch. </a:t>
            </a:r>
            <a:r>
              <a:rPr lang="ru-RU" sz="2900" dirty="0" smtClean="0"/>
              <a:t>13-16</a:t>
            </a:r>
            <a:r>
              <a:rPr lang="en-US" sz="2900" i="1" dirty="0" smtClean="0"/>
              <a:t>.</a:t>
            </a:r>
            <a:endParaRPr lang="ru-RU" sz="29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Hermalin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Benjamin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E.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,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Avery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W.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Katz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and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Richard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hlinkClick r:id="rId2"/>
              </a:rPr>
              <a:t>Craswell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 2007. ‘Contract Law’.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A.M., Shavell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3-</a:t>
            </a:r>
            <a:r>
              <a:rPr lang="ru-RU" sz="2900" dirty="0" smtClean="0">
                <a:hlinkClick r:id="rId2"/>
              </a:rPr>
              <a:t>1</a:t>
            </a:r>
            <a:r>
              <a:rPr lang="en-US" sz="2900" dirty="0" smtClean="0">
                <a:hlinkClick r:id="rId2"/>
              </a:rPr>
              <a:t>3</a:t>
            </a:r>
            <a:r>
              <a:rPr lang="ru-RU" sz="2900" dirty="0" smtClean="0">
                <a:hlinkClick r:id="rId2"/>
              </a:rPr>
              <a:t>8</a:t>
            </a:r>
            <a:r>
              <a:rPr lang="en-US" sz="2900" dirty="0" smtClean="0">
                <a:hlinkClick r:id="rId2"/>
              </a:rPr>
              <a:t> (chapter 1).</a:t>
            </a:r>
            <a:endParaRPr lang="en-US" sz="2900" dirty="0" smtClean="0"/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5"/>
            <a:ext cx="9144000" cy="5013747"/>
          </a:xfrm>
        </p:spPr>
        <p:txBody>
          <a:bodyPr>
            <a:normAutofit lnSpcReduction="10000"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Способы защиты договоров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3000" i="1" dirty="0" smtClean="0"/>
              <a:t>Реальное исполнение договора </a:t>
            </a:r>
            <a:r>
              <a:rPr lang="ru-RU" sz="3000" dirty="0" smtClean="0"/>
              <a:t>(исполнение обязательства в натуре) – это судебное решение, требующее от должника исполнить свои договорные обязательства, или запрещающее ему исполнять обязательства перед другой стороной.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3000" dirty="0" smtClean="0"/>
              <a:t>Реальный выбор между исполнением обязательства в натуре и возмещением убытков определяется трансакционными издержками перераспределения прав собственности в каждом случае.</a:t>
            </a:r>
            <a:endParaRPr lang="en-US" sz="3000" dirty="0" smtClean="0"/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63117"/>
            <a:ext cx="9144000" cy="513755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dirty="0" smtClean="0"/>
              <a:t>Способы защиты договоров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428875"/>
            <a:ext cx="3714750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Договор по поводу товаров, не имеющих близких субститутов</a:t>
            </a:r>
          </a:p>
        </p:txBody>
      </p:sp>
      <p:sp>
        <p:nvSpPr>
          <p:cNvPr id="5" name="Овал 4"/>
          <p:cNvSpPr/>
          <p:nvPr/>
        </p:nvSpPr>
        <p:spPr>
          <a:xfrm>
            <a:off x="642938" y="5072063"/>
            <a:ext cx="3571875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Реальное исполнение договора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88" y="2428875"/>
            <a:ext cx="3714750" cy="17145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Договор по поводу товаров, у которых есть близкие субституты</a:t>
            </a:r>
          </a:p>
        </p:txBody>
      </p:sp>
      <p:sp>
        <p:nvSpPr>
          <p:cNvPr id="7" name="Овал 6"/>
          <p:cNvSpPr/>
          <p:nvPr/>
        </p:nvSpPr>
        <p:spPr>
          <a:xfrm>
            <a:off x="5072063" y="5072063"/>
            <a:ext cx="3571875" cy="135731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Возмещение убытков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192338" y="4143375"/>
            <a:ext cx="428625" cy="928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43688" y="4143375"/>
            <a:ext cx="428625" cy="92868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dirty="0"/>
          </a:p>
        </p:txBody>
      </p:sp>
      <p:sp>
        <p:nvSpPr>
          <p:cNvPr id="10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9144000" cy="5143500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Способы защиты договоров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i="1" dirty="0" smtClean="0"/>
              <a:t>Компенсация убытков: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dirty="0" smtClean="0"/>
              <a:t>Возмещение ожиданий </a:t>
            </a:r>
            <a:r>
              <a:rPr lang="ru-RU" dirty="0" smtClean="0"/>
              <a:t>(«</a:t>
            </a:r>
            <a:r>
              <a:rPr lang="ru-RU" dirty="0" smtClean="0"/>
              <a:t>возмещение упущенной выгоды</a:t>
            </a:r>
            <a:r>
              <a:rPr lang="ru-RU" dirty="0" smtClean="0"/>
              <a:t>»):</a:t>
            </a:r>
          </a:p>
          <a:p>
            <a:pPr marL="642938" indent="-533400" algn="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dirty="0" smtClean="0"/>
              <a:t>(7.1)</a:t>
            </a:r>
            <a:endParaRPr lang="ru-RU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ru-RU" dirty="0" smtClean="0"/>
              <a:t>Возмещение доверия («возмещение реального ущерба</a:t>
            </a:r>
            <a:r>
              <a:rPr lang="ru-RU" dirty="0" smtClean="0"/>
              <a:t>»):</a:t>
            </a:r>
          </a:p>
          <a:p>
            <a:pPr marL="642938" indent="-533400" algn="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dirty="0" smtClean="0"/>
              <a:t>(7.2)</a:t>
            </a:r>
            <a:endParaRPr lang="ru-RU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3"/>
              <a:defRPr/>
            </a:pPr>
            <a:r>
              <a:rPr lang="ru-RU" dirty="0" smtClean="0"/>
              <a:t>Реституция</a:t>
            </a:r>
            <a:r>
              <a:rPr lang="ru-RU" dirty="0" smtClean="0"/>
              <a:t>:</a:t>
            </a:r>
          </a:p>
          <a:p>
            <a:pPr marL="642938" indent="-533400" algn="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dirty="0" smtClean="0"/>
              <a:t>(7.3)</a:t>
            </a: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75856" y="3573016"/>
          <a:ext cx="2575618" cy="631919"/>
        </p:xfrm>
        <a:graphic>
          <a:graphicData uri="http://schemas.openxmlformats.org/presentationml/2006/ole">
            <p:oleObj spid="_x0000_s4098" name="Формула" r:id="rId3" imgW="8254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602038" y="4869160"/>
          <a:ext cx="1939925" cy="631825"/>
        </p:xfrm>
        <a:graphic>
          <a:graphicData uri="http://schemas.openxmlformats.org/presentationml/2006/ole">
            <p:oleObj spid="_x0000_s4099" name="Формула" r:id="rId4" imgW="62208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79850" y="6037263"/>
          <a:ext cx="1306513" cy="631825"/>
        </p:xfrm>
        <a:graphic>
          <a:graphicData uri="http://schemas.openxmlformats.org/presentationml/2006/ole">
            <p:oleObj spid="_x0000_s4100" name="Формула" r:id="rId5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2815"/>
            <a:ext cx="9144000" cy="5013747"/>
          </a:xfrm>
        </p:spPr>
        <p:txBody>
          <a:bodyPr>
            <a:normAutofit/>
          </a:bodyPr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Способы защиты договоров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v</a:t>
            </a:r>
            <a:r>
              <a:rPr lang="ru-RU" sz="3000" dirty="0" smtClean="0"/>
              <a:t> – ценность контракта для покупателя («пострадавшей» стороны); </a:t>
            </a:r>
            <a:r>
              <a:rPr lang="en-US" sz="3000" i="1" dirty="0" smtClean="0"/>
              <a:t>p</a:t>
            </a:r>
            <a:r>
              <a:rPr lang="ru-RU" sz="3000" dirty="0" smtClean="0"/>
              <a:t> – уплаченная цена контракта; </a:t>
            </a:r>
            <a:r>
              <a:rPr lang="en-US" sz="3000" i="1" dirty="0" smtClean="0"/>
              <a:t>r</a:t>
            </a:r>
            <a:r>
              <a:rPr lang="ru-RU" sz="3000" dirty="0" smtClean="0"/>
              <a:t> – </a:t>
            </a:r>
            <a:r>
              <a:rPr lang="ru-RU" sz="3000" dirty="0" smtClean="0"/>
              <a:t>обусловленные контрактом инвестиции </a:t>
            </a:r>
            <a:r>
              <a:rPr lang="ru-RU" sz="3000" dirty="0" smtClean="0"/>
              <a:t>покупателя.</a:t>
            </a:r>
            <a:endParaRPr lang="en-US" sz="3000" dirty="0" smtClean="0"/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ru-RU" sz="3000" dirty="0" smtClean="0"/>
              <a:t>Возмещение косвенных убытков.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ru-RU" sz="3000" dirty="0" smtClean="0"/>
              <a:t>Возмещение заранее оцененных убытков.</a:t>
            </a:r>
          </a:p>
          <a:p>
            <a:pPr marL="642938" indent="-533400" eaLnBrk="1" hangingPunct="1">
              <a:lnSpc>
                <a:spcPct val="90000"/>
              </a:lnSpc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ru-RU" sz="3000" dirty="0" smtClean="0"/>
              <a:t>Штрафная неустойка</a:t>
            </a:r>
            <a:r>
              <a:rPr lang="ru-RU" sz="3000" dirty="0" smtClean="0"/>
              <a:t>.</a:t>
            </a:r>
            <a:endParaRPr lang="en-US" sz="3000" dirty="0" smtClean="0"/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63688" y="1772817"/>
            <a:ext cx="5616624" cy="432048"/>
          </a:xfrm>
        </p:spPr>
        <p:txBody>
          <a:bodyPr/>
          <a:lstStyle/>
          <a:p>
            <a:pPr marL="642938" indent="-533400"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Неполнота контрактов</a:t>
            </a:r>
            <a:endParaRPr lang="en-US" b="1" i="1" dirty="0" smtClean="0"/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71700" y="2276872"/>
            <a:ext cx="5400600" cy="26642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5500" dirty="0" smtClean="0"/>
              <a:t>O</a:t>
            </a:r>
            <a:endParaRPr lang="ru-RU" sz="5500" dirty="0"/>
          </a:p>
        </p:txBody>
      </p:sp>
      <p:sp>
        <p:nvSpPr>
          <p:cNvPr id="5" name="Овал 4"/>
          <p:cNvSpPr/>
          <p:nvPr/>
        </p:nvSpPr>
        <p:spPr>
          <a:xfrm>
            <a:off x="3851920" y="2492896"/>
            <a:ext cx="331236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500" dirty="0" smtClean="0"/>
              <a:t>Ω</a:t>
            </a:r>
            <a:endParaRPr lang="ru-RU" sz="55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4941168"/>
            <a:ext cx="914400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42938" marR="0" lvl="0" indent="-533400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A04DA3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2800" noProof="0" dirty="0" smtClean="0">
                <a:latin typeface="+mn-lt"/>
              </a:rPr>
              <a:t>O –</a:t>
            </a:r>
            <a:r>
              <a:rPr lang="ru-RU" sz="2800" noProof="0" dirty="0" smtClean="0">
                <a:latin typeface="+mn-lt"/>
              </a:rPr>
              <a:t> множество событий, наблюдаемых сторонами контракта;</a:t>
            </a:r>
          </a:p>
          <a:p>
            <a:pPr marL="642938" marR="0" lvl="0" indent="-533400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A04DA3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ru-RU" sz="2800" dirty="0" smtClean="0">
                <a:latin typeface="+mn-lt"/>
              </a:rPr>
              <a:t>Ω – множество событий, верифицируемых третьей стороной.</a:t>
            </a:r>
            <a:endParaRPr lang="ru-RU" sz="2800" noProof="0" dirty="0" smtClean="0">
              <a:latin typeface="+mn-lt"/>
            </a:endParaRPr>
          </a:p>
          <a:p>
            <a:pPr marL="642938" marR="0" lvl="0" indent="-533400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itchFamily="18" charset="0"/>
              <a:buNone/>
              <a:tabLst/>
              <a:defRPr/>
            </a:pP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773759"/>
            <a:ext cx="7429500" cy="71913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Ограниченная рациональность сторон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2709664"/>
            <a:ext cx="7429500" cy="71933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Издержки включения условия в контракт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3645024"/>
            <a:ext cx="7429500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Сложность внешней среды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919685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2855789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3789040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3936" y="4509120"/>
            <a:ext cx="7429500" cy="64772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Информационная асимметрия сторон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772816"/>
            <a:ext cx="1187450" cy="50851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Причины неполноты контрактов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624" y="4653136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1619672" y="5445572"/>
            <a:ext cx="7429500" cy="86374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Предвидимая сторонами возможность пересмотра контракта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6" name="Стрелка вправо 11"/>
          <p:cNvSpPr>
            <a:spLocks noChangeArrowheads="1"/>
          </p:cNvSpPr>
          <p:nvPr/>
        </p:nvSpPr>
        <p:spPr bwMode="auto">
          <a:xfrm>
            <a:off x="1187624" y="5736108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78861" grpId="0" animBg="1"/>
      <p:bldP spid="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293" name="Picture 5" descr="j02985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564904"/>
            <a:ext cx="2649538" cy="3455988"/>
          </a:xfrm>
          <a:prstGeom prst="rect">
            <a:avLst/>
          </a:prstGeom>
          <a:noFill/>
        </p:spPr>
      </p:pic>
      <p:pic>
        <p:nvPicPr>
          <p:cNvPr id="268294" name="Picture 6" descr="j03013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24944"/>
            <a:ext cx="2879725" cy="3140075"/>
          </a:xfrm>
          <a:prstGeom prst="rect">
            <a:avLst/>
          </a:prstGeom>
          <a:noFill/>
        </p:spPr>
      </p:pic>
      <p:sp>
        <p:nvSpPr>
          <p:cNvPr id="268295" name="AutoShape 7"/>
          <p:cNvSpPr>
            <a:spLocks noChangeArrowheads="1"/>
          </p:cNvSpPr>
          <p:nvPr/>
        </p:nvSpPr>
        <p:spPr bwMode="auto">
          <a:xfrm>
            <a:off x="683568" y="2060848"/>
            <a:ext cx="2519362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3000" b="1"/>
              <a:t>Принципал</a:t>
            </a:r>
          </a:p>
        </p:txBody>
      </p:sp>
      <p:sp>
        <p:nvSpPr>
          <p:cNvPr id="268296" name="AutoShape 8"/>
          <p:cNvSpPr>
            <a:spLocks noChangeArrowheads="1"/>
          </p:cNvSpPr>
          <p:nvPr/>
        </p:nvSpPr>
        <p:spPr bwMode="auto">
          <a:xfrm>
            <a:off x="5868144" y="1844824"/>
            <a:ext cx="2519363" cy="7207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3000" b="1"/>
              <a:t>Агент</a:t>
            </a:r>
          </a:p>
        </p:txBody>
      </p: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971600" y="6021288"/>
            <a:ext cx="2233612" cy="52540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800" b="1" dirty="0">
                <a:solidFill>
                  <a:srgbClr val="313F3E"/>
                </a:solidFill>
              </a:rPr>
              <a:t>R</a:t>
            </a:r>
            <a:r>
              <a:rPr lang="en-US" sz="2800" b="1" baseline="-25000" dirty="0">
                <a:solidFill>
                  <a:srgbClr val="313F3E"/>
                </a:solidFill>
              </a:rPr>
              <a:t>P</a:t>
            </a:r>
            <a:r>
              <a:rPr lang="en-US" sz="2800" b="1" dirty="0">
                <a:solidFill>
                  <a:srgbClr val="313F3E"/>
                </a:solidFill>
              </a:rPr>
              <a:t>=P(e)-w</a:t>
            </a:r>
            <a:endParaRPr lang="ru-RU" sz="2800" b="1" dirty="0">
              <a:solidFill>
                <a:srgbClr val="313F3E"/>
              </a:solidFill>
            </a:endParaRPr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6084168" y="6021288"/>
            <a:ext cx="1944688" cy="52540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800" b="1" dirty="0">
                <a:solidFill>
                  <a:srgbClr val="313F3E"/>
                </a:solidFill>
              </a:rPr>
              <a:t>R</a:t>
            </a:r>
            <a:r>
              <a:rPr lang="en-US" sz="2800" b="1" baseline="-25000" dirty="0">
                <a:solidFill>
                  <a:srgbClr val="313F3E"/>
                </a:solidFill>
              </a:rPr>
              <a:t>A</a:t>
            </a:r>
            <a:r>
              <a:rPr lang="en-US" sz="2800" b="1" dirty="0">
                <a:solidFill>
                  <a:srgbClr val="313F3E"/>
                </a:solidFill>
              </a:rPr>
              <a:t>=w-e</a:t>
            </a:r>
            <a:endParaRPr lang="ru-RU" sz="2800" b="1" dirty="0">
              <a:solidFill>
                <a:srgbClr val="313F3E"/>
              </a:solidFill>
            </a:endParaRPr>
          </a:p>
        </p:txBody>
      </p:sp>
      <p:sp>
        <p:nvSpPr>
          <p:cNvPr id="10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5" grpId="0" animBg="1"/>
      <p:bldP spid="268296" grpId="0" animBg="1"/>
      <p:bldP spid="268297" grpId="0"/>
      <p:bldP spid="268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352" name="Group 40"/>
          <p:cNvGraphicFramePr>
            <a:graphicFrameLocks noGrp="1"/>
          </p:cNvGraphicFramePr>
          <p:nvPr/>
        </p:nvGraphicFramePr>
        <p:xfrm>
          <a:off x="468313" y="1484313"/>
          <a:ext cx="8424862" cy="4579939"/>
        </p:xfrm>
        <a:graphic>
          <a:graphicData uri="http://schemas.openxmlformats.org/drawingml/2006/table">
            <a:tbl>
              <a:tblPr/>
              <a:tblGrid>
                <a:gridCol w="722312"/>
                <a:gridCol w="2566988"/>
                <a:gridCol w="2568575"/>
                <a:gridCol w="2566987"/>
              </a:tblGrid>
              <a:tr h="6873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УРОВЕНЬ УСИЛИЙ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15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R=12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878"/>
                          </a:solidFill>
                          <a:effectLst/>
                          <a:latin typeface="Times New Roman" pitchFamily="18" charset="0"/>
                        </a:rPr>
                        <a:t>R=40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878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e=1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p=3/4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6BCCC">
                            <a:gamma/>
                            <a:tint val="47059"/>
                            <a:invGamma/>
                          </a:srgbClr>
                        </a:gs>
                        <a:gs pos="100000">
                          <a:srgbClr val="A6BC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p=1/4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6BCCC">
                            <a:gamma/>
                            <a:tint val="47059"/>
                            <a:invGamma/>
                          </a:srgbClr>
                        </a:gs>
                        <a:gs pos="100000">
                          <a:srgbClr val="A6BCCC"/>
                        </a:gs>
                      </a:gsLst>
                      <a:lin ang="18900000" scaled="1"/>
                    </a:gradFill>
                  </a:tcPr>
                </a:tc>
              </a:tr>
              <a:tr h="1309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878"/>
                          </a:solidFill>
                          <a:effectLst/>
                          <a:latin typeface="Times New Roman" pitchFamily="18" charset="0"/>
                        </a:rPr>
                        <a:t>e=2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878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p=1/4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6BCCC">
                            <a:gamma/>
                            <a:tint val="47059"/>
                            <a:invGamma/>
                          </a:srgbClr>
                        </a:gs>
                        <a:gs pos="100000">
                          <a:srgbClr val="A6BC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74E5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p=3/4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6BCCC">
                            <a:gamma/>
                            <a:tint val="47059"/>
                            <a:invGamma/>
                          </a:srgbClr>
                        </a:gs>
                        <a:gs pos="100000">
                          <a:srgbClr val="A6BCCC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70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99"/>
            <a:ext cx="8642350" cy="4895825"/>
          </a:xfrm>
          <a:noFill/>
          <a:ln/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Величина </a:t>
            </a:r>
            <a:r>
              <a:rPr lang="ru-RU" sz="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заработной платы, которую необходимо предложить работнику, чтобы он согласился заключить контракт:</a:t>
            </a:r>
          </a:p>
          <a:p>
            <a:pPr marL="457200" indent="-457200" algn="ctr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endParaRPr lang="en-US" sz="3000" baseline="-25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Где </a:t>
            </a: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W</a:t>
            </a:r>
            <a:r>
              <a:rPr lang="en-US" sz="3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</a:t>
            </a:r>
            <a:r>
              <a:rPr lang="ru-RU" sz="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– чистый альтернативный доход агента.</a:t>
            </a:r>
          </a:p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ru-RU" sz="3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В этом случае</a:t>
            </a:r>
            <a:r>
              <a:rPr lang="ru-RU" sz="3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:</a:t>
            </a:r>
          </a:p>
          <a:p>
            <a:pPr marL="457200" indent="-457200" algn="ctr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endParaRPr lang="en-US" sz="3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270371" name="Object 35"/>
          <p:cNvGraphicFramePr>
            <a:graphicFrameLocks noChangeAspect="1"/>
          </p:cNvGraphicFramePr>
          <p:nvPr/>
        </p:nvGraphicFramePr>
        <p:xfrm>
          <a:off x="2339752" y="5513536"/>
          <a:ext cx="4419600" cy="939800"/>
        </p:xfrm>
        <a:graphic>
          <a:graphicData uri="http://schemas.openxmlformats.org/presentationml/2006/ole">
            <p:oleObj spid="_x0000_s1026" name="Формула" r:id="rId3" imgW="4419360" imgH="939600" progId="Equation.3">
              <p:embed/>
            </p:oleObj>
          </a:graphicData>
        </a:graphic>
      </p:graphicFrame>
      <p:graphicFrame>
        <p:nvGraphicFramePr>
          <p:cNvPr id="270372" name="Object 36"/>
          <p:cNvGraphicFramePr>
            <a:graphicFrameLocks noChangeAspect="1"/>
          </p:cNvGraphicFramePr>
          <p:nvPr/>
        </p:nvGraphicFramePr>
        <p:xfrm>
          <a:off x="2082800" y="3194050"/>
          <a:ext cx="5657552" cy="534004"/>
        </p:xfrm>
        <a:graphic>
          <a:graphicData uri="http://schemas.openxmlformats.org/presentationml/2006/ole">
            <p:oleObj spid="_x0000_s1027" name="Формула" r:id="rId4" imgW="4978080" imgH="469800" progId="Equation.3">
              <p:embed/>
            </p:oleObj>
          </a:graphicData>
        </a:graphic>
      </p:graphicFrame>
      <p:sp>
        <p:nvSpPr>
          <p:cNvPr id="7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0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0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2815"/>
            <a:ext cx="8642350" cy="4751809"/>
          </a:xfrm>
          <a:noFill/>
          <a:ln/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Ограничение участия:</a:t>
            </a:r>
          </a:p>
          <a:p>
            <a:pPr marL="457200" indent="-457200" algn="ctr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endParaRPr lang="en-US" baseline="-25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Ограничение совместимости по стимулам:</a:t>
            </a:r>
          </a:p>
          <a:p>
            <a:pPr marL="457200" indent="-457200" algn="ctr"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endParaRPr lang="en-US" sz="3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2489200" y="2345184"/>
          <a:ext cx="4102100" cy="939800"/>
        </p:xfrm>
        <a:graphic>
          <a:graphicData uri="http://schemas.openxmlformats.org/presentationml/2006/ole">
            <p:oleObj spid="_x0000_s2050" name="Формула" r:id="rId3" imgW="4101840" imgH="939600" progId="Equation.3">
              <p:embed/>
            </p:oleObj>
          </a:graphicData>
        </a:graphic>
      </p:graphicFrame>
      <p:graphicFrame>
        <p:nvGraphicFramePr>
          <p:cNvPr id="271366" name="Object 6"/>
          <p:cNvGraphicFramePr>
            <a:graphicFrameLocks noChangeAspect="1"/>
          </p:cNvGraphicFramePr>
          <p:nvPr/>
        </p:nvGraphicFramePr>
        <p:xfrm>
          <a:off x="3409950" y="3353296"/>
          <a:ext cx="2324100" cy="939800"/>
        </p:xfrm>
        <a:graphic>
          <a:graphicData uri="http://schemas.openxmlformats.org/presentationml/2006/ole">
            <p:oleObj spid="_x0000_s2051" name="Формула" r:id="rId4" imgW="2323800" imgH="939600" progId="Equation.3">
              <p:embed/>
            </p:oleObj>
          </a:graphicData>
        </a:graphic>
      </p:graphicFrame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928688" y="4652963"/>
          <a:ext cx="7213600" cy="939800"/>
        </p:xfrm>
        <a:graphic>
          <a:graphicData uri="http://schemas.openxmlformats.org/presentationml/2006/ole">
            <p:oleObj spid="_x0000_s2052" name="Формула" r:id="rId5" imgW="7213320" imgH="939600" progId="Equation.3">
              <p:embed/>
            </p:oleObj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3603625" y="5734050"/>
          <a:ext cx="1905000" cy="469900"/>
        </p:xfrm>
        <a:graphic>
          <a:graphicData uri="http://schemas.openxmlformats.org/presentationml/2006/ole">
            <p:oleObj spid="_x0000_s2053" name="Формула" r:id="rId6" imgW="1904760" imgH="469800" progId="Equation.3">
              <p:embed/>
            </p:oleObj>
          </a:graphicData>
        </a:graphic>
      </p:graphicFrame>
      <p:sp>
        <p:nvSpPr>
          <p:cNvPr id="9" name="Заголовок 1"/>
          <p:cNvSpPr>
            <a:spLocks/>
          </p:cNvSpPr>
          <p:nvPr/>
        </p:nvSpPr>
        <p:spPr bwMode="auto">
          <a:xfrm>
            <a:off x="0" y="428624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/>
          </p:cNvSpPr>
          <p:nvPr/>
        </p:nvSpPr>
        <p:spPr bwMode="auto">
          <a:xfrm>
            <a:off x="0" y="428624"/>
            <a:ext cx="9144000" cy="134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Экономический анализ контрактного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права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неполнота контрактов; интерпретация и защита </a:t>
            </a:r>
            <a:r>
              <a:rPr lang="ru-RU" sz="3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контрактов</a:t>
            </a:r>
            <a:endParaRPr lang="ru-RU" sz="3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239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7671"/>
            <a:ext cx="7641034" cy="4964441"/>
          </a:xfrm>
          <a:prstGeom prst="rect">
            <a:avLst/>
          </a:prstGeom>
          <a:noFill/>
        </p:spPr>
      </p:pic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1259632" y="1772816"/>
            <a:ext cx="792162" cy="52540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800" b="1" dirty="0" err="1">
                <a:solidFill>
                  <a:srgbClr val="313F3E"/>
                </a:solidFill>
              </a:rPr>
              <a:t>w</a:t>
            </a:r>
            <a:r>
              <a:rPr lang="en-US" sz="2800" b="1" baseline="-25000" dirty="0" err="1">
                <a:solidFill>
                  <a:srgbClr val="313F3E"/>
                </a:solidFill>
              </a:rPr>
              <a:t>H</a:t>
            </a:r>
            <a:endParaRPr lang="ru-RU" sz="2800" b="1" dirty="0">
              <a:solidFill>
                <a:srgbClr val="313F3E"/>
              </a:solidFill>
            </a:endParaRPr>
          </a:p>
        </p:txBody>
      </p:sp>
      <p:sp>
        <p:nvSpPr>
          <p:cNvPr id="272396" name="Text Box 12"/>
          <p:cNvSpPr txBox="1">
            <a:spLocks noChangeArrowheads="1"/>
          </p:cNvSpPr>
          <p:nvPr/>
        </p:nvSpPr>
        <p:spPr bwMode="auto">
          <a:xfrm>
            <a:off x="7812360" y="5877272"/>
            <a:ext cx="792162" cy="52540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2800" b="1" dirty="0" err="1">
                <a:solidFill>
                  <a:srgbClr val="313F3E"/>
                </a:solidFill>
              </a:rPr>
              <a:t>w</a:t>
            </a:r>
            <a:r>
              <a:rPr lang="en-US" sz="2800" b="1" baseline="-25000" dirty="0" err="1">
                <a:solidFill>
                  <a:srgbClr val="313F3E"/>
                </a:solidFill>
              </a:rPr>
              <a:t>L</a:t>
            </a:r>
            <a:endParaRPr lang="ru-RU" sz="2800" b="1" dirty="0">
              <a:solidFill>
                <a:srgbClr val="313F3E"/>
              </a:solidFill>
            </a:endParaRPr>
          </a:p>
        </p:txBody>
      </p:sp>
      <p:graphicFrame>
        <p:nvGraphicFramePr>
          <p:cNvPr id="272397" name="Object 13"/>
          <p:cNvGraphicFramePr>
            <a:graphicFrameLocks noChangeAspect="1"/>
          </p:cNvGraphicFramePr>
          <p:nvPr/>
        </p:nvGraphicFramePr>
        <p:xfrm>
          <a:off x="5435600" y="5543128"/>
          <a:ext cx="2032000" cy="838200"/>
        </p:xfrm>
        <a:graphic>
          <a:graphicData uri="http://schemas.openxmlformats.org/presentationml/2006/ole">
            <p:oleObj spid="_x0000_s3074" name="Формула" r:id="rId4" imgW="2031840" imgH="838080" progId="Equation.3">
              <p:embed/>
            </p:oleObj>
          </a:graphicData>
        </a:graphic>
      </p:graphicFrame>
      <p:graphicFrame>
        <p:nvGraphicFramePr>
          <p:cNvPr id="272398" name="Object 14"/>
          <p:cNvGraphicFramePr>
            <a:graphicFrameLocks noChangeAspect="1"/>
          </p:cNvGraphicFramePr>
          <p:nvPr/>
        </p:nvGraphicFramePr>
        <p:xfrm>
          <a:off x="6372200" y="2348880"/>
          <a:ext cx="1905000" cy="469900"/>
        </p:xfrm>
        <a:graphic>
          <a:graphicData uri="http://schemas.openxmlformats.org/presentationml/2006/ole">
            <p:oleObj spid="_x0000_s3075" name="Формула" r:id="rId5" imgW="1904760" imgH="469800" progId="Equation.3">
              <p:embed/>
            </p:oleObj>
          </a:graphicData>
        </a:graphic>
      </p:graphicFrame>
      <p:sp>
        <p:nvSpPr>
          <p:cNvPr id="272422" name="Line 38"/>
          <p:cNvSpPr>
            <a:spLocks noChangeShapeType="1"/>
          </p:cNvSpPr>
          <p:nvPr/>
        </p:nvSpPr>
        <p:spPr bwMode="auto">
          <a:xfrm>
            <a:off x="1115616" y="4149080"/>
            <a:ext cx="1728664" cy="360040"/>
          </a:xfrm>
          <a:prstGeom prst="line">
            <a:avLst/>
          </a:prstGeom>
          <a:noFill/>
          <a:ln w="152400">
            <a:solidFill>
              <a:srgbClr val="FF00FF"/>
            </a:solidFill>
            <a:round/>
            <a:headEnd type="none" w="lg" len="lg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72423" name="Line 39"/>
          <p:cNvSpPr>
            <a:spLocks noChangeShapeType="1"/>
          </p:cNvSpPr>
          <p:nvPr/>
        </p:nvSpPr>
        <p:spPr bwMode="auto">
          <a:xfrm flipV="1">
            <a:off x="2771800" y="1916832"/>
            <a:ext cx="3816424" cy="2592262"/>
          </a:xfrm>
          <a:prstGeom prst="line">
            <a:avLst/>
          </a:prstGeom>
          <a:noFill/>
          <a:ln w="152400">
            <a:solidFill>
              <a:srgbClr val="FF00FF"/>
            </a:solidFill>
            <a:round/>
            <a:headEnd type="none" w="lg" len="lg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272424" name="Object 40"/>
          <p:cNvGraphicFramePr>
            <a:graphicFrameLocks noChangeAspect="1"/>
          </p:cNvGraphicFramePr>
          <p:nvPr/>
        </p:nvGraphicFramePr>
        <p:xfrm>
          <a:off x="3491880" y="4149080"/>
          <a:ext cx="1511548" cy="431800"/>
        </p:xfrm>
        <a:graphic>
          <a:graphicData uri="http://schemas.openxmlformats.org/presentationml/2006/ole">
            <p:oleObj spid="_x0000_s3076" name="Формула" r:id="rId6" imgW="1346040" imgH="431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5" grpId="0"/>
      <p:bldP spid="272396" grpId="0"/>
      <p:bldP spid="272422" grpId="0" animBg="1"/>
      <p:bldP spid="2724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1077</Words>
  <Application>Microsoft Office PowerPoint</Application>
  <PresentationFormat>Экран (4:3)</PresentationFormat>
  <Paragraphs>168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Городская</vt:lpstr>
      <vt:lpstr>Microsoft Equation 3.0</vt:lpstr>
      <vt:lpstr>ЭКОНОМИЧЕСКИЙ АНАЛИЗ ПРАВА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168</cp:revision>
  <dcterms:created xsi:type="dcterms:W3CDTF">2011-02-06T17:02:24Z</dcterms:created>
  <dcterms:modified xsi:type="dcterms:W3CDTF">2015-03-05T05:48:01Z</dcterms:modified>
</cp:coreProperties>
</file>